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14"/>
  </p:notesMasterIdLst>
  <p:handoutMasterIdLst>
    <p:handoutMasterId r:id="rId315"/>
  </p:handoutMasterIdLst>
  <p:sldIdLst>
    <p:sldId id="774" r:id="rId2"/>
    <p:sldId id="513" r:id="rId3"/>
    <p:sldId id="431" r:id="rId4"/>
    <p:sldId id="432" r:id="rId5"/>
    <p:sldId id="434" r:id="rId6"/>
    <p:sldId id="600" r:id="rId7"/>
    <p:sldId id="602" r:id="rId8"/>
    <p:sldId id="583" r:id="rId9"/>
    <p:sldId id="584" r:id="rId10"/>
    <p:sldId id="585" r:id="rId11"/>
    <p:sldId id="599" r:id="rId12"/>
    <p:sldId id="586" r:id="rId13"/>
    <p:sldId id="607" r:id="rId14"/>
    <p:sldId id="603" r:id="rId15"/>
    <p:sldId id="589" r:id="rId16"/>
    <p:sldId id="592" r:id="rId17"/>
    <p:sldId id="604" r:id="rId18"/>
    <p:sldId id="609" r:id="rId19"/>
    <p:sldId id="605" r:id="rId20"/>
    <p:sldId id="606" r:id="rId21"/>
    <p:sldId id="591" r:id="rId22"/>
    <p:sldId id="610" r:id="rId23"/>
    <p:sldId id="598" r:id="rId24"/>
    <p:sldId id="593" r:id="rId25"/>
    <p:sldId id="777" r:id="rId26"/>
    <p:sldId id="778" r:id="rId27"/>
    <p:sldId id="779" r:id="rId28"/>
    <p:sldId id="781" r:id="rId29"/>
    <p:sldId id="782" r:id="rId30"/>
    <p:sldId id="783" r:id="rId31"/>
    <p:sldId id="784" r:id="rId32"/>
    <p:sldId id="785" r:id="rId33"/>
    <p:sldId id="435" r:id="rId34"/>
    <p:sldId id="515" r:id="rId35"/>
    <p:sldId id="516" r:id="rId36"/>
    <p:sldId id="517" r:id="rId37"/>
    <p:sldId id="665" r:id="rId38"/>
    <p:sldId id="666" r:id="rId39"/>
    <p:sldId id="518" r:id="rId40"/>
    <p:sldId id="519" r:id="rId41"/>
    <p:sldId id="520" r:id="rId42"/>
    <p:sldId id="523" r:id="rId43"/>
    <p:sldId id="753" r:id="rId44"/>
    <p:sldId id="708" r:id="rId45"/>
    <p:sldId id="709" r:id="rId46"/>
    <p:sldId id="710" r:id="rId47"/>
    <p:sldId id="650" r:id="rId48"/>
    <p:sldId id="863" r:id="rId49"/>
    <p:sldId id="421" r:id="rId50"/>
    <p:sldId id="840" r:id="rId51"/>
    <p:sldId id="359" r:id="rId52"/>
    <p:sldId id="436" r:id="rId53"/>
    <p:sldId id="362" r:id="rId54"/>
    <p:sldId id="366" r:id="rId55"/>
    <p:sldId id="478" r:id="rId56"/>
    <p:sldId id="479" r:id="rId57"/>
    <p:sldId id="480" r:id="rId58"/>
    <p:sldId id="367" r:id="rId59"/>
    <p:sldId id="391" r:id="rId60"/>
    <p:sldId id="392" r:id="rId61"/>
    <p:sldId id="365" r:id="rId62"/>
    <p:sldId id="370" r:id="rId63"/>
    <p:sldId id="371" r:id="rId64"/>
    <p:sldId id="667" r:id="rId65"/>
    <p:sldId id="632" r:id="rId66"/>
    <p:sldId id="664" r:id="rId67"/>
    <p:sldId id="653" r:id="rId68"/>
    <p:sldId id="657" r:id="rId69"/>
    <p:sldId id="786" r:id="rId70"/>
    <p:sldId id="635" r:id="rId71"/>
    <p:sldId id="636" r:id="rId72"/>
    <p:sldId id="651" r:id="rId73"/>
    <p:sldId id="652" r:id="rId74"/>
    <p:sldId id="654" r:id="rId75"/>
    <p:sldId id="752" r:id="rId76"/>
    <p:sldId id="871" r:id="rId77"/>
    <p:sldId id="728" r:id="rId78"/>
    <p:sldId id="637" r:id="rId79"/>
    <p:sldId id="646" r:id="rId80"/>
    <p:sldId id="644" r:id="rId81"/>
    <p:sldId id="643" r:id="rId82"/>
    <p:sldId id="645" r:id="rId83"/>
    <p:sldId id="668" r:id="rId84"/>
    <p:sldId id="856" r:id="rId85"/>
    <p:sldId id="447" r:id="rId86"/>
    <p:sldId id="864" r:id="rId87"/>
    <p:sldId id="839" r:id="rId88"/>
    <p:sldId id="349" r:id="rId89"/>
    <p:sldId id="454" r:id="rId90"/>
    <p:sldId id="456" r:id="rId91"/>
    <p:sldId id="398" r:id="rId92"/>
    <p:sldId id="350" r:id="rId93"/>
    <p:sldId id="393" r:id="rId94"/>
    <p:sldId id="399" r:id="rId95"/>
    <p:sldId id="658" r:id="rId96"/>
    <p:sldId id="372" r:id="rId97"/>
    <p:sldId id="375" r:id="rId98"/>
    <p:sldId id="348" r:id="rId99"/>
    <p:sldId id="374" r:id="rId100"/>
    <p:sldId id="377" r:id="rId101"/>
    <p:sldId id="376" r:id="rId102"/>
    <p:sldId id="378" r:id="rId103"/>
    <p:sldId id="379" r:id="rId104"/>
    <p:sldId id="394" r:id="rId105"/>
    <p:sldId id="380" r:id="rId106"/>
    <p:sldId id="335" r:id="rId107"/>
    <p:sldId id="396" r:id="rId108"/>
    <p:sldId id="733" r:id="rId109"/>
    <p:sldId id="395" r:id="rId110"/>
    <p:sldId id="401" r:id="rId111"/>
    <p:sldId id="402" r:id="rId112"/>
    <p:sldId id="419" r:id="rId113"/>
    <p:sldId id="459" r:id="rId114"/>
    <p:sldId id="460" r:id="rId115"/>
    <p:sldId id="731" r:id="rId116"/>
    <p:sldId id="641" r:id="rId117"/>
    <p:sldId id="614" r:id="rId118"/>
    <p:sldId id="615" r:id="rId119"/>
    <p:sldId id="617" r:id="rId120"/>
    <p:sldId id="625" r:id="rId121"/>
    <p:sldId id="880" r:id="rId122"/>
    <p:sldId id="638" r:id="rId123"/>
    <p:sldId id="861" r:id="rId124"/>
    <p:sldId id="838" r:id="rId125"/>
    <p:sldId id="618" r:id="rId126"/>
    <p:sldId id="619" r:id="rId127"/>
    <p:sldId id="711" r:id="rId128"/>
    <p:sldId id="712" r:id="rId129"/>
    <p:sldId id="627" r:id="rId130"/>
    <p:sldId id="717" r:id="rId131"/>
    <p:sldId id="713" r:id="rId132"/>
    <p:sldId id="714" r:id="rId133"/>
    <p:sldId id="715" r:id="rId134"/>
    <p:sldId id="716" r:id="rId135"/>
    <p:sldId id="620" r:id="rId136"/>
    <p:sldId id="787" r:id="rId137"/>
    <p:sldId id="734" r:id="rId138"/>
    <p:sldId id="719" r:id="rId139"/>
    <p:sldId id="724" r:id="rId140"/>
    <p:sldId id="722" r:id="rId141"/>
    <p:sldId id="725" r:id="rId142"/>
    <p:sldId id="857" r:id="rId143"/>
    <p:sldId id="420" r:id="rId144"/>
    <p:sldId id="702" r:id="rId145"/>
    <p:sldId id="662" r:id="rId146"/>
    <p:sldId id="837" r:id="rId147"/>
    <p:sldId id="397" r:id="rId148"/>
    <p:sldId id="437" r:id="rId149"/>
    <p:sldId id="426" r:id="rId150"/>
    <p:sldId id="422" r:id="rId151"/>
    <p:sldId id="477" r:id="rId152"/>
    <p:sldId id="843" r:id="rId153"/>
    <p:sldId id="844" r:id="rId154"/>
    <p:sldId id="444" r:id="rId155"/>
    <p:sldId id="442" r:id="rId156"/>
    <p:sldId id="443" r:id="rId157"/>
    <p:sldId id="446" r:id="rId158"/>
    <p:sldId id="428" r:id="rId159"/>
    <p:sldId id="427" r:id="rId160"/>
    <p:sldId id="704" r:id="rId161"/>
    <p:sldId id="707" r:id="rId162"/>
    <p:sldId id="881" r:id="rId163"/>
    <p:sldId id="448" r:id="rId164"/>
    <p:sldId id="860" r:id="rId165"/>
    <p:sldId id="836" r:id="rId166"/>
    <p:sldId id="700" r:id="rId167"/>
    <p:sldId id="463" r:id="rId168"/>
    <p:sldId id="465" r:id="rId169"/>
    <p:sldId id="464" r:id="rId170"/>
    <p:sldId id="471" r:id="rId171"/>
    <p:sldId id="873" r:id="rId172"/>
    <p:sldId id="466" r:id="rId173"/>
    <p:sldId id="472" r:id="rId174"/>
    <p:sldId id="845" r:id="rId175"/>
    <p:sldId id="846" r:id="rId176"/>
    <p:sldId id="847" r:id="rId177"/>
    <p:sldId id="481" r:id="rId178"/>
    <p:sldId id="703" r:id="rId179"/>
    <p:sldId id="628" r:id="rId180"/>
    <p:sldId id="482" r:id="rId181"/>
    <p:sldId id="483" r:id="rId182"/>
    <p:sldId id="451" r:id="rId183"/>
    <p:sldId id="468" r:id="rId184"/>
    <p:sldId id="629" r:id="rId185"/>
    <p:sldId id="631" r:id="rId186"/>
    <p:sldId id="673" r:id="rId187"/>
    <p:sldId id="706" r:id="rId188"/>
    <p:sldId id="469" r:id="rId189"/>
    <p:sldId id="735" r:id="rId190"/>
    <p:sldId id="736" r:id="rId191"/>
    <p:sldId id="739" r:id="rId192"/>
    <p:sldId id="737" r:id="rId193"/>
    <p:sldId id="672" r:id="rId194"/>
    <p:sldId id="674" r:id="rId195"/>
    <p:sldId id="738" r:id="rId196"/>
    <p:sldId id="790" r:id="rId197"/>
    <p:sldId id="675" r:id="rId198"/>
    <p:sldId id="875" r:id="rId199"/>
    <p:sldId id="740" r:id="rId200"/>
    <p:sldId id="742" r:id="rId201"/>
    <p:sldId id="743" r:id="rId202"/>
    <p:sldId id="882" r:id="rId203"/>
    <p:sldId id="751" r:id="rId204"/>
    <p:sldId id="859" r:id="rId205"/>
    <p:sldId id="835" r:id="rId206"/>
    <p:sldId id="755" r:id="rId207"/>
    <p:sldId id="745" r:id="rId208"/>
    <p:sldId id="744" r:id="rId209"/>
    <p:sldId id="756" r:id="rId210"/>
    <p:sldId id="758" r:id="rId211"/>
    <p:sldId id="798" r:id="rId212"/>
    <p:sldId id="759" r:id="rId213"/>
    <p:sldId id="747" r:id="rId214"/>
    <p:sldId id="789" r:id="rId215"/>
    <p:sldId id="877" r:id="rId216"/>
    <p:sldId id="878" r:id="rId217"/>
    <p:sldId id="879" r:id="rId218"/>
    <p:sldId id="793" r:id="rId219"/>
    <p:sldId id="796" r:id="rId220"/>
    <p:sldId id="797" r:id="rId221"/>
    <p:sldId id="794" r:id="rId222"/>
    <p:sldId id="855" r:id="rId223"/>
    <p:sldId id="488" r:id="rId224"/>
    <p:sldId id="761" r:id="rId225"/>
    <p:sldId id="834" r:id="rId226"/>
    <p:sldId id="470" r:id="rId227"/>
    <p:sldId id="872" r:id="rId228"/>
    <p:sldId id="689" r:id="rId229"/>
    <p:sldId id="500" r:id="rId230"/>
    <p:sldId id="848" r:id="rId231"/>
    <p:sldId id="849" r:id="rId232"/>
    <p:sldId id="850" r:id="rId233"/>
    <p:sldId id="510" r:id="rId234"/>
    <p:sldId id="506" r:id="rId235"/>
    <p:sldId id="507" r:id="rId236"/>
    <p:sldId id="508" r:id="rId237"/>
    <p:sldId id="511" r:id="rId238"/>
    <p:sldId id="690" r:id="rId239"/>
    <p:sldId id="691" r:id="rId240"/>
    <p:sldId id="492" r:id="rId241"/>
    <p:sldId id="679" r:id="rId242"/>
    <p:sldId id="866" r:id="rId243"/>
    <p:sldId id="495" r:id="rId244"/>
    <p:sldId id="763" r:id="rId245"/>
    <p:sldId id="854" r:id="rId246"/>
    <p:sldId id="489" r:id="rId247"/>
    <p:sldId id="869" r:id="rId248"/>
    <p:sldId id="833" r:id="rId249"/>
    <p:sldId id="762" r:id="rId250"/>
    <p:sldId id="528" r:id="rId251"/>
    <p:sldId id="694" r:id="rId252"/>
    <p:sldId id="693" r:id="rId253"/>
    <p:sldId id="696" r:id="rId254"/>
    <p:sldId id="530" r:id="rId255"/>
    <p:sldId id="533" r:id="rId256"/>
    <p:sldId id="809" r:id="rId257"/>
    <p:sldId id="851" r:id="rId258"/>
    <p:sldId id="852" r:id="rId259"/>
    <p:sldId id="853" r:id="rId260"/>
    <p:sldId id="808" r:id="rId261"/>
    <p:sldId id="699" r:id="rId262"/>
    <p:sldId id="539" r:id="rId263"/>
    <p:sldId id="697" r:id="rId264"/>
    <p:sldId id="682" r:id="rId265"/>
    <p:sldId id="544" r:id="rId266"/>
    <p:sldId id="545" r:id="rId267"/>
    <p:sldId id="534" r:id="rId268"/>
    <p:sldId id="536" r:id="rId269"/>
    <p:sldId id="546" r:id="rId270"/>
    <p:sldId id="548" r:id="rId271"/>
    <p:sldId id="537" r:id="rId272"/>
    <p:sldId id="550" r:id="rId273"/>
    <p:sldId id="547" r:id="rId274"/>
    <p:sldId id="549" r:id="rId275"/>
    <p:sldId id="554" r:id="rId276"/>
    <p:sldId id="555" r:id="rId277"/>
    <p:sldId id="556" r:id="rId278"/>
    <p:sldId id="552" r:id="rId279"/>
    <p:sldId id="551" r:id="rId280"/>
    <p:sldId id="764" r:id="rId281"/>
    <p:sldId id="767" r:id="rId282"/>
    <p:sldId id="765" r:id="rId283"/>
    <p:sldId id="768" r:id="rId284"/>
    <p:sldId id="769" r:id="rId285"/>
    <p:sldId id="766" r:id="rId286"/>
    <p:sldId id="770" r:id="rId287"/>
    <p:sldId id="771" r:id="rId288"/>
    <p:sldId id="772" r:id="rId289"/>
    <p:sldId id="799" r:id="rId290"/>
    <p:sldId id="800" r:id="rId291"/>
    <p:sldId id="883" r:id="rId292"/>
    <p:sldId id="773" r:id="rId293"/>
    <p:sldId id="858" r:id="rId294"/>
    <p:sldId id="829" r:id="rId295"/>
    <p:sldId id="801" r:id="rId296"/>
    <p:sldId id="810" r:id="rId297"/>
    <p:sldId id="817" r:id="rId298"/>
    <p:sldId id="803" r:id="rId299"/>
    <p:sldId id="815" r:id="rId300"/>
    <p:sldId id="816" r:id="rId301"/>
    <p:sldId id="819" r:id="rId302"/>
    <p:sldId id="820" r:id="rId303"/>
    <p:sldId id="821" r:id="rId304"/>
    <p:sldId id="818" r:id="rId305"/>
    <p:sldId id="811" r:id="rId306"/>
    <p:sldId id="812" r:id="rId307"/>
    <p:sldId id="823" r:id="rId308"/>
    <p:sldId id="822" r:id="rId309"/>
    <p:sldId id="814" r:id="rId310"/>
    <p:sldId id="824" r:id="rId311"/>
    <p:sldId id="825" r:id="rId312"/>
    <p:sldId id="832" r:id="rId3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0F0F0"/>
    <a:srgbClr val="080808"/>
    <a:srgbClr val="1C1C1C"/>
    <a:srgbClr val="009900"/>
    <a:srgbClr val="6600FF"/>
    <a:srgbClr val="D0FDFC"/>
    <a:srgbClr val="0033CC"/>
    <a:srgbClr val="800080"/>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4" autoAdjust="0"/>
    <p:restoredTop sz="94651" autoAdjust="0"/>
  </p:normalViewPr>
  <p:slideViewPr>
    <p:cSldViewPr snapToGrid="0">
      <p:cViewPr varScale="1">
        <p:scale>
          <a:sx n="107" d="100"/>
          <a:sy n="107" d="100"/>
        </p:scale>
        <p:origin x="978" y="114"/>
      </p:cViewPr>
      <p:guideLst>
        <p:guide orient="horz"/>
        <p:guide pos="2880"/>
      </p:guideLst>
    </p:cSldViewPr>
  </p:slideViewPr>
  <p:outlineViewPr>
    <p:cViewPr>
      <p:scale>
        <a:sx n="33" d="100"/>
        <a:sy n="33" d="100"/>
      </p:scale>
      <p:origin x="0" y="-1974"/>
    </p:cViewPr>
  </p:outlineViewPr>
  <p:notesTextViewPr>
    <p:cViewPr>
      <p:scale>
        <a:sx n="3" d="2"/>
        <a:sy n="3" d="2"/>
      </p:scale>
      <p:origin x="0" y="0"/>
    </p:cViewPr>
  </p:notesTextViewPr>
  <p:sorterViewPr>
    <p:cViewPr varScale="1">
      <p:scale>
        <a:sx n="1" d="1"/>
        <a:sy n="1" d="1"/>
      </p:scale>
      <p:origin x="0" y="-831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handoutMaster" Target="handoutMasters/handout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presProps" Target="pres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F45FE233-F75D-4D49-9BE7-B7CFFA67BC78}" type="datetimeFigureOut">
              <a:rPr lang="en-US" smtClean="0"/>
              <a:t>3/5/2019</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EA412D88-689E-4CD0-9EDA-7BEF5C214C57}" type="slidenum">
              <a:rPr lang="en-US" smtClean="0"/>
              <a:t>‹#›</a:t>
            </a:fld>
            <a:endParaRPr lang="en-US" dirty="0"/>
          </a:p>
        </p:txBody>
      </p:sp>
    </p:spTree>
    <p:extLst>
      <p:ext uri="{BB962C8B-B14F-4D97-AF65-F5344CB8AC3E}">
        <p14:creationId xmlns:p14="http://schemas.microsoft.com/office/powerpoint/2010/main" val="3941279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A47F10EB-D168-4A91-BAFD-570643ADB184}" type="datetimeFigureOut">
              <a:rPr lang="en-US" smtClean="0"/>
              <a:t>3/5/2019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DCCF5BBA-6115-4D6B-A169-9B6371E04BA5}" type="slidenum">
              <a:rPr lang="en-US" smtClean="0"/>
              <a:t>‹#›</a:t>
            </a:fld>
            <a:endParaRPr lang="en-US" dirty="0"/>
          </a:p>
        </p:txBody>
      </p:sp>
    </p:spTree>
    <p:extLst>
      <p:ext uri="{BB962C8B-B14F-4D97-AF65-F5344CB8AC3E}">
        <p14:creationId xmlns:p14="http://schemas.microsoft.com/office/powerpoint/2010/main" val="256187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CF5BBA-6115-4D6B-A169-9B6371E04BA5}" type="slidenum">
              <a:rPr lang="en-US" smtClean="0"/>
              <a:t>120</a:t>
            </a:fld>
            <a:endParaRPr lang="en-US" dirty="0"/>
          </a:p>
        </p:txBody>
      </p:sp>
    </p:spTree>
    <p:extLst>
      <p:ext uri="{BB962C8B-B14F-4D97-AF65-F5344CB8AC3E}">
        <p14:creationId xmlns:p14="http://schemas.microsoft.com/office/powerpoint/2010/main" val="358422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CF5BBA-6115-4D6B-A169-9B6371E04BA5}" type="slidenum">
              <a:rPr lang="en-US" smtClean="0"/>
              <a:t>182</a:t>
            </a:fld>
            <a:endParaRPr lang="en-US" dirty="0"/>
          </a:p>
        </p:txBody>
      </p:sp>
    </p:spTree>
    <p:extLst>
      <p:ext uri="{BB962C8B-B14F-4D97-AF65-F5344CB8AC3E}">
        <p14:creationId xmlns:p14="http://schemas.microsoft.com/office/powerpoint/2010/main" val="215032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CF5BBA-6115-4D6B-A169-9B6371E04BA5}" type="slidenum">
              <a:rPr lang="en-US" smtClean="0"/>
              <a:t>274</a:t>
            </a:fld>
            <a:endParaRPr lang="en-US" dirty="0"/>
          </a:p>
        </p:txBody>
      </p:sp>
    </p:spTree>
    <p:extLst>
      <p:ext uri="{BB962C8B-B14F-4D97-AF65-F5344CB8AC3E}">
        <p14:creationId xmlns:p14="http://schemas.microsoft.com/office/powerpoint/2010/main" val="2485734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0" y="-12699"/>
            <a:ext cx="9144000" cy="2995182"/>
            <a:chOff x="0" y="-12700"/>
            <a:chExt cx="9131808" cy="3313113"/>
          </a:xfrm>
        </p:grpSpPr>
        <p:sp>
          <p:nvSpPr>
            <p:cNvPr id="11" name="AutoShape 12"/>
            <p:cNvSpPr>
              <a:spLocks noChangeAspect="1" noChangeArrowheads="1" noTextEdit="1"/>
            </p:cNvSpPr>
            <p:nvPr/>
          </p:nvSpPr>
          <p:spPr bwMode="auto">
            <a:xfrm>
              <a:off x="0" y="-12700"/>
              <a:ext cx="913180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36363"/>
                </a:solidFill>
              </a:endParaRPr>
            </a:p>
          </p:txBody>
        </p:sp>
        <p:sp>
          <p:nvSpPr>
            <p:cNvPr id="12" name="Freeform 14"/>
            <p:cNvSpPr>
              <a:spLocks/>
            </p:cNvSpPr>
            <p:nvPr/>
          </p:nvSpPr>
          <p:spPr bwMode="auto">
            <a:xfrm>
              <a:off x="0" y="257175"/>
              <a:ext cx="9131808" cy="2193925"/>
            </a:xfrm>
            <a:custGeom>
              <a:avLst/>
              <a:gdLst>
                <a:gd name="T0" fmla="*/ 2748 w 2748"/>
                <a:gd name="T1" fmla="*/ 658 h 658"/>
                <a:gd name="T2" fmla="*/ 2112 w 2748"/>
                <a:gd name="T3" fmla="*/ 441 h 658"/>
                <a:gd name="T4" fmla="*/ 765 w 2748"/>
                <a:gd name="T5" fmla="*/ 134 h 658"/>
                <a:gd name="T6" fmla="*/ 708 w 2748"/>
                <a:gd name="T7" fmla="*/ 123 h 658"/>
                <a:gd name="T8" fmla="*/ 591 w 2748"/>
                <a:gd name="T9" fmla="*/ 111 h 658"/>
                <a:gd name="T10" fmla="*/ 244 w 2748"/>
                <a:gd name="T11" fmla="*/ 80 h 658"/>
                <a:gd name="T12" fmla="*/ 136 w 2748"/>
                <a:gd name="T13" fmla="*/ 74 h 658"/>
                <a:gd name="T14" fmla="*/ 0 w 2748"/>
                <a:gd name="T15" fmla="*/ 70 h 658"/>
                <a:gd name="T16" fmla="*/ 0 w 2748"/>
                <a:gd name="T17" fmla="*/ 0 h 658"/>
                <a:gd name="T18" fmla="*/ 136 w 2748"/>
                <a:gd name="T19" fmla="*/ 7 h 658"/>
                <a:gd name="T20" fmla="*/ 2112 w 2748"/>
                <a:gd name="T21" fmla="*/ 351 h 658"/>
                <a:gd name="T22" fmla="*/ 2748 w 2748"/>
                <a:gd name="T23" fmla="*/ 537 h 658"/>
                <a:gd name="T24" fmla="*/ 2748 w 2748"/>
                <a:gd name="T25" fmla="*/ 658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8" h="658">
                  <a:moveTo>
                    <a:pt x="2748" y="658"/>
                  </a:moveTo>
                  <a:cubicBezTo>
                    <a:pt x="2532" y="577"/>
                    <a:pt x="2320" y="505"/>
                    <a:pt x="2112" y="441"/>
                  </a:cubicBezTo>
                  <a:cubicBezTo>
                    <a:pt x="1644" y="297"/>
                    <a:pt x="1195" y="194"/>
                    <a:pt x="765" y="134"/>
                  </a:cubicBezTo>
                  <a:cubicBezTo>
                    <a:pt x="746" y="130"/>
                    <a:pt x="727" y="127"/>
                    <a:pt x="708" y="123"/>
                  </a:cubicBezTo>
                  <a:cubicBezTo>
                    <a:pt x="669" y="118"/>
                    <a:pt x="630" y="114"/>
                    <a:pt x="591" y="111"/>
                  </a:cubicBezTo>
                  <a:cubicBezTo>
                    <a:pt x="474" y="97"/>
                    <a:pt x="358" y="87"/>
                    <a:pt x="244" y="80"/>
                  </a:cubicBezTo>
                  <a:cubicBezTo>
                    <a:pt x="208" y="78"/>
                    <a:pt x="172" y="76"/>
                    <a:pt x="136" y="74"/>
                  </a:cubicBezTo>
                  <a:cubicBezTo>
                    <a:pt x="90" y="72"/>
                    <a:pt x="45" y="71"/>
                    <a:pt x="0" y="70"/>
                  </a:cubicBezTo>
                  <a:cubicBezTo>
                    <a:pt x="0" y="0"/>
                    <a:pt x="0" y="0"/>
                    <a:pt x="0" y="0"/>
                  </a:cubicBezTo>
                  <a:cubicBezTo>
                    <a:pt x="45" y="2"/>
                    <a:pt x="90" y="4"/>
                    <a:pt x="136" y="7"/>
                  </a:cubicBezTo>
                  <a:cubicBezTo>
                    <a:pt x="734" y="43"/>
                    <a:pt x="1392" y="157"/>
                    <a:pt x="2112" y="351"/>
                  </a:cubicBezTo>
                  <a:cubicBezTo>
                    <a:pt x="2319" y="406"/>
                    <a:pt x="2531" y="469"/>
                    <a:pt x="2748" y="537"/>
                  </a:cubicBezTo>
                  <a:lnTo>
                    <a:pt x="2748" y="658"/>
                  </a:lnTo>
                  <a:close/>
                </a:path>
              </a:pathLst>
            </a:custGeom>
            <a:solidFill>
              <a:srgbClr val="FEFE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36363"/>
                </a:solidFill>
              </a:endParaRPr>
            </a:p>
          </p:txBody>
        </p:sp>
        <p:sp>
          <p:nvSpPr>
            <p:cNvPr id="13" name="Freeform 15"/>
            <p:cNvSpPr>
              <a:spLocks/>
            </p:cNvSpPr>
            <p:nvPr/>
          </p:nvSpPr>
          <p:spPr bwMode="auto">
            <a:xfrm>
              <a:off x="0" y="490538"/>
              <a:ext cx="811297" cy="57150"/>
            </a:xfrm>
            <a:custGeom>
              <a:avLst/>
              <a:gdLst>
                <a:gd name="T0" fmla="*/ 0 w 244"/>
                <a:gd name="T1" fmla="*/ 0 h 17"/>
                <a:gd name="T2" fmla="*/ 136 w 244"/>
                <a:gd name="T3" fmla="*/ 4 h 17"/>
                <a:gd name="T4" fmla="*/ 244 w 244"/>
                <a:gd name="T5" fmla="*/ 10 h 17"/>
                <a:gd name="T6" fmla="*/ 136 w 244"/>
                <a:gd name="T7" fmla="*/ 12 h 17"/>
                <a:gd name="T8" fmla="*/ 0 w 244"/>
                <a:gd name="T9" fmla="*/ 17 h 17"/>
                <a:gd name="T10" fmla="*/ 0 w 244"/>
                <a:gd name="T11" fmla="*/ 0 h 17"/>
              </a:gdLst>
              <a:ahLst/>
              <a:cxnLst>
                <a:cxn ang="0">
                  <a:pos x="T0" y="T1"/>
                </a:cxn>
                <a:cxn ang="0">
                  <a:pos x="T2" y="T3"/>
                </a:cxn>
                <a:cxn ang="0">
                  <a:pos x="T4" y="T5"/>
                </a:cxn>
                <a:cxn ang="0">
                  <a:pos x="T6" y="T7"/>
                </a:cxn>
                <a:cxn ang="0">
                  <a:pos x="T8" y="T9"/>
                </a:cxn>
                <a:cxn ang="0">
                  <a:pos x="T10" y="T11"/>
                </a:cxn>
              </a:cxnLst>
              <a:rect l="0" t="0" r="r" b="b"/>
              <a:pathLst>
                <a:path w="244" h="17">
                  <a:moveTo>
                    <a:pt x="0" y="0"/>
                  </a:moveTo>
                  <a:cubicBezTo>
                    <a:pt x="45" y="1"/>
                    <a:pt x="90" y="2"/>
                    <a:pt x="136" y="4"/>
                  </a:cubicBezTo>
                  <a:cubicBezTo>
                    <a:pt x="172" y="6"/>
                    <a:pt x="208" y="8"/>
                    <a:pt x="244" y="10"/>
                  </a:cubicBezTo>
                  <a:cubicBezTo>
                    <a:pt x="208" y="10"/>
                    <a:pt x="172" y="11"/>
                    <a:pt x="136" y="12"/>
                  </a:cubicBezTo>
                  <a:cubicBezTo>
                    <a:pt x="90" y="13"/>
                    <a:pt x="45" y="15"/>
                    <a:pt x="0" y="17"/>
                  </a:cubicBezTo>
                  <a:lnTo>
                    <a:pt x="0" y="0"/>
                  </a:lnTo>
                  <a:close/>
                </a:path>
              </a:pathLst>
            </a:custGeom>
            <a:solidFill>
              <a:srgbClr val="E3F4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36363"/>
                </a:solidFill>
              </a:endParaRPr>
            </a:p>
          </p:txBody>
        </p:sp>
        <p:sp>
          <p:nvSpPr>
            <p:cNvPr id="14" name="Freeform 16"/>
            <p:cNvSpPr>
              <a:spLocks/>
            </p:cNvSpPr>
            <p:nvPr/>
          </p:nvSpPr>
          <p:spPr bwMode="auto">
            <a:xfrm>
              <a:off x="2542378" y="703263"/>
              <a:ext cx="6589430" cy="2084388"/>
            </a:xfrm>
            <a:custGeom>
              <a:avLst/>
              <a:gdLst>
                <a:gd name="T0" fmla="*/ 1983 w 1983"/>
                <a:gd name="T1" fmla="*/ 625 h 625"/>
                <a:gd name="T2" fmla="*/ 1347 w 1983"/>
                <a:gd name="T3" fmla="*/ 366 h 625"/>
                <a:gd name="T4" fmla="*/ 0 w 1983"/>
                <a:gd name="T5" fmla="*/ 0 h 625"/>
                <a:gd name="T6" fmla="*/ 1347 w 1983"/>
                <a:gd name="T7" fmla="*/ 307 h 625"/>
                <a:gd name="T8" fmla="*/ 1983 w 1983"/>
                <a:gd name="T9" fmla="*/ 524 h 625"/>
                <a:gd name="T10" fmla="*/ 1983 w 1983"/>
                <a:gd name="T11" fmla="*/ 625 h 625"/>
              </a:gdLst>
              <a:ahLst/>
              <a:cxnLst>
                <a:cxn ang="0">
                  <a:pos x="T0" y="T1"/>
                </a:cxn>
                <a:cxn ang="0">
                  <a:pos x="T2" y="T3"/>
                </a:cxn>
                <a:cxn ang="0">
                  <a:pos x="T4" y="T5"/>
                </a:cxn>
                <a:cxn ang="0">
                  <a:pos x="T6" y="T7"/>
                </a:cxn>
                <a:cxn ang="0">
                  <a:pos x="T8" y="T9"/>
                </a:cxn>
                <a:cxn ang="0">
                  <a:pos x="T10" y="T11"/>
                </a:cxn>
              </a:cxnLst>
              <a:rect l="0" t="0" r="r" b="b"/>
              <a:pathLst>
                <a:path w="1983" h="625">
                  <a:moveTo>
                    <a:pt x="1983" y="625"/>
                  </a:moveTo>
                  <a:cubicBezTo>
                    <a:pt x="1772" y="529"/>
                    <a:pt x="1560" y="443"/>
                    <a:pt x="1347" y="366"/>
                  </a:cubicBezTo>
                  <a:cubicBezTo>
                    <a:pt x="904" y="205"/>
                    <a:pt x="455" y="83"/>
                    <a:pt x="0" y="0"/>
                  </a:cubicBezTo>
                  <a:cubicBezTo>
                    <a:pt x="430" y="60"/>
                    <a:pt x="879" y="163"/>
                    <a:pt x="1347" y="307"/>
                  </a:cubicBezTo>
                  <a:cubicBezTo>
                    <a:pt x="1555" y="371"/>
                    <a:pt x="1767" y="443"/>
                    <a:pt x="1983" y="524"/>
                  </a:cubicBezTo>
                  <a:lnTo>
                    <a:pt x="1983" y="625"/>
                  </a:lnTo>
                  <a:close/>
                </a:path>
              </a:pathLst>
            </a:custGeom>
            <a:solidFill>
              <a:srgbClr val="D1E4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36363"/>
                </a:solidFill>
              </a:endParaRPr>
            </a:p>
          </p:txBody>
        </p:sp>
        <p:pic>
          <p:nvPicPr>
            <p:cNvPr id="1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31808"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175"/>
              <a:ext cx="913180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hasCustomPrompt="1"/>
          </p:nvPr>
        </p:nvSpPr>
        <p:spPr>
          <a:xfrm>
            <a:off x="739589" y="3333872"/>
            <a:ext cx="7772400" cy="523220"/>
          </a:xfrm>
          <a:prstGeom prst="rect">
            <a:avLst/>
          </a:prstGeom>
          <a:effectLst/>
        </p:spPr>
        <p:txBody>
          <a:bodyPr lIns="0" tIns="0" rIns="0" bIns="0" anchor="b" anchorCtr="0">
            <a:spAutoFit/>
          </a:bodyPr>
          <a:lstStyle>
            <a:lvl1pPr>
              <a:lnSpc>
                <a:spcPct val="85000"/>
              </a:lnSpc>
              <a:tabLst>
                <a:tab pos="4005263" algn="l"/>
              </a:tabLst>
              <a:defRPr sz="4000" b="1" i="0" baseline="0">
                <a:ln>
                  <a:noFill/>
                </a:ln>
                <a:solidFill>
                  <a:schemeClr val="tx1"/>
                </a:solidFill>
                <a:effectLst/>
                <a:latin typeface="+mn-lt"/>
              </a:defRPr>
            </a:lvl1pPr>
          </a:lstStyle>
          <a:p>
            <a:r>
              <a:rPr lang="en-US" dirty="0"/>
              <a:t>Presentation Title</a:t>
            </a:r>
          </a:p>
        </p:txBody>
      </p:sp>
      <p:sp>
        <p:nvSpPr>
          <p:cNvPr id="3" name="Subtitle 2"/>
          <p:cNvSpPr>
            <a:spLocks noGrp="1"/>
          </p:cNvSpPr>
          <p:nvPr>
            <p:ph type="subTitle" idx="1" hasCustomPrompt="1"/>
          </p:nvPr>
        </p:nvSpPr>
        <p:spPr>
          <a:xfrm>
            <a:off x="739589" y="4111225"/>
            <a:ext cx="7772400" cy="276999"/>
          </a:xfrm>
          <a:prstGeom prst="rect">
            <a:avLst/>
          </a:prstGeom>
        </p:spPr>
        <p:txBody>
          <a:bodyPr wrap="square" lIns="0" tIns="0" rIns="0" bIns="0">
            <a:spAutoFit/>
          </a:bodyPr>
          <a:lstStyle>
            <a:lvl1pPr marL="0" indent="0" algn="ctr">
              <a:buNone/>
              <a:defRPr sz="1800" b="1">
                <a:solidFill>
                  <a:schemeClr val="tx1"/>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 Title</a:t>
            </a:r>
          </a:p>
        </p:txBody>
      </p:sp>
      <p:pic>
        <p:nvPicPr>
          <p:cNvPr id="5" name="Picture 4">
            <a:extLst>
              <a:ext uri="{FF2B5EF4-FFF2-40B4-BE49-F238E27FC236}">
                <a16:creationId xmlns:a16="http://schemas.microsoft.com/office/drawing/2014/main" id="{E27DCBB3-B4A3-4A11-90FE-E9237EA85A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86742" y="226119"/>
            <a:ext cx="1600990" cy="859197"/>
          </a:xfrm>
          <a:prstGeom prst="rect">
            <a:avLst/>
          </a:prstGeom>
        </p:spPr>
      </p:pic>
      <p:grpSp>
        <p:nvGrpSpPr>
          <p:cNvPr id="24" name="Group 23">
            <a:extLst>
              <a:ext uri="{FF2B5EF4-FFF2-40B4-BE49-F238E27FC236}">
                <a16:creationId xmlns:a16="http://schemas.microsoft.com/office/drawing/2014/main" id="{CF595A9B-F5DC-486E-ADCC-FF8567AAEA7D}"/>
              </a:ext>
            </a:extLst>
          </p:cNvPr>
          <p:cNvGrpSpPr/>
          <p:nvPr userDrawn="1"/>
        </p:nvGrpSpPr>
        <p:grpSpPr>
          <a:xfrm>
            <a:off x="-12192" y="6551343"/>
            <a:ext cx="9156192" cy="306657"/>
            <a:chOff x="-12192" y="6551343"/>
            <a:chExt cx="9156192" cy="306657"/>
          </a:xfrm>
        </p:grpSpPr>
        <p:grpSp>
          <p:nvGrpSpPr>
            <p:cNvPr id="25" name="Group 24">
              <a:extLst>
                <a:ext uri="{FF2B5EF4-FFF2-40B4-BE49-F238E27FC236}">
                  <a16:creationId xmlns:a16="http://schemas.microsoft.com/office/drawing/2014/main" id="{AE9C27EA-A0EF-47BF-AF6A-F42B7D940F40}"/>
                </a:ext>
              </a:extLst>
            </p:cNvPr>
            <p:cNvGrpSpPr/>
            <p:nvPr userDrawn="1"/>
          </p:nvGrpSpPr>
          <p:grpSpPr>
            <a:xfrm>
              <a:off x="-12192" y="6551343"/>
              <a:ext cx="9156192" cy="306657"/>
              <a:chOff x="-12192" y="6551343"/>
              <a:chExt cx="9156192" cy="306657"/>
            </a:xfrm>
          </p:grpSpPr>
          <p:sp>
            <p:nvSpPr>
              <p:cNvPr id="27" name="Rectangle 26">
                <a:extLst>
                  <a:ext uri="{FF2B5EF4-FFF2-40B4-BE49-F238E27FC236}">
                    <a16:creationId xmlns:a16="http://schemas.microsoft.com/office/drawing/2014/main" id="{0BA2B604-C101-476F-BC07-522F8FED9E36}"/>
                  </a:ext>
                </a:extLst>
              </p:cNvPr>
              <p:cNvSpPr/>
              <p:nvPr userDrawn="1"/>
            </p:nvSpPr>
            <p:spPr>
              <a:xfrm>
                <a:off x="0" y="6625050"/>
                <a:ext cx="9144000" cy="232950"/>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FCBA7160-4376-472A-8DC8-84DE7C8BB87F}"/>
                  </a:ext>
                </a:extLst>
              </p:cNvPr>
              <p:cNvSpPr/>
              <p:nvPr userDrawn="1"/>
            </p:nvSpPr>
            <p:spPr>
              <a:xfrm>
                <a:off x="-12192" y="6551343"/>
                <a:ext cx="9144000" cy="45719"/>
              </a:xfrm>
              <a:prstGeom prst="rect">
                <a:avLst/>
              </a:prstGeom>
              <a:gradFill flip="none" rotWithShape="1">
                <a:gsLst>
                  <a:gs pos="0">
                    <a:schemeClr val="accent1">
                      <a:lumMod val="5000"/>
                      <a:lumOff val="95000"/>
                    </a:schemeClr>
                  </a:gs>
                  <a:gs pos="100000">
                    <a:srgbClr val="0299C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6" name="Rectangle 25">
              <a:extLst>
                <a:ext uri="{FF2B5EF4-FFF2-40B4-BE49-F238E27FC236}">
                  <a16:creationId xmlns:a16="http://schemas.microsoft.com/office/drawing/2014/main" id="{B593DF37-C136-4732-A973-F1CA727D6FB6}"/>
                </a:ext>
              </a:extLst>
            </p:cNvPr>
            <p:cNvSpPr/>
            <p:nvPr userDrawn="1"/>
          </p:nvSpPr>
          <p:spPr>
            <a:xfrm>
              <a:off x="-12192" y="6648208"/>
              <a:ext cx="9144000" cy="201264"/>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r>
                <a:rPr lang="en-US" sz="900" b="0" i="1" dirty="0">
                  <a:solidFill>
                    <a:srgbClr val="060606"/>
                  </a:solidFill>
                </a:rPr>
                <a:t>http:/acqdemo.hci.mil</a:t>
              </a:r>
            </a:p>
          </p:txBody>
        </p:sp>
      </p:grpSp>
    </p:spTree>
    <p:extLst>
      <p:ext uri="{BB962C8B-B14F-4D97-AF65-F5344CB8AC3E}">
        <p14:creationId xmlns:p14="http://schemas.microsoft.com/office/powerpoint/2010/main" val="25152000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6556A83-AB3A-4E70-988A-7F30E4ED308C}"/>
              </a:ext>
            </a:extLst>
          </p:cNvPr>
          <p:cNvGrpSpPr/>
          <p:nvPr userDrawn="1"/>
        </p:nvGrpSpPr>
        <p:grpSpPr>
          <a:xfrm>
            <a:off x="-12192" y="6551343"/>
            <a:ext cx="9156192" cy="306657"/>
            <a:chOff x="-12192" y="6551343"/>
            <a:chExt cx="9156192" cy="306657"/>
          </a:xfrm>
        </p:grpSpPr>
        <p:grpSp>
          <p:nvGrpSpPr>
            <p:cNvPr id="4" name="Group 3">
              <a:extLst>
                <a:ext uri="{FF2B5EF4-FFF2-40B4-BE49-F238E27FC236}">
                  <a16:creationId xmlns:a16="http://schemas.microsoft.com/office/drawing/2014/main" id="{DCCB2CAD-2F31-4836-880F-131CBD44F578}"/>
                </a:ext>
              </a:extLst>
            </p:cNvPr>
            <p:cNvGrpSpPr/>
            <p:nvPr userDrawn="1"/>
          </p:nvGrpSpPr>
          <p:grpSpPr>
            <a:xfrm>
              <a:off x="-12192" y="6551343"/>
              <a:ext cx="9156192" cy="306657"/>
              <a:chOff x="-12192" y="6551343"/>
              <a:chExt cx="9156192" cy="306657"/>
            </a:xfrm>
          </p:grpSpPr>
          <p:sp>
            <p:nvSpPr>
              <p:cNvPr id="23" name="Rectangle 22"/>
              <p:cNvSpPr/>
              <p:nvPr userDrawn="1"/>
            </p:nvSpPr>
            <p:spPr>
              <a:xfrm>
                <a:off x="0" y="6625050"/>
                <a:ext cx="9144000" cy="232950"/>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userDrawn="1"/>
            </p:nvSpPr>
            <p:spPr>
              <a:xfrm>
                <a:off x="-12192" y="6551343"/>
                <a:ext cx="9144000" cy="45719"/>
              </a:xfrm>
              <a:prstGeom prst="rect">
                <a:avLst/>
              </a:prstGeom>
              <a:gradFill flip="none" rotWithShape="1">
                <a:gsLst>
                  <a:gs pos="0">
                    <a:schemeClr val="accent1">
                      <a:lumMod val="5000"/>
                      <a:lumOff val="95000"/>
                    </a:schemeClr>
                  </a:gs>
                  <a:gs pos="100000">
                    <a:srgbClr val="0299C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6" name="Rectangle 15">
              <a:extLst>
                <a:ext uri="{FF2B5EF4-FFF2-40B4-BE49-F238E27FC236}">
                  <a16:creationId xmlns:a16="http://schemas.microsoft.com/office/drawing/2014/main" id="{475D2B97-454F-4C09-9F6A-3C96D1C59D0C}"/>
                </a:ext>
              </a:extLst>
            </p:cNvPr>
            <p:cNvSpPr/>
            <p:nvPr userDrawn="1"/>
          </p:nvSpPr>
          <p:spPr>
            <a:xfrm>
              <a:off x="-12192" y="6648208"/>
              <a:ext cx="9144000" cy="201264"/>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r>
                <a:rPr lang="en-US" sz="900" b="0" i="1" dirty="0">
                  <a:solidFill>
                    <a:srgbClr val="060606"/>
                  </a:solidFill>
                </a:rPr>
                <a:t>http:/acqdemo.hci.mil</a:t>
              </a:r>
            </a:p>
          </p:txBody>
        </p:sp>
      </p:grpSp>
      <p:sp>
        <p:nvSpPr>
          <p:cNvPr id="9" name="Oval 8"/>
          <p:cNvSpPr/>
          <p:nvPr userDrawn="1"/>
        </p:nvSpPr>
        <p:spPr>
          <a:xfrm>
            <a:off x="51486" y="43248"/>
            <a:ext cx="1042020" cy="1042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7" r="2300"/>
          <a:stretch/>
        </p:blipFill>
        <p:spPr>
          <a:xfrm>
            <a:off x="0" y="0"/>
            <a:ext cx="9144000" cy="1600200"/>
          </a:xfrm>
          <a:prstGeom prst="rect">
            <a:avLst/>
          </a:prstGeom>
        </p:spPr>
      </p:pic>
      <p:sp>
        <p:nvSpPr>
          <p:cNvPr id="19" name="Title 1"/>
          <p:cNvSpPr>
            <a:spLocks noGrp="1"/>
          </p:cNvSpPr>
          <p:nvPr>
            <p:ph type="title" hasCustomPrompt="1"/>
          </p:nvPr>
        </p:nvSpPr>
        <p:spPr>
          <a:xfrm>
            <a:off x="544664" y="631050"/>
            <a:ext cx="7726846" cy="418576"/>
          </a:xfrm>
          <a:prstGeom prst="rect">
            <a:avLst/>
          </a:prstGeom>
        </p:spPr>
        <p:txBody>
          <a:bodyPr anchor="ctr" anchorCtr="0"/>
          <a:lstStyle>
            <a:lvl1pPr algn="l">
              <a:lnSpc>
                <a:spcPct val="85000"/>
              </a:lnSpc>
              <a:defRPr sz="2800" i="0" baseline="0">
                <a:solidFill>
                  <a:srgbClr val="000000"/>
                </a:solidFill>
                <a:latin typeface="+mn-lt"/>
              </a:defRPr>
            </a:lvl1pPr>
          </a:lstStyle>
          <a:p>
            <a:r>
              <a:rPr lang="en-US" dirty="0"/>
              <a:t>Slide with Content</a:t>
            </a:r>
          </a:p>
        </p:txBody>
      </p:sp>
      <p:sp>
        <p:nvSpPr>
          <p:cNvPr id="3" name="Content Placeholder 2"/>
          <p:cNvSpPr>
            <a:spLocks noGrp="1"/>
          </p:cNvSpPr>
          <p:nvPr>
            <p:ph sz="quarter" idx="13"/>
          </p:nvPr>
        </p:nvSpPr>
        <p:spPr>
          <a:xfrm>
            <a:off x="544664" y="1196544"/>
            <a:ext cx="8154955" cy="4953000"/>
          </a:xfrm>
          <a:prstGeom prst="rect">
            <a:avLst/>
          </a:prstGeom>
        </p:spPr>
        <p:txBody>
          <a:bodyPr/>
          <a:lstStyle>
            <a:lvl1pPr>
              <a:lnSpc>
                <a:spcPct val="85000"/>
              </a:lnSpc>
              <a:spcBef>
                <a:spcPts val="600"/>
              </a:spcBef>
              <a:defRPr b="1">
                <a:solidFill>
                  <a:srgbClr val="000000"/>
                </a:solidFill>
                <a:latin typeface="+mn-lt"/>
              </a:defRPr>
            </a:lvl1pPr>
            <a:lvl2pPr>
              <a:lnSpc>
                <a:spcPct val="85000"/>
              </a:lnSpc>
              <a:spcBef>
                <a:spcPts val="600"/>
              </a:spcBef>
              <a:defRPr b="0">
                <a:solidFill>
                  <a:srgbClr val="000000"/>
                </a:solidFill>
                <a:latin typeface="+mn-lt"/>
              </a:defRPr>
            </a:lvl2pPr>
            <a:lvl3pPr>
              <a:lnSpc>
                <a:spcPct val="85000"/>
              </a:lnSpc>
              <a:spcBef>
                <a:spcPts val="600"/>
              </a:spcBef>
              <a:defRPr b="0">
                <a:solidFill>
                  <a:srgbClr val="000000"/>
                </a:solidFill>
                <a:latin typeface="+mn-lt"/>
              </a:defRPr>
            </a:lvl3pPr>
            <a:lvl4pPr>
              <a:lnSpc>
                <a:spcPct val="85000"/>
              </a:lnSpc>
              <a:spcBef>
                <a:spcPts val="600"/>
              </a:spcBef>
              <a:defRPr b="0">
                <a:solidFill>
                  <a:srgbClr val="000000"/>
                </a:solidFill>
                <a:latin typeface="+mn-lt"/>
              </a:defRPr>
            </a:lvl4pPr>
            <a:lvl5pPr>
              <a:lnSpc>
                <a:spcPct val="85000"/>
              </a:lnSpc>
              <a:spcBef>
                <a:spcPts val="600"/>
              </a:spcBef>
              <a:defRPr b="0">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p:cNvSpPr>
            <a:spLocks noGrp="1"/>
          </p:cNvSpPr>
          <p:nvPr>
            <p:ph type="sldNum" sz="quarter" idx="12"/>
          </p:nvPr>
        </p:nvSpPr>
        <p:spPr>
          <a:xfrm>
            <a:off x="6893010" y="6628899"/>
            <a:ext cx="2133600" cy="169277"/>
          </a:xfrm>
          <a:prstGeom prst="rect">
            <a:avLst/>
          </a:prstGeom>
        </p:spPr>
        <p:txBody>
          <a:bodyPr lIns="0" tIns="0" rIns="0" bIns="0"/>
          <a:lstStyle>
            <a:lvl1pPr algn="r">
              <a:defRPr sz="1000">
                <a:solidFill>
                  <a:schemeClr val="tx2"/>
                </a:solidFill>
              </a:defRPr>
            </a:lvl1pPr>
          </a:lstStyle>
          <a:p>
            <a:fld id="{6B6ACD0B-C28B-43EC-8BAD-9AD42B47F861}" type="slidenum">
              <a:rPr lang="en-US" smtClean="0">
                <a:solidFill>
                  <a:srgbClr val="1F497D"/>
                </a:solidFill>
              </a:rPr>
              <a:pPr/>
              <a:t>‹#›</a:t>
            </a:fld>
            <a:endParaRPr lang="en-US" dirty="0">
              <a:solidFill>
                <a:srgbClr val="1F497D"/>
              </a:solidFill>
            </a:endParaRPr>
          </a:p>
        </p:txBody>
      </p:sp>
      <p:pic>
        <p:nvPicPr>
          <p:cNvPr id="17" name="Picture 16">
            <a:extLst>
              <a:ext uri="{FF2B5EF4-FFF2-40B4-BE49-F238E27FC236}">
                <a16:creationId xmlns:a16="http://schemas.microsoft.com/office/drawing/2014/main" id="{E27DCBB3-B4A3-4A11-90FE-E9237EA8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2949" y="89389"/>
            <a:ext cx="982790" cy="527430"/>
          </a:xfrm>
          <a:prstGeom prst="rect">
            <a:avLst/>
          </a:prstGeom>
        </p:spPr>
      </p:pic>
    </p:spTree>
    <p:extLst>
      <p:ext uri="{BB962C8B-B14F-4D97-AF65-F5344CB8AC3E}">
        <p14:creationId xmlns:p14="http://schemas.microsoft.com/office/powerpoint/2010/main" val="121959974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E17D7B5-39D5-456D-810D-A385E856B43A}"/>
              </a:ext>
            </a:extLst>
          </p:cNvPr>
          <p:cNvGrpSpPr/>
          <p:nvPr userDrawn="1"/>
        </p:nvGrpSpPr>
        <p:grpSpPr>
          <a:xfrm>
            <a:off x="-12192" y="6551343"/>
            <a:ext cx="9156192" cy="306657"/>
            <a:chOff x="-12192" y="6551343"/>
            <a:chExt cx="9156192" cy="306657"/>
          </a:xfrm>
        </p:grpSpPr>
        <p:grpSp>
          <p:nvGrpSpPr>
            <p:cNvPr id="25" name="Group 24">
              <a:extLst>
                <a:ext uri="{FF2B5EF4-FFF2-40B4-BE49-F238E27FC236}">
                  <a16:creationId xmlns:a16="http://schemas.microsoft.com/office/drawing/2014/main" id="{4C8728C4-4E14-4C58-84DF-A52798CCF7CD}"/>
                </a:ext>
              </a:extLst>
            </p:cNvPr>
            <p:cNvGrpSpPr/>
            <p:nvPr userDrawn="1"/>
          </p:nvGrpSpPr>
          <p:grpSpPr>
            <a:xfrm>
              <a:off x="-12192" y="6551343"/>
              <a:ext cx="9156192" cy="306657"/>
              <a:chOff x="-12192" y="6551343"/>
              <a:chExt cx="9156192" cy="306657"/>
            </a:xfrm>
          </p:grpSpPr>
          <p:sp>
            <p:nvSpPr>
              <p:cNvPr id="27" name="Rectangle 26">
                <a:extLst>
                  <a:ext uri="{FF2B5EF4-FFF2-40B4-BE49-F238E27FC236}">
                    <a16:creationId xmlns:a16="http://schemas.microsoft.com/office/drawing/2014/main" id="{9BE46E94-FBC2-4E28-81EF-14720B62E0CA}"/>
                  </a:ext>
                </a:extLst>
              </p:cNvPr>
              <p:cNvSpPr/>
              <p:nvPr userDrawn="1"/>
            </p:nvSpPr>
            <p:spPr>
              <a:xfrm>
                <a:off x="0" y="6625050"/>
                <a:ext cx="9144000" cy="232950"/>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2E1ADBF6-38BC-424F-914F-A2CCBF5A7B9B}"/>
                  </a:ext>
                </a:extLst>
              </p:cNvPr>
              <p:cNvSpPr/>
              <p:nvPr userDrawn="1"/>
            </p:nvSpPr>
            <p:spPr>
              <a:xfrm>
                <a:off x="-12192" y="6551343"/>
                <a:ext cx="9144000" cy="45719"/>
              </a:xfrm>
              <a:prstGeom prst="rect">
                <a:avLst/>
              </a:prstGeom>
              <a:gradFill flip="none" rotWithShape="1">
                <a:gsLst>
                  <a:gs pos="0">
                    <a:schemeClr val="accent1">
                      <a:lumMod val="5000"/>
                      <a:lumOff val="95000"/>
                    </a:schemeClr>
                  </a:gs>
                  <a:gs pos="100000">
                    <a:srgbClr val="0299C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6" name="Rectangle 25">
              <a:extLst>
                <a:ext uri="{FF2B5EF4-FFF2-40B4-BE49-F238E27FC236}">
                  <a16:creationId xmlns:a16="http://schemas.microsoft.com/office/drawing/2014/main" id="{61987E15-AE6B-47EF-A1F4-6130FBE1CDBE}"/>
                </a:ext>
              </a:extLst>
            </p:cNvPr>
            <p:cNvSpPr/>
            <p:nvPr userDrawn="1"/>
          </p:nvSpPr>
          <p:spPr>
            <a:xfrm>
              <a:off x="-12192" y="6648208"/>
              <a:ext cx="9144000" cy="201264"/>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r>
                <a:rPr lang="en-US" sz="900" b="0" i="1" dirty="0">
                  <a:solidFill>
                    <a:srgbClr val="060606"/>
                  </a:solidFill>
                </a:rPr>
                <a:t>http:/acqdemo.hci.mil</a:t>
              </a:r>
            </a:p>
          </p:txBody>
        </p:sp>
      </p:grpSp>
      <p:sp>
        <p:nvSpPr>
          <p:cNvPr id="9" name="Oval 8"/>
          <p:cNvSpPr/>
          <p:nvPr userDrawn="1"/>
        </p:nvSpPr>
        <p:spPr>
          <a:xfrm>
            <a:off x="51486" y="43248"/>
            <a:ext cx="1042020" cy="1042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7" r="2300"/>
          <a:stretch/>
        </p:blipFill>
        <p:spPr>
          <a:xfrm>
            <a:off x="0" y="0"/>
            <a:ext cx="9144000" cy="1600200"/>
          </a:xfrm>
          <a:prstGeom prst="rect">
            <a:avLst/>
          </a:prstGeom>
        </p:spPr>
      </p:pic>
      <p:sp>
        <p:nvSpPr>
          <p:cNvPr id="19" name="Title 1"/>
          <p:cNvSpPr>
            <a:spLocks noGrp="1"/>
          </p:cNvSpPr>
          <p:nvPr>
            <p:ph type="title" hasCustomPrompt="1"/>
          </p:nvPr>
        </p:nvSpPr>
        <p:spPr>
          <a:xfrm>
            <a:off x="544664" y="639596"/>
            <a:ext cx="7726846" cy="418576"/>
          </a:xfrm>
          <a:prstGeom prst="rect">
            <a:avLst/>
          </a:prstGeom>
        </p:spPr>
        <p:txBody>
          <a:bodyPr anchor="ctr" anchorCtr="0"/>
          <a:lstStyle>
            <a:lvl1pPr algn="l">
              <a:lnSpc>
                <a:spcPct val="85000"/>
              </a:lnSpc>
              <a:defRPr sz="2800" i="0" baseline="0">
                <a:solidFill>
                  <a:srgbClr val="000000"/>
                </a:solidFill>
                <a:latin typeface="+mn-lt"/>
              </a:defRPr>
            </a:lvl1pPr>
          </a:lstStyle>
          <a:p>
            <a:r>
              <a:rPr lang="en-US" dirty="0"/>
              <a:t>Slide with Content</a:t>
            </a:r>
          </a:p>
        </p:txBody>
      </p:sp>
      <p:sp>
        <p:nvSpPr>
          <p:cNvPr id="3" name="Content Placeholder 2"/>
          <p:cNvSpPr>
            <a:spLocks noGrp="1"/>
          </p:cNvSpPr>
          <p:nvPr>
            <p:ph sz="quarter" idx="13"/>
          </p:nvPr>
        </p:nvSpPr>
        <p:spPr>
          <a:xfrm>
            <a:off x="544665" y="1196544"/>
            <a:ext cx="8137862" cy="4953000"/>
          </a:xfrm>
          <a:prstGeom prst="rect">
            <a:avLst/>
          </a:prstGeom>
        </p:spPr>
        <p:txBody>
          <a:bodyPr/>
          <a:lstStyle>
            <a:lvl1pPr>
              <a:lnSpc>
                <a:spcPct val="85000"/>
              </a:lnSpc>
              <a:spcBef>
                <a:spcPts val="600"/>
              </a:spcBef>
              <a:defRPr b="1">
                <a:solidFill>
                  <a:srgbClr val="000000"/>
                </a:solidFill>
                <a:latin typeface="+mn-lt"/>
              </a:defRPr>
            </a:lvl1pPr>
            <a:lvl2pPr>
              <a:lnSpc>
                <a:spcPct val="85000"/>
              </a:lnSpc>
              <a:spcBef>
                <a:spcPts val="600"/>
              </a:spcBef>
              <a:defRPr b="0">
                <a:solidFill>
                  <a:srgbClr val="000000"/>
                </a:solidFill>
                <a:latin typeface="+mn-lt"/>
              </a:defRPr>
            </a:lvl2pPr>
            <a:lvl3pPr>
              <a:lnSpc>
                <a:spcPct val="85000"/>
              </a:lnSpc>
              <a:spcBef>
                <a:spcPts val="600"/>
              </a:spcBef>
              <a:defRPr b="0">
                <a:solidFill>
                  <a:srgbClr val="000000"/>
                </a:solidFill>
                <a:latin typeface="+mn-lt"/>
              </a:defRPr>
            </a:lvl3pPr>
            <a:lvl4pPr>
              <a:lnSpc>
                <a:spcPct val="85000"/>
              </a:lnSpc>
              <a:spcBef>
                <a:spcPts val="600"/>
              </a:spcBef>
              <a:defRPr b="0">
                <a:solidFill>
                  <a:srgbClr val="000000"/>
                </a:solidFill>
                <a:latin typeface="+mn-lt"/>
              </a:defRPr>
            </a:lvl4pPr>
            <a:lvl5pPr>
              <a:lnSpc>
                <a:spcPct val="85000"/>
              </a:lnSpc>
              <a:spcBef>
                <a:spcPts val="600"/>
              </a:spcBef>
              <a:defRPr b="0">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p:cNvSpPr>
            <a:spLocks noGrp="1"/>
          </p:cNvSpPr>
          <p:nvPr>
            <p:ph type="sldNum" sz="quarter" idx="12"/>
          </p:nvPr>
        </p:nvSpPr>
        <p:spPr>
          <a:xfrm>
            <a:off x="6893010" y="6628899"/>
            <a:ext cx="2133600" cy="169277"/>
          </a:xfrm>
          <a:prstGeom prst="rect">
            <a:avLst/>
          </a:prstGeom>
        </p:spPr>
        <p:txBody>
          <a:bodyPr lIns="0" tIns="0" rIns="0" bIns="0"/>
          <a:lstStyle>
            <a:lvl1pPr algn="r">
              <a:defRPr sz="1000">
                <a:solidFill>
                  <a:schemeClr val="tx2"/>
                </a:solidFill>
              </a:defRPr>
            </a:lvl1pPr>
          </a:lstStyle>
          <a:p>
            <a:fld id="{6B6ACD0B-C28B-43EC-8BAD-9AD42B47F861}" type="slidenum">
              <a:rPr lang="en-US" smtClean="0">
                <a:solidFill>
                  <a:srgbClr val="1F497D"/>
                </a:solidFill>
              </a:rPr>
              <a:pPr/>
              <a:t>‹#›</a:t>
            </a:fld>
            <a:endParaRPr lang="en-US" dirty="0">
              <a:solidFill>
                <a:srgbClr val="1F497D"/>
              </a:solidFill>
            </a:endParaRPr>
          </a:p>
        </p:txBody>
      </p:sp>
      <p:pic>
        <p:nvPicPr>
          <p:cNvPr id="16" name="Picture 15">
            <a:extLst>
              <a:ext uri="{FF2B5EF4-FFF2-40B4-BE49-F238E27FC236}">
                <a16:creationId xmlns:a16="http://schemas.microsoft.com/office/drawing/2014/main" id="{E27DCBB3-B4A3-4A11-90FE-E9237EA8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2949" y="89389"/>
            <a:ext cx="982790" cy="527430"/>
          </a:xfrm>
          <a:prstGeom prst="rect">
            <a:avLst/>
          </a:prstGeom>
        </p:spPr>
      </p:pic>
    </p:spTree>
    <p:extLst>
      <p:ext uri="{BB962C8B-B14F-4D97-AF65-F5344CB8AC3E}">
        <p14:creationId xmlns:p14="http://schemas.microsoft.com/office/powerpoint/2010/main" val="104378741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with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E17D7B5-39D5-456D-810D-A385E856B43A}"/>
              </a:ext>
            </a:extLst>
          </p:cNvPr>
          <p:cNvGrpSpPr/>
          <p:nvPr userDrawn="1"/>
        </p:nvGrpSpPr>
        <p:grpSpPr>
          <a:xfrm>
            <a:off x="-12192" y="6551343"/>
            <a:ext cx="9156192" cy="306657"/>
            <a:chOff x="-12192" y="6551343"/>
            <a:chExt cx="9156192" cy="306657"/>
          </a:xfrm>
        </p:grpSpPr>
        <p:grpSp>
          <p:nvGrpSpPr>
            <p:cNvPr id="25" name="Group 24">
              <a:extLst>
                <a:ext uri="{FF2B5EF4-FFF2-40B4-BE49-F238E27FC236}">
                  <a16:creationId xmlns:a16="http://schemas.microsoft.com/office/drawing/2014/main" id="{4C8728C4-4E14-4C58-84DF-A52798CCF7CD}"/>
                </a:ext>
              </a:extLst>
            </p:cNvPr>
            <p:cNvGrpSpPr/>
            <p:nvPr userDrawn="1"/>
          </p:nvGrpSpPr>
          <p:grpSpPr>
            <a:xfrm>
              <a:off x="-12192" y="6551343"/>
              <a:ext cx="9156192" cy="306657"/>
              <a:chOff x="-12192" y="6551343"/>
              <a:chExt cx="9156192" cy="306657"/>
            </a:xfrm>
          </p:grpSpPr>
          <p:sp>
            <p:nvSpPr>
              <p:cNvPr id="27" name="Rectangle 26">
                <a:extLst>
                  <a:ext uri="{FF2B5EF4-FFF2-40B4-BE49-F238E27FC236}">
                    <a16:creationId xmlns:a16="http://schemas.microsoft.com/office/drawing/2014/main" id="{9BE46E94-FBC2-4E28-81EF-14720B62E0CA}"/>
                  </a:ext>
                </a:extLst>
              </p:cNvPr>
              <p:cNvSpPr/>
              <p:nvPr userDrawn="1"/>
            </p:nvSpPr>
            <p:spPr>
              <a:xfrm>
                <a:off x="0" y="6625050"/>
                <a:ext cx="9144000" cy="232950"/>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2E1ADBF6-38BC-424F-914F-A2CCBF5A7B9B}"/>
                  </a:ext>
                </a:extLst>
              </p:cNvPr>
              <p:cNvSpPr/>
              <p:nvPr userDrawn="1"/>
            </p:nvSpPr>
            <p:spPr>
              <a:xfrm>
                <a:off x="-12192" y="6551343"/>
                <a:ext cx="9144000" cy="45719"/>
              </a:xfrm>
              <a:prstGeom prst="rect">
                <a:avLst/>
              </a:prstGeom>
              <a:gradFill flip="none" rotWithShape="1">
                <a:gsLst>
                  <a:gs pos="0">
                    <a:schemeClr val="accent1">
                      <a:lumMod val="5000"/>
                      <a:lumOff val="95000"/>
                    </a:schemeClr>
                  </a:gs>
                  <a:gs pos="100000">
                    <a:srgbClr val="0299C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6" name="Rectangle 25">
              <a:extLst>
                <a:ext uri="{FF2B5EF4-FFF2-40B4-BE49-F238E27FC236}">
                  <a16:creationId xmlns:a16="http://schemas.microsoft.com/office/drawing/2014/main" id="{61987E15-AE6B-47EF-A1F4-6130FBE1CDBE}"/>
                </a:ext>
              </a:extLst>
            </p:cNvPr>
            <p:cNvSpPr/>
            <p:nvPr userDrawn="1"/>
          </p:nvSpPr>
          <p:spPr>
            <a:xfrm>
              <a:off x="-12192" y="6648208"/>
              <a:ext cx="9144000" cy="201264"/>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r>
                <a:rPr lang="en-US" sz="900" b="0" i="1" dirty="0">
                  <a:solidFill>
                    <a:srgbClr val="060606"/>
                  </a:solidFill>
                </a:rPr>
                <a:t>http:/acqdemo.hci.mil</a:t>
              </a:r>
            </a:p>
          </p:txBody>
        </p:sp>
      </p:grpSp>
      <p:sp>
        <p:nvSpPr>
          <p:cNvPr id="9" name="Oval 8"/>
          <p:cNvSpPr/>
          <p:nvPr userDrawn="1"/>
        </p:nvSpPr>
        <p:spPr>
          <a:xfrm>
            <a:off x="51486" y="43248"/>
            <a:ext cx="1042020" cy="1042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7" r="2300"/>
          <a:stretch/>
        </p:blipFill>
        <p:spPr>
          <a:xfrm>
            <a:off x="0" y="0"/>
            <a:ext cx="9144000" cy="1600200"/>
          </a:xfrm>
          <a:prstGeom prst="rect">
            <a:avLst/>
          </a:prstGeom>
        </p:spPr>
      </p:pic>
      <p:sp>
        <p:nvSpPr>
          <p:cNvPr id="19" name="Title 1"/>
          <p:cNvSpPr>
            <a:spLocks noGrp="1"/>
          </p:cNvSpPr>
          <p:nvPr>
            <p:ph type="title" hasCustomPrompt="1"/>
          </p:nvPr>
        </p:nvSpPr>
        <p:spPr>
          <a:xfrm>
            <a:off x="544664" y="631052"/>
            <a:ext cx="7726846" cy="418576"/>
          </a:xfrm>
          <a:prstGeom prst="rect">
            <a:avLst/>
          </a:prstGeom>
        </p:spPr>
        <p:txBody>
          <a:bodyPr anchor="ctr" anchorCtr="0"/>
          <a:lstStyle>
            <a:lvl1pPr algn="l">
              <a:lnSpc>
                <a:spcPct val="85000"/>
              </a:lnSpc>
              <a:defRPr sz="2800" i="0" baseline="0">
                <a:solidFill>
                  <a:srgbClr val="000000"/>
                </a:solidFill>
                <a:latin typeface="+mn-lt"/>
              </a:defRPr>
            </a:lvl1pPr>
          </a:lstStyle>
          <a:p>
            <a:r>
              <a:rPr lang="en-US" dirty="0"/>
              <a:t>Slide with Content</a:t>
            </a:r>
          </a:p>
        </p:txBody>
      </p:sp>
      <p:sp>
        <p:nvSpPr>
          <p:cNvPr id="14" name="Slide Number Placeholder 2"/>
          <p:cNvSpPr>
            <a:spLocks noGrp="1"/>
          </p:cNvSpPr>
          <p:nvPr>
            <p:ph type="sldNum" sz="quarter" idx="12"/>
          </p:nvPr>
        </p:nvSpPr>
        <p:spPr>
          <a:xfrm>
            <a:off x="6893010" y="6628899"/>
            <a:ext cx="2133600" cy="169277"/>
          </a:xfrm>
          <a:prstGeom prst="rect">
            <a:avLst/>
          </a:prstGeom>
        </p:spPr>
        <p:txBody>
          <a:bodyPr lIns="0" tIns="0" rIns="0" bIns="0"/>
          <a:lstStyle>
            <a:lvl1pPr algn="r">
              <a:defRPr sz="1000">
                <a:solidFill>
                  <a:schemeClr val="tx2"/>
                </a:solidFill>
              </a:defRPr>
            </a:lvl1pPr>
          </a:lstStyle>
          <a:p>
            <a:fld id="{6B6ACD0B-C28B-43EC-8BAD-9AD42B47F861}" type="slidenum">
              <a:rPr lang="en-US" smtClean="0">
                <a:solidFill>
                  <a:srgbClr val="1F497D"/>
                </a:solidFill>
              </a:rPr>
              <a:pPr/>
              <a:t>‹#›</a:t>
            </a:fld>
            <a:endParaRPr lang="en-US" dirty="0">
              <a:solidFill>
                <a:srgbClr val="1F497D"/>
              </a:solidFill>
            </a:endParaRPr>
          </a:p>
        </p:txBody>
      </p:sp>
      <p:pic>
        <p:nvPicPr>
          <p:cNvPr id="16" name="Picture 15">
            <a:extLst>
              <a:ext uri="{FF2B5EF4-FFF2-40B4-BE49-F238E27FC236}">
                <a16:creationId xmlns:a16="http://schemas.microsoft.com/office/drawing/2014/main" id="{E27DCBB3-B4A3-4A11-90FE-E9237EA8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2949" y="89389"/>
            <a:ext cx="982790" cy="527430"/>
          </a:xfrm>
          <a:prstGeom prst="rect">
            <a:avLst/>
          </a:prstGeom>
        </p:spPr>
      </p:pic>
    </p:spTree>
    <p:extLst>
      <p:ext uri="{BB962C8B-B14F-4D97-AF65-F5344CB8AC3E}">
        <p14:creationId xmlns:p14="http://schemas.microsoft.com/office/powerpoint/2010/main" val="5919440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97435"/>
            <a:ext cx="3886200" cy="4351338"/>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697435"/>
            <a:ext cx="3886200" cy="4351338"/>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2361B722-4FBA-4E8B-A822-C8C574FB7B56}" type="slidenum">
              <a:rPr lang="en-US" smtClean="0"/>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7" r="2300"/>
          <a:stretch/>
        </p:blipFill>
        <p:spPr>
          <a:xfrm>
            <a:off x="0" y="-1799"/>
            <a:ext cx="9144000" cy="1600200"/>
          </a:xfrm>
          <a:prstGeom prst="rect">
            <a:avLst/>
          </a:prstGeom>
        </p:spPr>
      </p:pic>
      <p:pic>
        <p:nvPicPr>
          <p:cNvPr id="10" name="Picture 9">
            <a:extLst>
              <a:ext uri="{FF2B5EF4-FFF2-40B4-BE49-F238E27FC236}">
                <a16:creationId xmlns:a16="http://schemas.microsoft.com/office/drawing/2014/main" id="{E27DCBB3-B4A3-4A11-90FE-E9237EA8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2949" y="89389"/>
            <a:ext cx="982790" cy="527430"/>
          </a:xfrm>
          <a:prstGeom prst="rect">
            <a:avLst/>
          </a:prstGeom>
        </p:spPr>
      </p:pic>
      <p:sp>
        <p:nvSpPr>
          <p:cNvPr id="2" name="Title 1"/>
          <p:cNvSpPr>
            <a:spLocks noGrp="1"/>
          </p:cNvSpPr>
          <p:nvPr>
            <p:ph type="title"/>
          </p:nvPr>
        </p:nvSpPr>
        <p:spPr>
          <a:xfrm>
            <a:off x="628650" y="795876"/>
            <a:ext cx="7886700" cy="643278"/>
          </a:xfrm>
          <a:prstGeom prst="rect">
            <a:avLst/>
          </a:prstGeom>
        </p:spPr>
        <p:txBody>
          <a:bodyPr/>
          <a:lstStyle>
            <a:lvl1pPr>
              <a:defRPr sz="2800">
                <a:solidFill>
                  <a:srgbClr val="000000"/>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24177918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FA59E07-F44B-488B-AEA3-2F396B33DE67}"/>
              </a:ext>
            </a:extLst>
          </p:cNvPr>
          <p:cNvGrpSpPr/>
          <p:nvPr userDrawn="1"/>
        </p:nvGrpSpPr>
        <p:grpSpPr>
          <a:xfrm>
            <a:off x="-12192" y="6551343"/>
            <a:ext cx="9156192" cy="306657"/>
            <a:chOff x="-12192" y="6551343"/>
            <a:chExt cx="9156192" cy="306657"/>
          </a:xfrm>
        </p:grpSpPr>
        <p:grpSp>
          <p:nvGrpSpPr>
            <p:cNvPr id="19" name="Group 18">
              <a:extLst>
                <a:ext uri="{FF2B5EF4-FFF2-40B4-BE49-F238E27FC236}">
                  <a16:creationId xmlns:a16="http://schemas.microsoft.com/office/drawing/2014/main" id="{1AE291B5-9F84-4EFC-9470-5FB275BC01CD}"/>
                </a:ext>
              </a:extLst>
            </p:cNvPr>
            <p:cNvGrpSpPr/>
            <p:nvPr userDrawn="1"/>
          </p:nvGrpSpPr>
          <p:grpSpPr>
            <a:xfrm>
              <a:off x="-12192" y="6551343"/>
              <a:ext cx="9156192" cy="306657"/>
              <a:chOff x="-12192" y="6551343"/>
              <a:chExt cx="9156192" cy="306657"/>
            </a:xfrm>
          </p:grpSpPr>
          <p:sp>
            <p:nvSpPr>
              <p:cNvPr id="22" name="Rectangle 21">
                <a:extLst>
                  <a:ext uri="{FF2B5EF4-FFF2-40B4-BE49-F238E27FC236}">
                    <a16:creationId xmlns:a16="http://schemas.microsoft.com/office/drawing/2014/main" id="{A680034B-0720-499E-8E5E-C49392F4522E}"/>
                  </a:ext>
                </a:extLst>
              </p:cNvPr>
              <p:cNvSpPr/>
              <p:nvPr userDrawn="1"/>
            </p:nvSpPr>
            <p:spPr>
              <a:xfrm>
                <a:off x="0" y="6625050"/>
                <a:ext cx="9144000" cy="232950"/>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a:extLst>
                  <a:ext uri="{FF2B5EF4-FFF2-40B4-BE49-F238E27FC236}">
                    <a16:creationId xmlns:a16="http://schemas.microsoft.com/office/drawing/2014/main" id="{A055ADEB-529D-4979-A18F-1122B9386E75}"/>
                  </a:ext>
                </a:extLst>
              </p:cNvPr>
              <p:cNvSpPr/>
              <p:nvPr userDrawn="1"/>
            </p:nvSpPr>
            <p:spPr>
              <a:xfrm>
                <a:off x="-12192" y="6551343"/>
                <a:ext cx="9144000" cy="45719"/>
              </a:xfrm>
              <a:prstGeom prst="rect">
                <a:avLst/>
              </a:prstGeom>
              <a:gradFill flip="none" rotWithShape="1">
                <a:gsLst>
                  <a:gs pos="0">
                    <a:schemeClr val="accent1">
                      <a:lumMod val="5000"/>
                      <a:lumOff val="95000"/>
                    </a:schemeClr>
                  </a:gs>
                  <a:gs pos="100000">
                    <a:srgbClr val="0299C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1" name="Rectangle 20">
              <a:extLst>
                <a:ext uri="{FF2B5EF4-FFF2-40B4-BE49-F238E27FC236}">
                  <a16:creationId xmlns:a16="http://schemas.microsoft.com/office/drawing/2014/main" id="{9793EBCC-92ED-41DF-9D8F-7C3E883AA3EE}"/>
                </a:ext>
              </a:extLst>
            </p:cNvPr>
            <p:cNvSpPr/>
            <p:nvPr userDrawn="1"/>
          </p:nvSpPr>
          <p:spPr>
            <a:xfrm>
              <a:off x="-12192" y="6648208"/>
              <a:ext cx="9144000" cy="201264"/>
            </a:xfrm>
            <a:prstGeom prst="rect">
              <a:avLst/>
            </a:prstGeom>
            <a:gradFill flip="none" rotWithShape="1">
              <a:gsLst>
                <a:gs pos="0">
                  <a:schemeClr val="accent1">
                    <a:lumMod val="5000"/>
                    <a:lumOff val="95000"/>
                  </a:schemeClr>
                </a:gs>
                <a:gs pos="100000">
                  <a:srgbClr val="007B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r>
                <a:rPr lang="en-US" sz="900" b="0" i="1" dirty="0">
                  <a:solidFill>
                    <a:srgbClr val="060606"/>
                  </a:solidFill>
                </a:rPr>
                <a:t>http:/acqdemo.hci.mil</a:t>
              </a:r>
            </a:p>
          </p:txBody>
        </p:sp>
      </p:grpSp>
      <p:sp>
        <p:nvSpPr>
          <p:cNvPr id="18" name="Oval 17"/>
          <p:cNvSpPr/>
          <p:nvPr userDrawn="1"/>
        </p:nvSpPr>
        <p:spPr>
          <a:xfrm>
            <a:off x="51486" y="43248"/>
            <a:ext cx="1042020" cy="1042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7" r="2300"/>
          <a:stretch/>
        </p:blipFill>
        <p:spPr>
          <a:xfrm>
            <a:off x="0" y="-1799"/>
            <a:ext cx="9144000" cy="1600200"/>
          </a:xfrm>
          <a:prstGeom prst="rect">
            <a:avLst/>
          </a:prstGeom>
        </p:spPr>
      </p:pic>
      <p:sp>
        <p:nvSpPr>
          <p:cNvPr id="11" name="Slide Number Placeholder 2"/>
          <p:cNvSpPr>
            <a:spLocks noGrp="1"/>
          </p:cNvSpPr>
          <p:nvPr>
            <p:ph type="sldNum" sz="quarter" idx="12"/>
          </p:nvPr>
        </p:nvSpPr>
        <p:spPr>
          <a:xfrm>
            <a:off x="6893010" y="6628899"/>
            <a:ext cx="2133600" cy="169277"/>
          </a:xfrm>
          <a:prstGeom prst="rect">
            <a:avLst/>
          </a:prstGeom>
        </p:spPr>
        <p:txBody>
          <a:bodyPr lIns="0" tIns="0" rIns="0" bIns="0"/>
          <a:lstStyle>
            <a:lvl1pPr algn="r">
              <a:defRPr sz="1000">
                <a:solidFill>
                  <a:schemeClr val="tx2"/>
                </a:solidFill>
              </a:defRPr>
            </a:lvl1pPr>
          </a:lstStyle>
          <a:p>
            <a:fld id="{6B6ACD0B-C28B-43EC-8BAD-9AD42B47F861}" type="slidenum">
              <a:rPr lang="en-US" smtClean="0">
                <a:solidFill>
                  <a:srgbClr val="1F497D"/>
                </a:solidFill>
              </a:rPr>
              <a:pPr/>
              <a:t>‹#›</a:t>
            </a:fld>
            <a:endParaRPr lang="en-US" dirty="0">
              <a:solidFill>
                <a:srgbClr val="1F497D"/>
              </a:solidFill>
            </a:endParaRPr>
          </a:p>
        </p:txBody>
      </p:sp>
      <p:pic>
        <p:nvPicPr>
          <p:cNvPr id="15" name="Picture 14">
            <a:extLst>
              <a:ext uri="{FF2B5EF4-FFF2-40B4-BE49-F238E27FC236}">
                <a16:creationId xmlns:a16="http://schemas.microsoft.com/office/drawing/2014/main" id="{E27DCBB3-B4A3-4A11-90FE-E9237EA85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2949" y="89389"/>
            <a:ext cx="982790" cy="527430"/>
          </a:xfrm>
          <a:prstGeom prst="rect">
            <a:avLst/>
          </a:prstGeom>
        </p:spPr>
      </p:pic>
    </p:spTree>
    <p:extLst>
      <p:ext uri="{BB962C8B-B14F-4D97-AF65-F5344CB8AC3E}">
        <p14:creationId xmlns:p14="http://schemas.microsoft.com/office/powerpoint/2010/main" val="2345419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454922"/>
      </p:ext>
    </p:extLst>
  </p:cSld>
  <p:clrMap bg1="lt1" tx1="dk1" bg2="lt2" tx2="dk2" accent1="accent1" accent2="accent2" accent3="accent3" accent4="accent4" accent5="accent5" accent6="accent6" hlink="hlink" folHlink="folHlink"/>
  <p:sldLayoutIdLst>
    <p:sldLayoutId id="2147483700" r:id="rId1"/>
    <p:sldLayoutId id="2147483708" r:id="rId2"/>
    <p:sldLayoutId id="2147483701" r:id="rId3"/>
    <p:sldLayoutId id="2147483709" r:id="rId4"/>
    <p:sldLayoutId id="2147483714" r:id="rId5"/>
    <p:sldLayoutId id="2147483707" r:id="rId6"/>
  </p:sldLayoutIdLst>
  <p:timing>
    <p:tnLst>
      <p:par>
        <p:cTn id="1" dur="indefinite" restart="never" nodeType="tmRoot"/>
      </p:par>
    </p:tnLst>
  </p:timing>
  <p:hf hdr="0" dt="0"/>
  <p:txStyles>
    <p:titleStyle>
      <a:lvl1pPr algn="ctr" defTabSz="914400" rtl="0" eaLnBrk="1" latinLnBrk="0" hangingPunct="1">
        <a:spcBef>
          <a:spcPct val="0"/>
        </a:spcBef>
        <a:buNone/>
        <a:defRPr sz="3200" b="1" i="1" kern="1200">
          <a:solidFill>
            <a:schemeClr val="tx2"/>
          </a:solidFill>
          <a:latin typeface="Helvetica" panose="020B0604020202020204" pitchFamily="2" charset="0"/>
          <a:ea typeface="+mj-ea"/>
          <a:cs typeface="+mj-cs"/>
        </a:defRPr>
      </a:lvl1pPr>
    </p:titleStyle>
    <p:body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4.png"/><Relationship Id="rId7" Type="http://schemas.openxmlformats.org/officeDocument/2006/relationships/image" Target="../media/image111.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66.png"/><Relationship Id="rId4" Type="http://schemas.openxmlformats.org/officeDocument/2006/relationships/image" Target="../media/image152.png"/><Relationship Id="rId9" Type="http://schemas.openxmlformats.org/officeDocument/2006/relationships/image" Target="../media/image168.png"/></Relationships>
</file>

<file path=ppt/slides/_rels/slide1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11.png"/><Relationship Id="rId7" Type="http://schemas.openxmlformats.org/officeDocument/2006/relationships/image" Target="../media/image166.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5.png"/><Relationship Id="rId10" Type="http://schemas.openxmlformats.org/officeDocument/2006/relationships/image" Target="../media/image148.png"/><Relationship Id="rId4" Type="http://schemas.openxmlformats.org/officeDocument/2006/relationships/image" Target="../media/image174.png"/><Relationship Id="rId9" Type="http://schemas.openxmlformats.org/officeDocument/2006/relationships/image" Target="../media/image176.png"/></Relationships>
</file>

<file path=ppt/slides/_rels/slide10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64.png"/><Relationship Id="rId7" Type="http://schemas.openxmlformats.org/officeDocument/2006/relationships/image" Target="../media/image175.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66.png"/><Relationship Id="rId10" Type="http://schemas.openxmlformats.org/officeDocument/2006/relationships/image" Target="../media/image111.png"/><Relationship Id="rId4" Type="http://schemas.openxmlformats.org/officeDocument/2006/relationships/image" Target="../media/image152.png"/><Relationship Id="rId9" Type="http://schemas.openxmlformats.org/officeDocument/2006/relationships/image" Target="../media/image148.png"/></Relationships>
</file>

<file path=ppt/slides/_rels/slide10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64.png"/><Relationship Id="rId7" Type="http://schemas.openxmlformats.org/officeDocument/2006/relationships/image" Target="../media/image176.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79.png"/><Relationship Id="rId5" Type="http://schemas.openxmlformats.org/officeDocument/2006/relationships/image" Target="../media/image166.png"/><Relationship Id="rId10" Type="http://schemas.openxmlformats.org/officeDocument/2006/relationships/image" Target="../media/image175.png"/><Relationship Id="rId4" Type="http://schemas.openxmlformats.org/officeDocument/2006/relationships/image" Target="../media/image152.png"/><Relationship Id="rId9" Type="http://schemas.openxmlformats.org/officeDocument/2006/relationships/image" Target="../media/image111.png"/></Relationships>
</file>

<file path=ppt/slides/_rels/slide10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84.png"/><Relationship Id="rId2" Type="http://schemas.openxmlformats.org/officeDocument/2006/relationships/image" Target="../media/image111.png"/><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166.png"/><Relationship Id="rId4" Type="http://schemas.openxmlformats.org/officeDocument/2006/relationships/image" Target="../media/image152.png"/></Relationships>
</file>

<file path=ppt/slides/_rels/slide11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77.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52.png"/><Relationship Id="rId10" Type="http://schemas.openxmlformats.org/officeDocument/2006/relationships/image" Target="../media/image148.png"/><Relationship Id="rId4" Type="http://schemas.openxmlformats.org/officeDocument/2006/relationships/image" Target="../media/image164.png"/><Relationship Id="rId9" Type="http://schemas.openxmlformats.org/officeDocument/2006/relationships/image" Target="../media/image176.png"/></Relationships>
</file>

<file path=ppt/slides/_rels/slide11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1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1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 Id="rId4" Type="http://schemas.openxmlformats.org/officeDocument/2006/relationships/image" Target="../media/image199.png"/></Relationships>
</file>

<file path=ppt/slides/_rels/slide11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3.xml"/><Relationship Id="rId4" Type="http://schemas.openxmlformats.org/officeDocument/2006/relationships/image" Target="../media/image202.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05.png"/><Relationship Id="rId4" Type="http://schemas.openxmlformats.org/officeDocument/2006/relationships/image" Target="../media/image204.png"/></Relationships>
</file>

<file path=ppt/slides/_rels/slide121.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3.xml"/><Relationship Id="rId5" Type="http://schemas.openxmlformats.org/officeDocument/2006/relationships/image" Target="../media/image213.png"/><Relationship Id="rId4" Type="http://schemas.openxmlformats.org/officeDocument/2006/relationships/image" Target="../media/image212.png"/></Relationships>
</file>

<file path=ppt/slides/_rels/slide12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3.xml"/><Relationship Id="rId5" Type="http://schemas.openxmlformats.org/officeDocument/2006/relationships/image" Target="../media/image213.png"/><Relationship Id="rId4" Type="http://schemas.openxmlformats.org/officeDocument/2006/relationships/image" Target="../media/image212.png"/></Relationships>
</file>

<file path=ppt/slides/_rels/slide12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 Id="rId4" Type="http://schemas.openxmlformats.org/officeDocument/2006/relationships/image" Target="../media/image21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 Id="rId4" Type="http://schemas.openxmlformats.org/officeDocument/2006/relationships/image" Target="../media/image216.png"/></Relationships>
</file>

<file path=ppt/slides/_rels/slide13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 Id="rId4" Type="http://schemas.openxmlformats.org/officeDocument/2006/relationships/image" Target="../media/image217.png"/></Relationships>
</file>

<file path=ppt/slides/_rels/slide13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 Id="rId4" Type="http://schemas.openxmlformats.org/officeDocument/2006/relationships/image" Target="../media/image218.png"/></Relationships>
</file>

<file path=ppt/slides/_rels/slide13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 Id="rId4" Type="http://schemas.openxmlformats.org/officeDocument/2006/relationships/image" Target="../media/image219.png"/></Relationships>
</file>

<file path=ppt/slides/_rels/slide13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3.xml"/><Relationship Id="rId4" Type="http://schemas.openxmlformats.org/officeDocument/2006/relationships/image" Target="../media/image22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 Id="rId4" Type="http://schemas.openxmlformats.org/officeDocument/2006/relationships/image" Target="../media/image219.png"/></Relationships>
</file>

<file path=ppt/slides/_rels/slide13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27.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3.png"/><Relationship Id="rId7" Type="http://schemas.openxmlformats.org/officeDocument/2006/relationships/image" Target="../media/image107.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33.png"/><Relationship Id="rId7" Type="http://schemas.openxmlformats.org/officeDocument/2006/relationships/image" Target="../media/image23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0.png"/></Relationships>
</file>

<file path=ppt/slides/_rels/slide1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43.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36.png"/><Relationship Id="rId4" Type="http://schemas.openxmlformats.org/officeDocument/2006/relationships/image" Target="../media/image234.png"/></Relationships>
</file>

<file path=ppt/slides/_rels/slide155.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4.png"/><Relationship Id="rId4" Type="http://schemas.openxmlformats.org/officeDocument/2006/relationships/image" Target="../media/image233.png"/></Relationships>
</file>

<file path=ppt/slides/_rels/slide156.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4.png"/><Relationship Id="rId4" Type="http://schemas.openxmlformats.org/officeDocument/2006/relationships/image" Target="../media/image233.png"/></Relationships>
</file>

<file path=ppt/slides/_rels/slide157.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4.png"/><Relationship Id="rId4" Type="http://schemas.openxmlformats.org/officeDocument/2006/relationships/image" Target="../media/image233.png"/></Relationships>
</file>

<file path=ppt/slides/_rels/slide15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48.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6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16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4.xml"/><Relationship Id="rId5" Type="http://schemas.openxmlformats.org/officeDocument/2006/relationships/image" Target="../media/image257.png"/><Relationship Id="rId4" Type="http://schemas.openxmlformats.org/officeDocument/2006/relationships/image" Target="../media/image256.png"/></Relationships>
</file>

<file path=ppt/slides/_rels/slide167.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png"/><Relationship Id="rId11" Type="http://schemas.openxmlformats.org/officeDocument/2006/relationships/image" Target="../media/image107.png"/><Relationship Id="rId5" Type="http://schemas.openxmlformats.org/officeDocument/2006/relationships/image" Target="../media/image261.png"/><Relationship Id="rId10" Type="http://schemas.openxmlformats.org/officeDocument/2006/relationships/image" Target="../media/image266.png"/><Relationship Id="rId4" Type="http://schemas.openxmlformats.org/officeDocument/2006/relationships/image" Target="../media/image260.png"/><Relationship Id="rId9" Type="http://schemas.openxmlformats.org/officeDocument/2006/relationships/image" Target="../media/image265.png"/></Relationships>
</file>

<file path=ppt/slides/_rels/slide16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16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70.png"/><Relationship Id="rId7" Type="http://schemas.openxmlformats.org/officeDocument/2006/relationships/image" Target="../media/image234.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71.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70.png"/><Relationship Id="rId7" Type="http://schemas.openxmlformats.org/officeDocument/2006/relationships/image" Target="../media/image234.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40.png"/></Relationships>
</file>

<file path=ppt/slides/_rels/slide172.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70.png"/><Relationship Id="rId7" Type="http://schemas.openxmlformats.org/officeDocument/2006/relationships/image" Target="../media/image234.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7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70.png"/><Relationship Id="rId7" Type="http://schemas.openxmlformats.org/officeDocument/2006/relationships/image" Target="../media/image277.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73.png"/><Relationship Id="rId4" Type="http://schemas.openxmlformats.org/officeDocument/2006/relationships/image" Target="../media/image271.png"/></Relationships>
</file>

<file path=ppt/slides/_rels/slide178.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70.png"/><Relationship Id="rId7" Type="http://schemas.openxmlformats.org/officeDocument/2006/relationships/image" Target="../media/image277.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73.png"/><Relationship Id="rId4" Type="http://schemas.openxmlformats.org/officeDocument/2006/relationships/image" Target="../media/image271.png"/><Relationship Id="rId9" Type="http://schemas.openxmlformats.org/officeDocument/2006/relationships/image" Target="../media/image278.png"/></Relationships>
</file>

<file path=ppt/slides/_rels/slide179.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279.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73.png"/><Relationship Id="rId4" Type="http://schemas.openxmlformats.org/officeDocument/2006/relationships/image" Target="../media/image27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279.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73.png"/><Relationship Id="rId4" Type="http://schemas.openxmlformats.org/officeDocument/2006/relationships/image" Target="../media/image271.png"/></Relationships>
</file>

<file path=ppt/slides/_rels/slide181.xml.rels><?xml version="1.0" encoding="UTF-8" standalone="yes"?>
<Relationships xmlns="http://schemas.openxmlformats.org/package/2006/relationships"><Relationship Id="rId8" Type="http://schemas.openxmlformats.org/officeDocument/2006/relationships/slide" Target="slide199.xml"/><Relationship Id="rId3" Type="http://schemas.openxmlformats.org/officeDocument/2006/relationships/image" Target="../media/image270.png"/><Relationship Id="rId7" Type="http://schemas.openxmlformats.org/officeDocument/2006/relationships/image" Target="../media/image280.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73.png"/><Relationship Id="rId4" Type="http://schemas.openxmlformats.org/officeDocument/2006/relationships/image" Target="../media/image271.png"/></Relationships>
</file>

<file path=ppt/slides/_rels/slide18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82.png"/></Relationships>
</file>

<file path=ppt/slides/_rels/slide18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slide" Target="slide189.xml"/><Relationship Id="rId5" Type="http://schemas.openxmlformats.org/officeDocument/2006/relationships/image" Target="../media/image28.png"/><Relationship Id="rId4" Type="http://schemas.openxmlformats.org/officeDocument/2006/relationships/image" Target="../media/image286.png"/></Relationships>
</file>

<file path=ppt/slides/_rels/slide18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image" Target="../media/image234.png"/><Relationship Id="rId4" Type="http://schemas.openxmlformats.org/officeDocument/2006/relationships/image" Target="../media/image273.png"/></Relationships>
</file>

<file path=ppt/slides/_rels/slide19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00.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01.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3.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19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3.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cas2net.army.mi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8.pn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19.pn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2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2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0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3.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s>
</file>

<file path=ppt/slides/_rels/slide20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3.xml"/><Relationship Id="rId5" Type="http://schemas.openxmlformats.org/officeDocument/2006/relationships/image" Target="../media/image331.png"/><Relationship Id="rId4" Type="http://schemas.openxmlformats.org/officeDocument/2006/relationships/image" Target="../media/image330.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28.png"/><Relationship Id="rId1" Type="http://schemas.openxmlformats.org/officeDocument/2006/relationships/slideLayout" Target="../slideLayouts/slideLayout3.xml"/><Relationship Id="rId4" Type="http://schemas.openxmlformats.org/officeDocument/2006/relationships/image" Target="../media/image333.png"/></Relationships>
</file>

<file path=ppt/slides/_rels/slide211.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21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28.png"/><Relationship Id="rId1" Type="http://schemas.openxmlformats.org/officeDocument/2006/relationships/slideLayout" Target="../slideLayouts/slideLayout3.xml"/><Relationship Id="rId5" Type="http://schemas.openxmlformats.org/officeDocument/2006/relationships/image" Target="../media/image339.png"/><Relationship Id="rId4" Type="http://schemas.openxmlformats.org/officeDocument/2006/relationships/image" Target="../media/image338.png"/></Relationships>
</file>

<file path=ppt/slides/_rels/slide213.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3.xml"/><Relationship Id="rId4" Type="http://schemas.openxmlformats.org/officeDocument/2006/relationships/image" Target="../media/image342.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28.png"/><Relationship Id="rId1" Type="http://schemas.openxmlformats.org/officeDocument/2006/relationships/slideLayout" Target="../slideLayouts/slideLayout3.xml"/><Relationship Id="rId5" Type="http://schemas.openxmlformats.org/officeDocument/2006/relationships/image" Target="../media/image339.png"/><Relationship Id="rId4" Type="http://schemas.openxmlformats.org/officeDocument/2006/relationships/image" Target="../media/image338.png"/></Relationships>
</file>

<file path=ppt/slides/_rels/slide21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45.pn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349.png"/><Relationship Id="rId7" Type="http://schemas.openxmlformats.org/officeDocument/2006/relationships/image" Target="../media/image353.png"/><Relationship Id="rId2" Type="http://schemas.openxmlformats.org/officeDocument/2006/relationships/image" Target="../media/image348.png"/><Relationship Id="rId1" Type="http://schemas.openxmlformats.org/officeDocument/2006/relationships/slideLayout" Target="../slideLayouts/slideLayout3.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357.png"/><Relationship Id="rId7" Type="http://schemas.openxmlformats.org/officeDocument/2006/relationships/image" Target="../media/image361.png"/><Relationship Id="rId2" Type="http://schemas.openxmlformats.org/officeDocument/2006/relationships/image" Target="../media/image356.png"/><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image" Target="../media/image358.png"/></Relationships>
</file>

<file path=ppt/slides/_rels/slide222.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4.xml"/><Relationship Id="rId5" Type="http://schemas.openxmlformats.org/officeDocument/2006/relationships/image" Target="../media/image257.png"/><Relationship Id="rId4" Type="http://schemas.openxmlformats.org/officeDocument/2006/relationships/image" Target="../media/image256.png"/></Relationships>
</file>

<file path=ppt/slides/_rels/slide225.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226.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2.xml"/><Relationship Id="rId4" Type="http://schemas.openxmlformats.org/officeDocument/2006/relationships/image" Target="../media/image366.png"/></Relationships>
</file>

<file path=ppt/slides/_rels/slide22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23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37.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238.xml.rels><?xml version="1.0" encoding="UTF-8" standalone="yes"?>
<Relationships xmlns="http://schemas.openxmlformats.org/package/2006/relationships"><Relationship Id="rId3" Type="http://schemas.openxmlformats.org/officeDocument/2006/relationships/image" Target="../media/image373.png"/><Relationship Id="rId7" Type="http://schemas.openxmlformats.org/officeDocument/2006/relationships/image" Target="../media/image377.png"/><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23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68.png"/><Relationship Id="rId1" Type="http://schemas.openxmlformats.org/officeDocument/2006/relationships/slideLayout" Target="../slideLayouts/slideLayout2.xml"/><Relationship Id="rId5" Type="http://schemas.openxmlformats.org/officeDocument/2006/relationships/image" Target="../media/image375.png"/><Relationship Id="rId4" Type="http://schemas.openxmlformats.org/officeDocument/2006/relationships/image" Target="../media/image374.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40.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24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4.xml"/><Relationship Id="rId5" Type="http://schemas.openxmlformats.org/officeDocument/2006/relationships/image" Target="../media/image257.png"/><Relationship Id="rId4" Type="http://schemas.openxmlformats.org/officeDocument/2006/relationships/image" Target="../media/image25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2.xml"/><Relationship Id="rId5" Type="http://schemas.openxmlformats.org/officeDocument/2006/relationships/image" Target="../media/image386.png"/><Relationship Id="rId4" Type="http://schemas.openxmlformats.org/officeDocument/2006/relationships/image" Target="../media/image385.png"/></Relationships>
</file>

<file path=ppt/slides/_rels/slide251.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2.xml"/><Relationship Id="rId5" Type="http://schemas.openxmlformats.org/officeDocument/2006/relationships/image" Target="../media/image386.png"/><Relationship Id="rId4" Type="http://schemas.openxmlformats.org/officeDocument/2006/relationships/image" Target="../media/image385.png"/></Relationships>
</file>

<file path=ppt/slides/_rels/slide252.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2.xml"/><Relationship Id="rId5" Type="http://schemas.openxmlformats.org/officeDocument/2006/relationships/image" Target="../media/image390.png"/><Relationship Id="rId4" Type="http://schemas.openxmlformats.org/officeDocument/2006/relationships/image" Target="../media/image389.png"/></Relationships>
</file>

<file path=ppt/slides/_rels/slide253.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8" Type="http://schemas.openxmlformats.org/officeDocument/2006/relationships/image" Target="../media/image397.png"/><Relationship Id="rId3" Type="http://schemas.openxmlformats.org/officeDocument/2006/relationships/image" Target="../media/image392.png"/><Relationship Id="rId7" Type="http://schemas.openxmlformats.org/officeDocument/2006/relationships/image" Target="../media/image39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395.png"/><Relationship Id="rId5" Type="http://schemas.openxmlformats.org/officeDocument/2006/relationships/image" Target="../media/image394.png"/><Relationship Id="rId10" Type="http://schemas.openxmlformats.org/officeDocument/2006/relationships/image" Target="../media/image399.png"/><Relationship Id="rId4" Type="http://schemas.openxmlformats.org/officeDocument/2006/relationships/image" Target="../media/image393.png"/><Relationship Id="rId9" Type="http://schemas.openxmlformats.org/officeDocument/2006/relationships/image" Target="../media/image398.png"/></Relationships>
</file>

<file path=ppt/slides/_rels/slide25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403.png"/><Relationship Id="rId5" Type="http://schemas.openxmlformats.org/officeDocument/2006/relationships/image" Target="../media/image402.png"/><Relationship Id="rId4" Type="http://schemas.openxmlformats.org/officeDocument/2006/relationships/image" Target="../media/image401.png"/></Relationships>
</file>

<file path=ppt/slides/_rels/slide256.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2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403.png"/><Relationship Id="rId5" Type="http://schemas.openxmlformats.org/officeDocument/2006/relationships/image" Target="../media/image402.png"/><Relationship Id="rId4" Type="http://schemas.openxmlformats.org/officeDocument/2006/relationships/image" Target="../media/image401.png"/></Relationships>
</file>

<file path=ppt/slides/_rels/slide261.xml.rels><?xml version="1.0" encoding="UTF-8" standalone="yes"?>
<Relationships xmlns="http://schemas.openxmlformats.org/package/2006/relationships"><Relationship Id="rId3" Type="http://schemas.openxmlformats.org/officeDocument/2006/relationships/image" Target="../media/image405.png"/><Relationship Id="rId7" Type="http://schemas.openxmlformats.org/officeDocument/2006/relationships/image" Target="../media/image409.png"/><Relationship Id="rId2" Type="http://schemas.openxmlformats.org/officeDocument/2006/relationships/image" Target="../media/image404.png"/><Relationship Id="rId1" Type="http://schemas.openxmlformats.org/officeDocument/2006/relationships/slideLayout" Target="../slideLayouts/slideLayout4.xml"/><Relationship Id="rId6" Type="http://schemas.openxmlformats.org/officeDocument/2006/relationships/image" Target="../media/image408.png"/><Relationship Id="rId5" Type="http://schemas.openxmlformats.org/officeDocument/2006/relationships/image" Target="../media/image407.png"/><Relationship Id="rId4" Type="http://schemas.openxmlformats.org/officeDocument/2006/relationships/image" Target="../media/image406.png"/></Relationships>
</file>

<file path=ppt/slides/_rels/slide262.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405.png"/><Relationship Id="rId7" Type="http://schemas.openxmlformats.org/officeDocument/2006/relationships/image" Target="../media/image403.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402.png"/><Relationship Id="rId5" Type="http://schemas.openxmlformats.org/officeDocument/2006/relationships/image" Target="../media/image400.png"/><Relationship Id="rId4" Type="http://schemas.openxmlformats.org/officeDocument/2006/relationships/image" Target="../media/image392.png"/></Relationships>
</file>

<file path=ppt/slides/_rels/slide263.xml.rels><?xml version="1.0" encoding="UTF-8" standalone="yes"?>
<Relationships xmlns="http://schemas.openxmlformats.org/package/2006/relationships"><Relationship Id="rId3" Type="http://schemas.openxmlformats.org/officeDocument/2006/relationships/image" Target="../media/image405.png"/><Relationship Id="rId7" Type="http://schemas.openxmlformats.org/officeDocument/2006/relationships/image" Target="../media/image402.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411.png"/><Relationship Id="rId5" Type="http://schemas.openxmlformats.org/officeDocument/2006/relationships/image" Target="../media/image403.png"/><Relationship Id="rId4" Type="http://schemas.openxmlformats.org/officeDocument/2006/relationships/image" Target="../media/image392.png"/></Relationships>
</file>

<file path=ppt/slides/_rels/slide264.xml.rels><?xml version="1.0" encoding="UTF-8" standalone="yes"?>
<Relationships xmlns="http://schemas.openxmlformats.org/package/2006/relationships"><Relationship Id="rId3" Type="http://schemas.openxmlformats.org/officeDocument/2006/relationships/image" Target="../media/image405.png"/><Relationship Id="rId7" Type="http://schemas.openxmlformats.org/officeDocument/2006/relationships/image" Target="../media/image413.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412.png"/><Relationship Id="rId5" Type="http://schemas.openxmlformats.org/officeDocument/2006/relationships/image" Target="../media/image403.png"/><Relationship Id="rId4" Type="http://schemas.openxmlformats.org/officeDocument/2006/relationships/image" Target="../media/image392.png"/></Relationships>
</file>

<file path=ppt/slides/_rels/slide265.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416.png"/><Relationship Id="rId5" Type="http://schemas.openxmlformats.org/officeDocument/2006/relationships/image" Target="../media/image415.png"/><Relationship Id="rId4" Type="http://schemas.openxmlformats.org/officeDocument/2006/relationships/image" Target="../media/image414.png"/></Relationships>
</file>

<file path=ppt/slides/_rels/slide26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416.png"/><Relationship Id="rId5" Type="http://schemas.openxmlformats.org/officeDocument/2006/relationships/image" Target="../media/image415.png"/><Relationship Id="rId4" Type="http://schemas.openxmlformats.org/officeDocument/2006/relationships/image" Target="../media/image414.png"/></Relationships>
</file>

<file path=ppt/slides/_rels/slide267.xml.rels><?xml version="1.0" encoding="UTF-8" standalone="yes"?>
<Relationships xmlns="http://schemas.openxmlformats.org/package/2006/relationships"><Relationship Id="rId3" Type="http://schemas.openxmlformats.org/officeDocument/2006/relationships/image" Target="../media/image418.png"/><Relationship Id="rId7" Type="http://schemas.openxmlformats.org/officeDocument/2006/relationships/image" Target="../media/image422.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421.png"/><Relationship Id="rId5" Type="http://schemas.openxmlformats.org/officeDocument/2006/relationships/image" Target="../media/image420.png"/><Relationship Id="rId4" Type="http://schemas.openxmlformats.org/officeDocument/2006/relationships/image" Target="../media/image419.png"/></Relationships>
</file>

<file path=ppt/slides/_rels/slide268.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399.png"/><Relationship Id="rId5" Type="http://schemas.openxmlformats.org/officeDocument/2006/relationships/image" Target="../media/image422.png"/><Relationship Id="rId4" Type="http://schemas.openxmlformats.org/officeDocument/2006/relationships/image" Target="../media/image424.png"/></Relationships>
</file>

<file path=ppt/slides/_rels/slide269.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392.png"/><Relationship Id="rId1" Type="http://schemas.openxmlformats.org/officeDocument/2006/relationships/slideLayout" Target="../slideLayouts/slideLayout2.xml"/><Relationship Id="rId4" Type="http://schemas.openxmlformats.org/officeDocument/2006/relationships/image" Target="../media/image426.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slide" Target="slide288.xml"/><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272.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392.png"/><Relationship Id="rId1" Type="http://schemas.openxmlformats.org/officeDocument/2006/relationships/slideLayout" Target="../slideLayouts/slideLayout2.xml"/><Relationship Id="rId4" Type="http://schemas.openxmlformats.org/officeDocument/2006/relationships/image" Target="../media/image426.png"/></Relationships>
</file>

<file path=ppt/slides/_rels/slide273.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2.png"/><Relationship Id="rId4" Type="http://schemas.openxmlformats.org/officeDocument/2006/relationships/image" Target="../media/image425.png"/></Relationships>
</file>

<file path=ppt/slides/_rels/slide275.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392.png"/><Relationship Id="rId1" Type="http://schemas.openxmlformats.org/officeDocument/2006/relationships/slideLayout" Target="../slideLayouts/slideLayout2.xml"/><Relationship Id="rId4" Type="http://schemas.openxmlformats.org/officeDocument/2006/relationships/image" Target="../media/image432.png"/></Relationships>
</file>

<file path=ppt/slides/_rels/slide276.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392.png"/><Relationship Id="rId1" Type="http://schemas.openxmlformats.org/officeDocument/2006/relationships/slideLayout" Target="../slideLayouts/slideLayout2.xml"/><Relationship Id="rId4" Type="http://schemas.openxmlformats.org/officeDocument/2006/relationships/image" Target="../media/image432.png"/></Relationships>
</file>

<file path=ppt/slides/_rels/slide277.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392.png"/><Relationship Id="rId1" Type="http://schemas.openxmlformats.org/officeDocument/2006/relationships/slideLayout" Target="../slideLayouts/slideLayout2.xml"/><Relationship Id="rId4" Type="http://schemas.openxmlformats.org/officeDocument/2006/relationships/image" Target="../media/image432.png"/></Relationships>
</file>

<file path=ppt/slides/_rels/slide278.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447.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295.xml.rels><?xml version="1.0" encoding="UTF-8" standalone="yes"?>
<Relationships xmlns="http://schemas.openxmlformats.org/package/2006/relationships"><Relationship Id="rId3" Type="http://schemas.openxmlformats.org/officeDocument/2006/relationships/image" Target="../media/image453.png"/><Relationship Id="rId7" Type="http://schemas.openxmlformats.org/officeDocument/2006/relationships/image" Target="../media/image107.png"/><Relationship Id="rId2"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image" Target="../media/image456.png"/><Relationship Id="rId5" Type="http://schemas.openxmlformats.org/officeDocument/2006/relationships/image" Target="../media/image455.png"/><Relationship Id="rId4" Type="http://schemas.openxmlformats.org/officeDocument/2006/relationships/image" Target="../media/image454.png"/></Relationships>
</file>

<file path=ppt/slides/_rels/slide296.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59.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62.png"/><Relationship Id="rId1" Type="http://schemas.openxmlformats.org/officeDocument/2006/relationships/slideLayout" Target="../slideLayouts/slideLayout2.xml"/><Relationship Id="rId6" Type="http://schemas.openxmlformats.org/officeDocument/2006/relationships/image" Target="../media/image409.png"/><Relationship Id="rId5" Type="http://schemas.openxmlformats.org/officeDocument/2006/relationships/image" Target="../media/image408.png"/><Relationship Id="rId4" Type="http://schemas.openxmlformats.org/officeDocument/2006/relationships/image" Target="../media/image40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00.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0.png"/><Relationship Id="rId1" Type="http://schemas.openxmlformats.org/officeDocument/2006/relationships/slideLayout" Target="../slideLayouts/slideLayout2.xml"/><Relationship Id="rId4" Type="http://schemas.openxmlformats.org/officeDocument/2006/relationships/image" Target="../media/image463.png"/></Relationships>
</file>

<file path=ppt/slides/_rels/slide301.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460.png"/><Relationship Id="rId1" Type="http://schemas.openxmlformats.org/officeDocument/2006/relationships/slideLayout" Target="../slideLayouts/slideLayout2.xml"/><Relationship Id="rId4" Type="http://schemas.openxmlformats.org/officeDocument/2006/relationships/image" Target="../media/image465.png"/></Relationships>
</file>

<file path=ppt/slides/_rels/slide30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66.png"/><Relationship Id="rId1" Type="http://schemas.openxmlformats.org/officeDocument/2006/relationships/slideLayout" Target="../slideLayouts/slideLayout2.xml"/><Relationship Id="rId4" Type="http://schemas.openxmlformats.org/officeDocument/2006/relationships/image" Target="../media/image464.png"/></Relationships>
</file>

<file path=ppt/slides/_rels/slide303.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67.png"/><Relationship Id="rId1" Type="http://schemas.openxmlformats.org/officeDocument/2006/relationships/slideLayout" Target="../slideLayouts/slideLayout2.xml"/><Relationship Id="rId5" Type="http://schemas.openxmlformats.org/officeDocument/2006/relationships/image" Target="../media/image468.png"/><Relationship Id="rId4" Type="http://schemas.openxmlformats.org/officeDocument/2006/relationships/image" Target="../media/image464.png"/></Relationships>
</file>

<file path=ppt/slides/_rels/slide304.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69.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22.png"/><Relationship Id="rId4" Type="http://schemas.openxmlformats.org/officeDocument/2006/relationships/image" Target="../media/image419.png"/></Relationships>
</file>

<file path=ppt/slides/_rels/slide3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7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2.xml"/><Relationship Id="rId5" Type="http://schemas.openxmlformats.org/officeDocument/2006/relationships/image" Target="../media/image477.png"/><Relationship Id="rId4" Type="http://schemas.openxmlformats.org/officeDocument/2006/relationships/image" Target="../media/image476.png"/></Relationships>
</file>

<file path=ppt/slides/_rels/slide308.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png"/><Relationship Id="rId1" Type="http://schemas.openxmlformats.org/officeDocument/2006/relationships/slideLayout" Target="../slideLayouts/slideLayout2.xml"/><Relationship Id="rId5" Type="http://schemas.openxmlformats.org/officeDocument/2006/relationships/image" Target="../media/image483.png"/><Relationship Id="rId4" Type="http://schemas.openxmlformats.org/officeDocument/2006/relationships/image" Target="../media/image482.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0.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86.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image" Target="../media/image109.png"/><Relationship Id="rId7"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66.pn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12.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12.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12.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16.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9.png"/><Relationship Id="rId7"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16.png"/><Relationship Id="rId10" Type="http://schemas.openxmlformats.org/officeDocument/2006/relationships/image" Target="../media/image28.png"/><Relationship Id="rId4" Type="http://schemas.openxmlformats.org/officeDocument/2006/relationships/image" Target="../media/image115.png"/><Relationship Id="rId9"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72.pn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72.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72.png"/><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126.png"/><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28.png"/><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hyperlink" Target="mailto:usarmy.radford.peo-eis.other.service-desk@mail.mil"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hyperlink" Target="https://cas2net.army.mi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5.png"/><Relationship Id="rId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44.png"/><Relationship Id="rId9" Type="http://schemas.openxmlformats.org/officeDocument/2006/relationships/image" Target="../media/image148.png"/></Relationships>
</file>

<file path=ppt/slides/_rels/slide8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2.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2.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1.png"/></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52.png"/><Relationship Id="rId4" Type="http://schemas.openxmlformats.org/officeDocument/2006/relationships/image" Target="../media/image148.png"/></Relationships>
</file>

<file path=ppt/slides/_rels/slide9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55.png"/><Relationship Id="rId10" Type="http://schemas.openxmlformats.org/officeDocument/2006/relationships/image" Target="../media/image111.png"/><Relationship Id="rId4" Type="http://schemas.openxmlformats.org/officeDocument/2006/relationships/image" Target="../media/image152.png"/><Relationship Id="rId9" Type="http://schemas.openxmlformats.org/officeDocument/2006/relationships/image" Target="../media/image158.png"/></Relationships>
</file>

<file path=ppt/slides/_rels/slide9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48.png"/><Relationship Id="rId4" Type="http://schemas.openxmlformats.org/officeDocument/2006/relationships/image" Target="../media/image152.png"/><Relationship Id="rId9" Type="http://schemas.openxmlformats.org/officeDocument/2006/relationships/image" Target="../media/image158.png"/></Relationships>
</file>

<file path=ppt/slides/_rels/slide9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48.png"/><Relationship Id="rId4" Type="http://schemas.openxmlformats.org/officeDocument/2006/relationships/image" Target="../media/image152.png"/><Relationship Id="rId9" Type="http://schemas.openxmlformats.org/officeDocument/2006/relationships/image" Target="../media/image158.png"/></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2.png"/><Relationship Id="rId7" Type="http://schemas.openxmlformats.org/officeDocument/2006/relationships/image" Target="../media/image110.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48.png"/></Relationships>
</file>

<file path=ppt/slides/_rels/slide9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4.png"/><Relationship Id="rId7" Type="http://schemas.openxmlformats.org/officeDocument/2006/relationships/image" Target="../media/image111.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66.png"/><Relationship Id="rId4" Type="http://schemas.openxmlformats.org/officeDocument/2006/relationships/image" Target="../media/image152.png"/><Relationship Id="rId9" Type="http://schemas.openxmlformats.org/officeDocument/2006/relationships/image" Target="../media/image168.png"/></Relationships>
</file>

<file path=ppt/slides/_rels/slide98.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52.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2032561"/>
            <a:ext cx="7772400" cy="2616101"/>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a:solidFill>
                  <a:srgbClr val="000000"/>
                </a:solidFill>
              </a:rPr>
              <a:t/>
            </a:r>
            <a:br>
              <a:rPr lang="en-US" dirty="0">
                <a:solidFill>
                  <a:srgbClr val="000000"/>
                </a:solidFill>
              </a:rPr>
            </a:br>
            <a:r>
              <a:rPr lang="en-US" dirty="0" smtClean="0">
                <a:solidFill>
                  <a:srgbClr val="000000"/>
                </a:solidFill>
              </a:rPr>
              <a:t>Introduction and Overview</a:t>
            </a: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a:t>
            </a:fld>
            <a:endParaRPr lang="en-US" sz="1000" dirty="0">
              <a:solidFill>
                <a:srgbClr val="1F497D"/>
              </a:solidFill>
            </a:endParaRPr>
          </a:p>
        </p:txBody>
      </p:sp>
      <p:sp>
        <p:nvSpPr>
          <p:cNvPr id="3" name="TextBox 2"/>
          <p:cNvSpPr txBox="1"/>
          <p:nvPr/>
        </p:nvSpPr>
        <p:spPr>
          <a:xfrm>
            <a:off x="286604" y="5923128"/>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1091794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p:cNvPicPr>
            <a:picLocks noGrp="1" noChangeAspect="1"/>
          </p:cNvPicPr>
          <p:nvPr>
            <p:ph sz="quarter" idx="13"/>
          </p:nvPr>
        </p:nvPicPr>
        <p:blipFill>
          <a:blip r:embed="rId2"/>
          <a:stretch>
            <a:fillRect/>
          </a:stretch>
        </p:blipFill>
        <p:spPr>
          <a:xfrm>
            <a:off x="544513" y="1763380"/>
            <a:ext cx="8154987" cy="3820190"/>
          </a:xfrm>
          <a:prstGeom prst="rect">
            <a:avLst/>
          </a:prstGeom>
        </p:spPr>
      </p:pic>
      <p:sp>
        <p:nvSpPr>
          <p:cNvPr id="2" name="Title 1"/>
          <p:cNvSpPr>
            <a:spLocks noGrp="1"/>
          </p:cNvSpPr>
          <p:nvPr>
            <p:ph type="title"/>
          </p:nvPr>
        </p:nvSpPr>
        <p:spPr/>
        <p:txBody>
          <a:bodyPr/>
          <a:lstStyle/>
          <a:p>
            <a:r>
              <a:rPr lang="en-US" dirty="0"/>
              <a:t>CAS2Net – Overview – Session </a:t>
            </a:r>
            <a:r>
              <a:rPr lang="en-US" dirty="0" smtClean="0"/>
              <a:t>Countdown Timer</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10</a:t>
            </a:fld>
            <a:endParaRPr lang="en-US" dirty="0">
              <a:solidFill>
                <a:srgbClr val="1F497D"/>
              </a:solidFill>
            </a:endParaRPr>
          </a:p>
        </p:txBody>
      </p:sp>
      <p:grpSp>
        <p:nvGrpSpPr>
          <p:cNvPr id="12" name="Group 11"/>
          <p:cNvGrpSpPr/>
          <p:nvPr/>
        </p:nvGrpSpPr>
        <p:grpSpPr>
          <a:xfrm>
            <a:off x="676275" y="2433001"/>
            <a:ext cx="7872363" cy="695325"/>
            <a:chOff x="676275" y="2419350"/>
            <a:chExt cx="7872363" cy="695325"/>
          </a:xfrm>
        </p:grpSpPr>
        <p:grpSp>
          <p:nvGrpSpPr>
            <p:cNvPr id="10" name="Group 9"/>
            <p:cNvGrpSpPr/>
            <p:nvPr/>
          </p:nvGrpSpPr>
          <p:grpSpPr>
            <a:xfrm>
              <a:off x="695373" y="2434727"/>
              <a:ext cx="7853265" cy="647895"/>
              <a:chOff x="544513" y="1180783"/>
              <a:chExt cx="7853265" cy="647895"/>
            </a:xfrm>
          </p:grpSpPr>
          <p:pic>
            <p:nvPicPr>
              <p:cNvPr id="6" name="Picture 5"/>
              <p:cNvPicPr>
                <a:picLocks noChangeAspect="1"/>
              </p:cNvPicPr>
              <p:nvPr/>
            </p:nvPicPr>
            <p:blipFill>
              <a:blip r:embed="rId3"/>
              <a:stretch>
                <a:fillRect/>
              </a:stretch>
            </p:blipFill>
            <p:spPr>
              <a:xfrm>
                <a:off x="544513" y="1180783"/>
                <a:ext cx="5929215" cy="647895"/>
              </a:xfrm>
              <a:prstGeom prst="rect">
                <a:avLst/>
              </a:prstGeom>
            </p:spPr>
          </p:pic>
          <p:pic>
            <p:nvPicPr>
              <p:cNvPr id="7" name="Picture 6"/>
              <p:cNvPicPr>
                <a:picLocks noChangeAspect="1"/>
              </p:cNvPicPr>
              <p:nvPr/>
            </p:nvPicPr>
            <p:blipFill>
              <a:blip r:embed="rId4"/>
              <a:stretch>
                <a:fillRect/>
              </a:stretch>
            </p:blipFill>
            <p:spPr>
              <a:xfrm>
                <a:off x="6473728" y="1180783"/>
                <a:ext cx="1924050" cy="647895"/>
              </a:xfrm>
              <a:prstGeom prst="rect">
                <a:avLst/>
              </a:prstGeom>
            </p:spPr>
          </p:pic>
          <p:sp>
            <p:nvSpPr>
              <p:cNvPr id="8" name="TextBox 7"/>
              <p:cNvSpPr txBox="1"/>
              <p:nvPr/>
            </p:nvSpPr>
            <p:spPr>
              <a:xfrm>
                <a:off x="1495425" y="1338573"/>
                <a:ext cx="4728089" cy="400110"/>
              </a:xfrm>
              <a:prstGeom prst="rect">
                <a:avLst/>
              </a:prstGeom>
              <a:solidFill>
                <a:srgbClr val="E6E6E6"/>
              </a:solidFill>
            </p:spPr>
            <p:txBody>
              <a:bodyPr wrap="none" rtlCol="0">
                <a:spAutoFit/>
              </a:bodyPr>
              <a:lstStyle/>
              <a:p>
                <a:r>
                  <a:rPr lang="en-US" sz="2000" b="1" dirty="0" smtClean="0"/>
                  <a:t>CAS2Net 2.0   </a:t>
                </a:r>
                <a:r>
                  <a:rPr lang="en-US" dirty="0" smtClean="0"/>
                  <a:t>   </a:t>
                </a:r>
                <a:r>
                  <a:rPr lang="en-US" sz="1400" b="1" dirty="0" smtClean="0"/>
                  <a:t>Your Session will expire in 52 seconds!!</a:t>
                </a:r>
                <a:endParaRPr lang="en-US" sz="1400" b="1" dirty="0"/>
              </a:p>
            </p:txBody>
          </p:sp>
          <p:sp>
            <p:nvSpPr>
              <p:cNvPr id="9" name="TextBox 8"/>
              <p:cNvSpPr txBox="1"/>
              <p:nvPr/>
            </p:nvSpPr>
            <p:spPr>
              <a:xfrm>
                <a:off x="6576702" y="1341608"/>
                <a:ext cx="1821076" cy="307777"/>
              </a:xfrm>
              <a:prstGeom prst="rect">
                <a:avLst/>
              </a:prstGeom>
              <a:solidFill>
                <a:srgbClr val="E6E6E6"/>
              </a:solidFill>
            </p:spPr>
            <p:txBody>
              <a:bodyPr wrap="none" rtlCol="0">
                <a:spAutoFit/>
              </a:bodyPr>
              <a:lstStyle/>
              <a:p>
                <a:r>
                  <a:rPr lang="en-US" sz="1400" dirty="0" smtClean="0"/>
                  <a:t>JOE CONTRIBUTOR  </a:t>
                </a:r>
                <a:r>
                  <a:rPr lang="en-US" sz="1400" dirty="0" smtClean="0">
                    <a:sym typeface="Webdings" panose="05030102010509060703" pitchFamily="18" charset="2"/>
                  </a:rPr>
                  <a:t></a:t>
                </a:r>
                <a:endParaRPr lang="en-US" sz="1400" dirty="0"/>
              </a:p>
            </p:txBody>
          </p:sp>
        </p:grpSp>
        <p:sp>
          <p:nvSpPr>
            <p:cNvPr id="11" name="Rectangle 10"/>
            <p:cNvSpPr/>
            <p:nvPr/>
          </p:nvSpPr>
          <p:spPr>
            <a:xfrm>
              <a:off x="676275" y="2419350"/>
              <a:ext cx="7867650" cy="69532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3293544" y="3254063"/>
            <a:ext cx="2905125" cy="1352550"/>
            <a:chOff x="3293544" y="3240412"/>
            <a:chExt cx="2905125" cy="1352550"/>
          </a:xfrm>
        </p:grpSpPr>
        <p:pic>
          <p:nvPicPr>
            <p:cNvPr id="14" name="Picture 13"/>
            <p:cNvPicPr>
              <a:picLocks noChangeAspect="1"/>
            </p:cNvPicPr>
            <p:nvPr/>
          </p:nvPicPr>
          <p:blipFill>
            <a:blip r:embed="rId5"/>
            <a:stretch>
              <a:fillRect/>
            </a:stretch>
          </p:blipFill>
          <p:spPr>
            <a:xfrm>
              <a:off x="3293544" y="3240412"/>
              <a:ext cx="2905125" cy="1352550"/>
            </a:xfrm>
            <a:prstGeom prst="rect">
              <a:avLst/>
            </a:prstGeom>
          </p:spPr>
        </p:pic>
        <p:pic>
          <p:nvPicPr>
            <p:cNvPr id="16" name="Picture 15"/>
            <p:cNvPicPr>
              <a:picLocks noChangeAspect="1"/>
            </p:cNvPicPr>
            <p:nvPr/>
          </p:nvPicPr>
          <p:blipFill>
            <a:blip r:embed="rId6"/>
            <a:stretch>
              <a:fillRect/>
            </a:stretch>
          </p:blipFill>
          <p:spPr>
            <a:xfrm>
              <a:off x="3410179" y="3617401"/>
              <a:ext cx="2048922" cy="202721"/>
            </a:xfrm>
            <a:prstGeom prst="rect">
              <a:avLst/>
            </a:prstGeom>
          </p:spPr>
        </p:pic>
        <p:sp>
          <p:nvSpPr>
            <p:cNvPr id="17" name="Rectangle 16"/>
            <p:cNvSpPr/>
            <p:nvPr/>
          </p:nvSpPr>
          <p:spPr>
            <a:xfrm>
              <a:off x="3293544" y="3240412"/>
              <a:ext cx="2905125" cy="135255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Up Arrow Callout 18"/>
          <p:cNvSpPr/>
          <p:nvPr/>
        </p:nvSpPr>
        <p:spPr>
          <a:xfrm>
            <a:off x="4827994" y="4475075"/>
            <a:ext cx="955340" cy="798685"/>
          </a:xfrm>
          <a:prstGeom prst="upArrowCallout">
            <a:avLst>
              <a:gd name="adj1" fmla="val 25000"/>
              <a:gd name="adj2" fmla="val 25000"/>
              <a:gd name="adj3" fmla="val 25000"/>
              <a:gd name="adj4" fmla="val 54724"/>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20" name="TextBox 19"/>
          <p:cNvSpPr txBox="1"/>
          <p:nvPr/>
        </p:nvSpPr>
        <p:spPr>
          <a:xfrm>
            <a:off x="95561" y="1320698"/>
            <a:ext cx="9097363" cy="369332"/>
          </a:xfrm>
          <a:prstGeom prst="rect">
            <a:avLst/>
          </a:prstGeom>
          <a:noFill/>
        </p:spPr>
        <p:txBody>
          <a:bodyPr wrap="none" rtlCol="0">
            <a:spAutoFit/>
          </a:bodyPr>
          <a:lstStyle/>
          <a:p>
            <a:pPr algn="ctr"/>
            <a:r>
              <a:rPr lang="en-US" dirty="0" smtClean="0">
                <a:solidFill>
                  <a:srgbClr val="080808"/>
                </a:solidFill>
              </a:rPr>
              <a:t>After the 1:00 minute mark, the screen will turn grey with the option to “Refresh Your Session”.</a:t>
            </a:r>
            <a:endParaRPr lang="en-US" dirty="0">
              <a:solidFill>
                <a:srgbClr val="080808"/>
              </a:solidFill>
            </a:endParaRPr>
          </a:p>
        </p:txBody>
      </p:sp>
    </p:spTree>
    <p:extLst>
      <p:ext uri="{BB962C8B-B14F-4D97-AF65-F5344CB8AC3E}">
        <p14:creationId xmlns:p14="http://schemas.microsoft.com/office/powerpoint/2010/main" val="27868778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345738" y="1578097"/>
            <a:ext cx="6353762" cy="1849534"/>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8" name="Content Placeholder 7"/>
          <p:cNvPicPr>
            <a:picLocks noGrp="1" noChangeAspect="1"/>
          </p:cNvPicPr>
          <p:nvPr>
            <p:ph sz="quarter" idx="13"/>
          </p:nvPr>
        </p:nvPicPr>
        <p:blipFill>
          <a:blip r:embed="rId3"/>
          <a:stretch>
            <a:fillRect/>
          </a:stretch>
        </p:blipFill>
        <p:spPr>
          <a:xfrm>
            <a:off x="544513" y="1203899"/>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100</a:t>
            </a:fld>
            <a:endParaRPr lang="en-US" dirty="0"/>
          </a:p>
        </p:txBody>
      </p:sp>
      <p:pic>
        <p:nvPicPr>
          <p:cNvPr id="9" name="Picture 8"/>
          <p:cNvPicPr>
            <a:picLocks noChangeAspect="1"/>
          </p:cNvPicPr>
          <p:nvPr/>
        </p:nvPicPr>
        <p:blipFill>
          <a:blip r:embed="rId4"/>
          <a:stretch>
            <a:fillRect/>
          </a:stretch>
        </p:blipFill>
        <p:spPr>
          <a:xfrm>
            <a:off x="544664" y="1565040"/>
            <a:ext cx="1801074" cy="4494572"/>
          </a:xfrm>
          <a:prstGeom prst="rect">
            <a:avLst/>
          </a:prstGeom>
        </p:spPr>
      </p:pic>
      <p:pic>
        <p:nvPicPr>
          <p:cNvPr id="11" name="Picture 10"/>
          <p:cNvPicPr>
            <a:picLocks noChangeAspect="1"/>
          </p:cNvPicPr>
          <p:nvPr/>
        </p:nvPicPr>
        <p:blipFill>
          <a:blip r:embed="rId5"/>
          <a:stretch>
            <a:fillRect/>
          </a:stretch>
        </p:blipFill>
        <p:spPr>
          <a:xfrm>
            <a:off x="2345738" y="2175543"/>
            <a:ext cx="6353762" cy="2993094"/>
          </a:xfrm>
          <a:prstGeom prst="rect">
            <a:avLst/>
          </a:prstGeom>
        </p:spPr>
      </p:pic>
      <p:pic>
        <p:nvPicPr>
          <p:cNvPr id="13" name="Picture 12"/>
          <p:cNvPicPr>
            <a:picLocks noChangeAspect="1"/>
          </p:cNvPicPr>
          <p:nvPr/>
        </p:nvPicPr>
        <p:blipFill>
          <a:blip r:embed="rId6"/>
          <a:stretch>
            <a:fillRect/>
          </a:stretch>
        </p:blipFill>
        <p:spPr>
          <a:xfrm>
            <a:off x="7683692" y="1270039"/>
            <a:ext cx="942586" cy="203436"/>
          </a:xfrm>
          <a:prstGeom prst="rect">
            <a:avLst/>
          </a:prstGeom>
        </p:spPr>
      </p:pic>
      <p:pic>
        <p:nvPicPr>
          <p:cNvPr id="18" name="Picture 17"/>
          <p:cNvPicPr>
            <a:picLocks noChangeAspect="1"/>
          </p:cNvPicPr>
          <p:nvPr/>
        </p:nvPicPr>
        <p:blipFill>
          <a:blip r:embed="rId7"/>
          <a:stretch>
            <a:fillRect/>
          </a:stretch>
        </p:blipFill>
        <p:spPr>
          <a:xfrm>
            <a:off x="544513" y="5950424"/>
            <a:ext cx="1801222" cy="889418"/>
          </a:xfrm>
          <a:prstGeom prst="rect">
            <a:avLst/>
          </a:prstGeom>
        </p:spPr>
      </p:pic>
      <p:pic>
        <p:nvPicPr>
          <p:cNvPr id="5" name="Picture 4"/>
          <p:cNvPicPr>
            <a:picLocks noChangeAspect="1"/>
          </p:cNvPicPr>
          <p:nvPr/>
        </p:nvPicPr>
        <p:blipFill>
          <a:blip r:embed="rId8"/>
          <a:stretch>
            <a:fillRect/>
          </a:stretch>
        </p:blipFill>
        <p:spPr>
          <a:xfrm>
            <a:off x="2345737" y="5171803"/>
            <a:ext cx="6353763" cy="1359437"/>
          </a:xfrm>
          <a:prstGeom prst="rect">
            <a:avLst/>
          </a:prstGeom>
        </p:spPr>
      </p:pic>
      <p:pic>
        <p:nvPicPr>
          <p:cNvPr id="3" name="Picture 2"/>
          <p:cNvPicPr>
            <a:picLocks noChangeAspect="1"/>
          </p:cNvPicPr>
          <p:nvPr/>
        </p:nvPicPr>
        <p:blipFill>
          <a:blip r:embed="rId9"/>
          <a:stretch>
            <a:fillRect/>
          </a:stretch>
        </p:blipFill>
        <p:spPr>
          <a:xfrm>
            <a:off x="2345737" y="6402373"/>
            <a:ext cx="6353763" cy="306088"/>
          </a:xfrm>
          <a:prstGeom prst="rect">
            <a:avLst/>
          </a:prstGeom>
        </p:spPr>
      </p:pic>
      <p:sp>
        <p:nvSpPr>
          <p:cNvPr id="15" name="Rectangle 14"/>
          <p:cNvSpPr/>
          <p:nvPr/>
        </p:nvSpPr>
        <p:spPr>
          <a:xfrm>
            <a:off x="8024882" y="6385583"/>
            <a:ext cx="606378"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7164438" y="6342406"/>
            <a:ext cx="818866" cy="468290"/>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2" name="TextBox 1"/>
          <p:cNvSpPr txBox="1"/>
          <p:nvPr/>
        </p:nvSpPr>
        <p:spPr>
          <a:xfrm>
            <a:off x="1742991" y="5686558"/>
            <a:ext cx="1961874" cy="923330"/>
          </a:xfrm>
          <a:prstGeom prst="rect">
            <a:avLst/>
          </a:prstGeom>
          <a:solidFill>
            <a:srgbClr val="30F0F0"/>
          </a:solidFill>
          <a:ln w="57150">
            <a:solidFill>
              <a:srgbClr val="0033CC"/>
            </a:solidFill>
          </a:ln>
        </p:spPr>
        <p:txBody>
          <a:bodyPr wrap="square" rtlCol="0">
            <a:spAutoFit/>
          </a:bodyPr>
          <a:lstStyle/>
          <a:p>
            <a:pPr algn="ctr"/>
            <a:r>
              <a:rPr lang="en-US" b="1" dirty="0" smtClean="0">
                <a:solidFill>
                  <a:srgbClr val="0033CC"/>
                </a:solidFill>
              </a:rPr>
              <a:t>Method and Date of Communication Completed</a:t>
            </a:r>
            <a:endParaRPr lang="en-US" b="1" dirty="0">
              <a:solidFill>
                <a:srgbClr val="0033CC"/>
              </a:solidFill>
            </a:endParaRPr>
          </a:p>
        </p:txBody>
      </p:sp>
      <p:sp>
        <p:nvSpPr>
          <p:cNvPr id="19" name="Rectangle 18"/>
          <p:cNvSpPr/>
          <p:nvPr/>
        </p:nvSpPr>
        <p:spPr>
          <a:xfrm>
            <a:off x="544556" y="3521641"/>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37195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stretch>
            <a:fillRect/>
          </a:stretch>
        </p:blipFill>
        <p:spPr>
          <a:xfrm>
            <a:off x="544513" y="1197155"/>
            <a:ext cx="8154987" cy="1458809"/>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101</a:t>
            </a:fld>
            <a:endParaRPr lang="en-US" dirty="0">
              <a:solidFill>
                <a:srgbClr val="1F497D"/>
              </a:solidFill>
            </a:endParaRPr>
          </a:p>
        </p:txBody>
      </p:sp>
      <p:sp>
        <p:nvSpPr>
          <p:cNvPr id="8" name="Rectangle 7"/>
          <p:cNvSpPr/>
          <p:nvPr/>
        </p:nvSpPr>
        <p:spPr>
          <a:xfrm>
            <a:off x="6005009" y="2045585"/>
            <a:ext cx="40943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5144565" y="2002408"/>
            <a:ext cx="818866" cy="468290"/>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pic>
        <p:nvPicPr>
          <p:cNvPr id="6" name="Picture 5"/>
          <p:cNvPicPr>
            <a:picLocks noChangeAspect="1"/>
          </p:cNvPicPr>
          <p:nvPr/>
        </p:nvPicPr>
        <p:blipFill>
          <a:blip r:embed="rId3"/>
          <a:stretch>
            <a:fillRect/>
          </a:stretch>
        </p:blipFill>
        <p:spPr>
          <a:xfrm>
            <a:off x="544513" y="2899487"/>
            <a:ext cx="8154987" cy="3350124"/>
          </a:xfrm>
          <a:prstGeom prst="rect">
            <a:avLst/>
          </a:prstGeom>
        </p:spPr>
      </p:pic>
      <p:sp>
        <p:nvSpPr>
          <p:cNvPr id="10" name="Rectangle 9"/>
          <p:cNvSpPr/>
          <p:nvPr/>
        </p:nvSpPr>
        <p:spPr>
          <a:xfrm>
            <a:off x="544513" y="3589361"/>
            <a:ext cx="1311583" cy="2866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048041" y="5597856"/>
            <a:ext cx="6522753" cy="338920"/>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a:off x="1023581" y="4776716"/>
            <a:ext cx="2647666" cy="906152"/>
          </a:xfrm>
          <a:prstGeom prst="downArrowCallout">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Approved and Released to Employee</a:t>
            </a:r>
            <a:endParaRPr lang="en-US" b="1" dirty="0">
              <a:solidFill>
                <a:srgbClr val="0033CC"/>
              </a:solidFill>
            </a:endParaRPr>
          </a:p>
        </p:txBody>
      </p:sp>
    </p:spTree>
    <p:extLst>
      <p:ext uri="{BB962C8B-B14F-4D97-AF65-F5344CB8AC3E}">
        <p14:creationId xmlns:p14="http://schemas.microsoft.com/office/powerpoint/2010/main" val="2298960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4664" y="1333024"/>
            <a:ext cx="1801074" cy="4494572"/>
          </a:xfrm>
          <a:prstGeom prst="rect">
            <a:avLst/>
          </a:prstGeom>
        </p:spPr>
      </p:pic>
      <p:pic>
        <p:nvPicPr>
          <p:cNvPr id="18" name="Picture 17"/>
          <p:cNvPicPr>
            <a:picLocks noChangeAspect="1"/>
          </p:cNvPicPr>
          <p:nvPr/>
        </p:nvPicPr>
        <p:blipFill>
          <a:blip r:embed="rId3"/>
          <a:stretch>
            <a:fillRect/>
          </a:stretch>
        </p:blipFill>
        <p:spPr>
          <a:xfrm>
            <a:off x="544448" y="5706028"/>
            <a:ext cx="1801288" cy="1117772"/>
          </a:xfrm>
          <a:prstGeom prst="rect">
            <a:avLst/>
          </a:prstGeom>
        </p:spPr>
      </p:pic>
      <p:pic>
        <p:nvPicPr>
          <p:cNvPr id="15" name="Picture 14"/>
          <p:cNvPicPr>
            <a:picLocks noChangeAspect="1"/>
          </p:cNvPicPr>
          <p:nvPr/>
        </p:nvPicPr>
        <p:blipFill>
          <a:blip r:embed="rId4"/>
          <a:stretch>
            <a:fillRect/>
          </a:stretch>
        </p:blipFill>
        <p:spPr>
          <a:xfrm>
            <a:off x="2345737" y="4901568"/>
            <a:ext cx="6353763" cy="1573868"/>
          </a:xfrm>
          <a:prstGeom prst="rect">
            <a:avLst/>
          </a:prstGeom>
        </p:spPr>
      </p:pic>
      <p:pic>
        <p:nvPicPr>
          <p:cNvPr id="14" name="Picture 13"/>
          <p:cNvPicPr>
            <a:picLocks noChangeAspect="1"/>
          </p:cNvPicPr>
          <p:nvPr/>
        </p:nvPicPr>
        <p:blipFill>
          <a:blip r:embed="rId5"/>
          <a:stretch>
            <a:fillRect/>
          </a:stretch>
        </p:blipFill>
        <p:spPr>
          <a:xfrm>
            <a:off x="2345738" y="1346081"/>
            <a:ext cx="6353762" cy="1849534"/>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8" name="Content Placeholder 7"/>
          <p:cNvPicPr>
            <a:picLocks noGrp="1" noChangeAspect="1"/>
          </p:cNvPicPr>
          <p:nvPr>
            <p:ph sz="quarter" idx="13"/>
          </p:nvPr>
        </p:nvPicPr>
        <p:blipFill>
          <a:blip r:embed="rId6"/>
          <a:stretch>
            <a:fillRect/>
          </a:stretch>
        </p:blipFill>
        <p:spPr>
          <a:xfrm>
            <a:off x="544513" y="971883"/>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102</a:t>
            </a:fld>
            <a:endParaRPr lang="en-US" dirty="0"/>
          </a:p>
        </p:txBody>
      </p:sp>
      <p:pic>
        <p:nvPicPr>
          <p:cNvPr id="11" name="Picture 10"/>
          <p:cNvPicPr>
            <a:picLocks noChangeAspect="1"/>
          </p:cNvPicPr>
          <p:nvPr/>
        </p:nvPicPr>
        <p:blipFill>
          <a:blip r:embed="rId7"/>
          <a:stretch>
            <a:fillRect/>
          </a:stretch>
        </p:blipFill>
        <p:spPr>
          <a:xfrm>
            <a:off x="2345738" y="1943527"/>
            <a:ext cx="6353762" cy="2993094"/>
          </a:xfrm>
          <a:prstGeom prst="rect">
            <a:avLst/>
          </a:prstGeom>
        </p:spPr>
      </p:pic>
      <p:pic>
        <p:nvPicPr>
          <p:cNvPr id="5" name="Picture 4"/>
          <p:cNvPicPr>
            <a:picLocks noChangeAspect="1"/>
          </p:cNvPicPr>
          <p:nvPr/>
        </p:nvPicPr>
        <p:blipFill>
          <a:blip r:embed="rId8"/>
          <a:stretch>
            <a:fillRect/>
          </a:stretch>
        </p:blipFill>
        <p:spPr>
          <a:xfrm>
            <a:off x="2345737" y="6487223"/>
            <a:ext cx="6353764" cy="308439"/>
          </a:xfrm>
          <a:prstGeom prst="rect">
            <a:avLst/>
          </a:prstGeom>
        </p:spPr>
      </p:pic>
      <p:pic>
        <p:nvPicPr>
          <p:cNvPr id="7" name="Picture 6"/>
          <p:cNvPicPr>
            <a:picLocks noChangeAspect="1"/>
          </p:cNvPicPr>
          <p:nvPr/>
        </p:nvPicPr>
        <p:blipFill>
          <a:blip r:embed="rId9"/>
          <a:stretch>
            <a:fillRect/>
          </a:stretch>
        </p:blipFill>
        <p:spPr>
          <a:xfrm>
            <a:off x="2345737" y="1384495"/>
            <a:ext cx="6353763" cy="238776"/>
          </a:xfrm>
          <a:prstGeom prst="rect">
            <a:avLst/>
          </a:prstGeom>
        </p:spPr>
      </p:pic>
      <p:pic>
        <p:nvPicPr>
          <p:cNvPr id="13" name="Picture 12"/>
          <p:cNvPicPr>
            <a:picLocks noChangeAspect="1"/>
          </p:cNvPicPr>
          <p:nvPr/>
        </p:nvPicPr>
        <p:blipFill>
          <a:blip r:embed="rId10"/>
          <a:stretch>
            <a:fillRect/>
          </a:stretch>
        </p:blipFill>
        <p:spPr>
          <a:xfrm>
            <a:off x="7683692" y="1038023"/>
            <a:ext cx="942586" cy="203436"/>
          </a:xfrm>
          <a:prstGeom prst="rect">
            <a:avLst/>
          </a:prstGeom>
        </p:spPr>
      </p:pic>
      <p:sp>
        <p:nvSpPr>
          <p:cNvPr id="19" name="Rectangle 18"/>
          <p:cNvSpPr/>
          <p:nvPr/>
        </p:nvSpPr>
        <p:spPr>
          <a:xfrm>
            <a:off x="4996206" y="1311139"/>
            <a:ext cx="531138" cy="311325"/>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Left Arrow Callout 1"/>
          <p:cNvSpPr/>
          <p:nvPr/>
        </p:nvSpPr>
        <p:spPr>
          <a:xfrm>
            <a:off x="5600275" y="626003"/>
            <a:ext cx="1728143" cy="1721271"/>
          </a:xfrm>
          <a:prstGeom prst="leftArrowCallout">
            <a:avLst>
              <a:gd name="adj1" fmla="val 25000"/>
              <a:gd name="adj2" fmla="val 25000"/>
              <a:gd name="adj3" fmla="val 16802"/>
              <a:gd name="adj4" fmla="val 78061"/>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3CC"/>
                </a:solidFill>
              </a:rPr>
              <a:t>Note Change from </a:t>
            </a:r>
            <a:r>
              <a:rPr lang="en-US" b="1" dirty="0" smtClean="0">
                <a:solidFill>
                  <a:srgbClr val="0033CC"/>
                </a:solidFill>
              </a:rPr>
              <a:t>Submitted </a:t>
            </a:r>
            <a:r>
              <a:rPr lang="en-US" b="1" dirty="0">
                <a:solidFill>
                  <a:srgbClr val="0033CC"/>
                </a:solidFill>
              </a:rPr>
              <a:t>to </a:t>
            </a:r>
            <a:r>
              <a:rPr lang="en-US" b="1" dirty="0" smtClean="0">
                <a:solidFill>
                  <a:srgbClr val="0033CC"/>
                </a:solidFill>
              </a:rPr>
              <a:t>Approved </a:t>
            </a:r>
            <a:endParaRPr lang="en-US" b="1" dirty="0">
              <a:solidFill>
                <a:srgbClr val="0033CC"/>
              </a:solidFill>
            </a:endParaRPr>
          </a:p>
        </p:txBody>
      </p:sp>
      <p:sp>
        <p:nvSpPr>
          <p:cNvPr id="12" name="Rectangle 11"/>
          <p:cNvSpPr/>
          <p:nvPr/>
        </p:nvSpPr>
        <p:spPr>
          <a:xfrm>
            <a:off x="3930977" y="5401559"/>
            <a:ext cx="2620652" cy="641022"/>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a:stCxn id="12" idx="1"/>
          </p:cNvCxnSpPr>
          <p:nvPr/>
        </p:nvCxnSpPr>
        <p:spPr>
          <a:xfrm flipH="1">
            <a:off x="3139127" y="5722070"/>
            <a:ext cx="791850" cy="537328"/>
          </a:xfrm>
          <a:prstGeom prst="straightConnector1">
            <a:avLst/>
          </a:prstGeom>
          <a:ln w="5715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62433" y="6259398"/>
            <a:ext cx="1923068" cy="292231"/>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44556" y="3281011"/>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1089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45738" y="1373377"/>
            <a:ext cx="6353762" cy="1849534"/>
          </a:xfrm>
          <a:prstGeom prst="rect">
            <a:avLst/>
          </a:prstGeom>
        </p:spPr>
      </p:pic>
      <p:sp>
        <p:nvSpPr>
          <p:cNvPr id="6" name="Title 5"/>
          <p:cNvSpPr>
            <a:spLocks noGrp="1"/>
          </p:cNvSpPr>
          <p:nvPr>
            <p:ph type="title"/>
          </p:nvPr>
        </p:nvSpPr>
        <p:spPr/>
        <p:txBody>
          <a:bodyPr/>
          <a:lstStyle/>
          <a:p>
            <a:r>
              <a:rPr lang="en-US" dirty="0"/>
              <a:t>Contribution </a:t>
            </a:r>
            <a:r>
              <a:rPr lang="en-US" dirty="0" smtClean="0"/>
              <a:t>Plan – Supervisor – Generate PDF</a:t>
            </a:r>
            <a:endParaRPr lang="en-US" dirty="0"/>
          </a:p>
        </p:txBody>
      </p:sp>
      <p:pic>
        <p:nvPicPr>
          <p:cNvPr id="8" name="Content Placeholder 7"/>
          <p:cNvPicPr>
            <a:picLocks noGrp="1" noChangeAspect="1"/>
          </p:cNvPicPr>
          <p:nvPr>
            <p:ph sz="quarter" idx="13"/>
          </p:nvPr>
        </p:nvPicPr>
        <p:blipFill>
          <a:blip r:embed="rId3"/>
          <a:stretch>
            <a:fillRect/>
          </a:stretch>
        </p:blipFill>
        <p:spPr>
          <a:xfrm>
            <a:off x="544513" y="999179"/>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103</a:t>
            </a:fld>
            <a:endParaRPr lang="en-US" dirty="0"/>
          </a:p>
        </p:txBody>
      </p:sp>
      <p:pic>
        <p:nvPicPr>
          <p:cNvPr id="9" name="Picture 8"/>
          <p:cNvPicPr>
            <a:picLocks noChangeAspect="1"/>
          </p:cNvPicPr>
          <p:nvPr/>
        </p:nvPicPr>
        <p:blipFill>
          <a:blip r:embed="rId4"/>
          <a:stretch>
            <a:fillRect/>
          </a:stretch>
        </p:blipFill>
        <p:spPr>
          <a:xfrm>
            <a:off x="544664" y="1360320"/>
            <a:ext cx="1801074" cy="4494572"/>
          </a:xfrm>
          <a:prstGeom prst="rect">
            <a:avLst/>
          </a:prstGeom>
        </p:spPr>
      </p:pic>
      <p:pic>
        <p:nvPicPr>
          <p:cNvPr id="11" name="Picture 10"/>
          <p:cNvPicPr>
            <a:picLocks noChangeAspect="1"/>
          </p:cNvPicPr>
          <p:nvPr/>
        </p:nvPicPr>
        <p:blipFill>
          <a:blip r:embed="rId5"/>
          <a:stretch>
            <a:fillRect/>
          </a:stretch>
        </p:blipFill>
        <p:spPr>
          <a:xfrm>
            <a:off x="2345738" y="1970823"/>
            <a:ext cx="6353762" cy="2993094"/>
          </a:xfrm>
          <a:prstGeom prst="rect">
            <a:avLst/>
          </a:prstGeom>
        </p:spPr>
      </p:pic>
      <p:pic>
        <p:nvPicPr>
          <p:cNvPr id="2" name="Picture 1"/>
          <p:cNvPicPr>
            <a:picLocks noChangeAspect="1"/>
          </p:cNvPicPr>
          <p:nvPr/>
        </p:nvPicPr>
        <p:blipFill>
          <a:blip r:embed="rId6"/>
          <a:stretch>
            <a:fillRect/>
          </a:stretch>
        </p:blipFill>
        <p:spPr>
          <a:xfrm>
            <a:off x="2345737" y="4962338"/>
            <a:ext cx="6353763" cy="1614672"/>
          </a:xfrm>
          <a:prstGeom prst="rect">
            <a:avLst/>
          </a:prstGeom>
        </p:spPr>
      </p:pic>
      <p:pic>
        <p:nvPicPr>
          <p:cNvPr id="5" name="Picture 4"/>
          <p:cNvPicPr>
            <a:picLocks noChangeAspect="1"/>
          </p:cNvPicPr>
          <p:nvPr/>
        </p:nvPicPr>
        <p:blipFill>
          <a:blip r:embed="rId7"/>
          <a:stretch>
            <a:fillRect/>
          </a:stretch>
        </p:blipFill>
        <p:spPr>
          <a:xfrm>
            <a:off x="2345737" y="6516089"/>
            <a:ext cx="6353764" cy="323753"/>
          </a:xfrm>
          <a:prstGeom prst="rect">
            <a:avLst/>
          </a:prstGeom>
        </p:spPr>
      </p:pic>
      <p:pic>
        <p:nvPicPr>
          <p:cNvPr id="7" name="Picture 6"/>
          <p:cNvPicPr>
            <a:picLocks noChangeAspect="1"/>
          </p:cNvPicPr>
          <p:nvPr/>
        </p:nvPicPr>
        <p:blipFill>
          <a:blip r:embed="rId8"/>
          <a:stretch>
            <a:fillRect/>
          </a:stretch>
        </p:blipFill>
        <p:spPr>
          <a:xfrm>
            <a:off x="2345737" y="1398143"/>
            <a:ext cx="6353763" cy="238776"/>
          </a:xfrm>
          <a:prstGeom prst="rect">
            <a:avLst/>
          </a:prstGeom>
        </p:spPr>
      </p:pic>
      <p:pic>
        <p:nvPicPr>
          <p:cNvPr id="12" name="Picture 11"/>
          <p:cNvPicPr>
            <a:picLocks noChangeAspect="1"/>
          </p:cNvPicPr>
          <p:nvPr/>
        </p:nvPicPr>
        <p:blipFill>
          <a:blip r:embed="rId9"/>
          <a:stretch>
            <a:fillRect/>
          </a:stretch>
        </p:blipFill>
        <p:spPr>
          <a:xfrm>
            <a:off x="7683692" y="1065319"/>
            <a:ext cx="942586" cy="203436"/>
          </a:xfrm>
          <a:prstGeom prst="rect">
            <a:avLst/>
          </a:prstGeom>
        </p:spPr>
      </p:pic>
      <p:sp>
        <p:nvSpPr>
          <p:cNvPr id="14" name="Rectangle 13"/>
          <p:cNvSpPr/>
          <p:nvPr/>
        </p:nvSpPr>
        <p:spPr>
          <a:xfrm>
            <a:off x="7902059" y="5948852"/>
            <a:ext cx="797442"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6223379" y="5852212"/>
            <a:ext cx="1634084" cy="56583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to Print</a:t>
            </a:r>
            <a:endParaRPr lang="en-US" b="1" dirty="0">
              <a:solidFill>
                <a:srgbClr val="FF0000"/>
              </a:solidFill>
            </a:endParaRPr>
          </a:p>
        </p:txBody>
      </p:sp>
      <p:sp>
        <p:nvSpPr>
          <p:cNvPr id="16" name="Rectangle 15"/>
          <p:cNvSpPr/>
          <p:nvPr/>
        </p:nvSpPr>
        <p:spPr>
          <a:xfrm>
            <a:off x="542987" y="3306086"/>
            <a:ext cx="1802750"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10"/>
          <a:stretch>
            <a:fillRect/>
          </a:stretch>
        </p:blipFill>
        <p:spPr>
          <a:xfrm>
            <a:off x="544448" y="5620941"/>
            <a:ext cx="1802967" cy="1218901"/>
          </a:xfrm>
          <a:prstGeom prst="rect">
            <a:avLst/>
          </a:prstGeom>
        </p:spPr>
      </p:pic>
    </p:spTree>
    <p:extLst>
      <p:ext uri="{BB962C8B-B14F-4D97-AF65-F5344CB8AC3E}">
        <p14:creationId xmlns:p14="http://schemas.microsoft.com/office/powerpoint/2010/main" val="17373578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 Supervisor – Generate PDF</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104</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544513" y="1915317"/>
            <a:ext cx="8154987" cy="3516315"/>
          </a:xfrm>
          <a:prstGeom prst="rect">
            <a:avLst/>
          </a:prstGeom>
        </p:spPr>
      </p:pic>
      <p:sp>
        <p:nvSpPr>
          <p:cNvPr id="3" name="TextBox 2"/>
          <p:cNvSpPr txBox="1"/>
          <p:nvPr/>
        </p:nvSpPr>
        <p:spPr>
          <a:xfrm>
            <a:off x="2900308" y="2115404"/>
            <a:ext cx="1324402" cy="261610"/>
          </a:xfrm>
          <a:prstGeom prst="rect">
            <a:avLst/>
          </a:prstGeom>
          <a:solidFill>
            <a:schemeClr val="bg1"/>
          </a:solidFill>
        </p:spPr>
        <p:txBody>
          <a:bodyPr wrap="none" rtlCol="0">
            <a:spAutoFit/>
          </a:bodyPr>
          <a:lstStyle/>
          <a:p>
            <a:r>
              <a:rPr lang="en-US" sz="1100" dirty="0" smtClean="0"/>
              <a:t>Downloading…         </a:t>
            </a:r>
            <a:endParaRPr lang="en-US" sz="1100" dirty="0"/>
          </a:p>
        </p:txBody>
      </p:sp>
      <p:sp>
        <p:nvSpPr>
          <p:cNvPr id="5" name="TextBox 4"/>
          <p:cNvSpPr txBox="1"/>
          <p:nvPr/>
        </p:nvSpPr>
        <p:spPr>
          <a:xfrm>
            <a:off x="2898726" y="2450940"/>
            <a:ext cx="3446586" cy="954107"/>
          </a:xfrm>
          <a:prstGeom prst="rect">
            <a:avLst/>
          </a:prstGeom>
          <a:solidFill>
            <a:schemeClr val="bg1"/>
          </a:solidFill>
        </p:spPr>
        <p:txBody>
          <a:bodyPr wrap="none" rtlCol="0">
            <a:spAutoFit/>
          </a:bodyPr>
          <a:lstStyle/>
          <a:p>
            <a:pPr algn="ctr"/>
            <a:r>
              <a:rPr lang="en-US" sz="1400" dirty="0" smtClean="0"/>
              <a:t>        </a:t>
            </a:r>
          </a:p>
          <a:p>
            <a:pPr algn="ctr"/>
            <a:r>
              <a:rPr lang="en-US" sz="1400" dirty="0" smtClean="0"/>
              <a:t>       Please wait for download to begin!           </a:t>
            </a:r>
          </a:p>
          <a:p>
            <a:pPr algn="ctr"/>
            <a:endParaRPr lang="en-US" sz="1400" dirty="0"/>
          </a:p>
          <a:p>
            <a:pPr algn="ctr"/>
            <a:r>
              <a:rPr lang="en-US" sz="1400" dirty="0" smtClean="0"/>
              <a:t>     </a:t>
            </a:r>
            <a:endParaRPr lang="en-US" sz="1400" dirty="0"/>
          </a:p>
        </p:txBody>
      </p:sp>
    </p:spTree>
    <p:extLst>
      <p:ext uri="{BB962C8B-B14F-4D97-AF65-F5344CB8AC3E}">
        <p14:creationId xmlns:p14="http://schemas.microsoft.com/office/powerpoint/2010/main" val="24660027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45738" y="1305137"/>
            <a:ext cx="6353762" cy="1849534"/>
          </a:xfrm>
          <a:prstGeom prst="rect">
            <a:avLst/>
          </a:prstGeom>
        </p:spPr>
      </p:pic>
      <p:sp>
        <p:nvSpPr>
          <p:cNvPr id="6" name="Title 5"/>
          <p:cNvSpPr>
            <a:spLocks noGrp="1"/>
          </p:cNvSpPr>
          <p:nvPr>
            <p:ph type="title"/>
          </p:nvPr>
        </p:nvSpPr>
        <p:spPr>
          <a:xfrm>
            <a:off x="544664" y="577885"/>
            <a:ext cx="7726846" cy="418576"/>
          </a:xfrm>
        </p:spPr>
        <p:txBody>
          <a:bodyPr/>
          <a:lstStyle/>
          <a:p>
            <a:r>
              <a:rPr lang="en-US" dirty="0"/>
              <a:t>Contribution </a:t>
            </a:r>
            <a:r>
              <a:rPr lang="en-US" dirty="0" smtClean="0"/>
              <a:t>Plan – Supervisor – Generate PDF</a:t>
            </a:r>
            <a:endParaRPr lang="en-US" dirty="0"/>
          </a:p>
        </p:txBody>
      </p:sp>
      <p:pic>
        <p:nvPicPr>
          <p:cNvPr id="8" name="Content Placeholder 7"/>
          <p:cNvPicPr>
            <a:picLocks noGrp="1" noChangeAspect="1"/>
          </p:cNvPicPr>
          <p:nvPr>
            <p:ph sz="quarter" idx="13"/>
          </p:nvPr>
        </p:nvPicPr>
        <p:blipFill>
          <a:blip r:embed="rId3"/>
          <a:stretch>
            <a:fillRect/>
          </a:stretch>
        </p:blipFill>
        <p:spPr>
          <a:xfrm>
            <a:off x="544513" y="930939"/>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105</a:t>
            </a:fld>
            <a:endParaRPr lang="en-US" dirty="0"/>
          </a:p>
        </p:txBody>
      </p:sp>
      <p:pic>
        <p:nvPicPr>
          <p:cNvPr id="9" name="Picture 8"/>
          <p:cNvPicPr>
            <a:picLocks noChangeAspect="1"/>
          </p:cNvPicPr>
          <p:nvPr/>
        </p:nvPicPr>
        <p:blipFill>
          <a:blip r:embed="rId4"/>
          <a:stretch>
            <a:fillRect/>
          </a:stretch>
        </p:blipFill>
        <p:spPr>
          <a:xfrm>
            <a:off x="544664" y="1292080"/>
            <a:ext cx="1801074" cy="4494572"/>
          </a:xfrm>
          <a:prstGeom prst="rect">
            <a:avLst/>
          </a:prstGeom>
        </p:spPr>
      </p:pic>
      <p:pic>
        <p:nvPicPr>
          <p:cNvPr id="11" name="Picture 10"/>
          <p:cNvPicPr>
            <a:picLocks noChangeAspect="1"/>
          </p:cNvPicPr>
          <p:nvPr/>
        </p:nvPicPr>
        <p:blipFill>
          <a:blip r:embed="rId5"/>
          <a:stretch>
            <a:fillRect/>
          </a:stretch>
        </p:blipFill>
        <p:spPr>
          <a:xfrm>
            <a:off x="2345738" y="1902583"/>
            <a:ext cx="6353762" cy="2993094"/>
          </a:xfrm>
          <a:prstGeom prst="rect">
            <a:avLst/>
          </a:prstGeom>
        </p:spPr>
      </p:pic>
      <p:pic>
        <p:nvPicPr>
          <p:cNvPr id="2" name="Picture 1"/>
          <p:cNvPicPr>
            <a:picLocks noChangeAspect="1"/>
          </p:cNvPicPr>
          <p:nvPr/>
        </p:nvPicPr>
        <p:blipFill>
          <a:blip r:embed="rId6"/>
          <a:stretch>
            <a:fillRect/>
          </a:stretch>
        </p:blipFill>
        <p:spPr>
          <a:xfrm>
            <a:off x="2345737" y="4894098"/>
            <a:ext cx="6353763" cy="1614672"/>
          </a:xfrm>
          <a:prstGeom prst="rect">
            <a:avLst/>
          </a:prstGeom>
        </p:spPr>
      </p:pic>
      <p:pic>
        <p:nvPicPr>
          <p:cNvPr id="7" name="Picture 6"/>
          <p:cNvPicPr>
            <a:picLocks noChangeAspect="1"/>
          </p:cNvPicPr>
          <p:nvPr/>
        </p:nvPicPr>
        <p:blipFill>
          <a:blip r:embed="rId7"/>
          <a:stretch>
            <a:fillRect/>
          </a:stretch>
        </p:blipFill>
        <p:spPr>
          <a:xfrm>
            <a:off x="2345737" y="1343551"/>
            <a:ext cx="6353763" cy="238776"/>
          </a:xfrm>
          <a:prstGeom prst="rect">
            <a:avLst/>
          </a:prstGeom>
        </p:spPr>
      </p:pic>
      <p:pic>
        <p:nvPicPr>
          <p:cNvPr id="12" name="Picture 11"/>
          <p:cNvPicPr>
            <a:picLocks noChangeAspect="1"/>
          </p:cNvPicPr>
          <p:nvPr/>
        </p:nvPicPr>
        <p:blipFill>
          <a:blip r:embed="rId8"/>
          <a:stretch>
            <a:fillRect/>
          </a:stretch>
        </p:blipFill>
        <p:spPr>
          <a:xfrm>
            <a:off x="7683692" y="997079"/>
            <a:ext cx="942586" cy="203436"/>
          </a:xfrm>
          <a:prstGeom prst="rect">
            <a:avLst/>
          </a:prstGeom>
        </p:spPr>
      </p:pic>
      <p:pic>
        <p:nvPicPr>
          <p:cNvPr id="17" name="Picture 16"/>
          <p:cNvPicPr>
            <a:picLocks noChangeAspect="1"/>
          </p:cNvPicPr>
          <p:nvPr/>
        </p:nvPicPr>
        <p:blipFill>
          <a:blip r:embed="rId9"/>
          <a:stretch>
            <a:fillRect/>
          </a:stretch>
        </p:blipFill>
        <p:spPr>
          <a:xfrm>
            <a:off x="545910" y="5552701"/>
            <a:ext cx="1786179" cy="1287141"/>
          </a:xfrm>
          <a:prstGeom prst="rect">
            <a:avLst/>
          </a:prstGeom>
        </p:spPr>
      </p:pic>
      <p:pic>
        <p:nvPicPr>
          <p:cNvPr id="5" name="Picture 4"/>
          <p:cNvPicPr>
            <a:picLocks noChangeAspect="1"/>
          </p:cNvPicPr>
          <p:nvPr/>
        </p:nvPicPr>
        <p:blipFill>
          <a:blip r:embed="rId10"/>
          <a:stretch>
            <a:fillRect/>
          </a:stretch>
        </p:blipFill>
        <p:spPr>
          <a:xfrm flipV="1">
            <a:off x="2345737" y="6469939"/>
            <a:ext cx="6353764" cy="273467"/>
          </a:xfrm>
          <a:prstGeom prst="rect">
            <a:avLst/>
          </a:prstGeom>
        </p:spPr>
      </p:pic>
      <p:pic>
        <p:nvPicPr>
          <p:cNvPr id="3" name="Picture 2"/>
          <p:cNvPicPr>
            <a:picLocks noChangeAspect="1"/>
          </p:cNvPicPr>
          <p:nvPr/>
        </p:nvPicPr>
        <p:blipFill>
          <a:blip r:embed="rId11"/>
          <a:stretch>
            <a:fillRect/>
          </a:stretch>
        </p:blipFill>
        <p:spPr>
          <a:xfrm>
            <a:off x="1581462" y="6319893"/>
            <a:ext cx="6836363" cy="459053"/>
          </a:xfrm>
          <a:prstGeom prst="rect">
            <a:avLst/>
          </a:prstGeom>
          <a:ln w="57150">
            <a:solidFill>
              <a:srgbClr val="0033CC"/>
            </a:solidFill>
          </a:ln>
        </p:spPr>
      </p:pic>
      <p:sp>
        <p:nvSpPr>
          <p:cNvPr id="14" name="Rectangle 13"/>
          <p:cNvSpPr/>
          <p:nvPr/>
        </p:nvSpPr>
        <p:spPr>
          <a:xfrm>
            <a:off x="5022374" y="6385582"/>
            <a:ext cx="101082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4158913" y="6357182"/>
            <a:ext cx="818866" cy="468290"/>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8" name="Rectangle 17"/>
          <p:cNvSpPr/>
          <p:nvPr/>
        </p:nvSpPr>
        <p:spPr>
          <a:xfrm>
            <a:off x="544556" y="3248927"/>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335061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 Supervisor – Generated PDF</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106</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2740537" y="1374399"/>
            <a:ext cx="3762939" cy="4953000"/>
          </a:xfrm>
          <a:prstGeom prst="rect">
            <a:avLst/>
          </a:prstGeom>
          <a:ln w="28575">
            <a:solidFill>
              <a:srgbClr val="000000"/>
            </a:solidFill>
          </a:ln>
        </p:spPr>
      </p:pic>
    </p:spTree>
    <p:extLst>
      <p:ext uri="{BB962C8B-B14F-4D97-AF65-F5344CB8AC3E}">
        <p14:creationId xmlns:p14="http://schemas.microsoft.com/office/powerpoint/2010/main" val="22467750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Supervisor</a:t>
            </a:r>
          </a:p>
        </p:txBody>
      </p:sp>
      <p:pic>
        <p:nvPicPr>
          <p:cNvPr id="5" name="Content Placeholder 4"/>
          <p:cNvPicPr>
            <a:picLocks noGrp="1" noChangeAspect="1"/>
          </p:cNvPicPr>
          <p:nvPr>
            <p:ph sz="quarter" idx="13"/>
          </p:nvPr>
        </p:nvPicPr>
        <p:blipFill>
          <a:blip r:embed="rId2"/>
          <a:stretch>
            <a:fillRect/>
          </a:stretch>
        </p:blipFill>
        <p:spPr>
          <a:xfrm>
            <a:off x="525463" y="1265630"/>
            <a:ext cx="8154987" cy="3887632"/>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107</a:t>
            </a:fld>
            <a:endParaRPr lang="en-US" dirty="0">
              <a:solidFill>
                <a:srgbClr val="1F497D"/>
              </a:solidFill>
            </a:endParaRPr>
          </a:p>
        </p:txBody>
      </p:sp>
      <p:sp>
        <p:nvSpPr>
          <p:cNvPr id="6" name="Rectangle 5"/>
          <p:cNvSpPr/>
          <p:nvPr/>
        </p:nvSpPr>
        <p:spPr>
          <a:xfrm>
            <a:off x="547259" y="2009550"/>
            <a:ext cx="1258230"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525463" y="3562350"/>
            <a:ext cx="1849270" cy="1276350"/>
          </a:xfrm>
          <a:prstGeom prst="rightArrow">
            <a:avLst>
              <a:gd name="adj1" fmla="val 50000"/>
              <a:gd name="adj2" fmla="val 34328"/>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FF"/>
                </a:solidFill>
              </a:rPr>
              <a:t>Note</a:t>
            </a:r>
          </a:p>
          <a:p>
            <a:pPr algn="ctr"/>
            <a:r>
              <a:rPr lang="en-US" sz="1600" dirty="0" smtClean="0">
                <a:solidFill>
                  <a:srgbClr val="0000FF"/>
                </a:solidFill>
              </a:rPr>
              <a:t>Click on Pie Slice</a:t>
            </a:r>
            <a:endParaRPr lang="en-US" sz="1600" dirty="0">
              <a:solidFill>
                <a:srgbClr val="0000FF"/>
              </a:solidFill>
            </a:endParaRPr>
          </a:p>
        </p:txBody>
      </p:sp>
      <p:pic>
        <p:nvPicPr>
          <p:cNvPr id="3" name="Picture 2"/>
          <p:cNvPicPr>
            <a:picLocks noChangeAspect="1"/>
          </p:cNvPicPr>
          <p:nvPr/>
        </p:nvPicPr>
        <p:blipFill>
          <a:blip r:embed="rId3"/>
          <a:stretch>
            <a:fillRect/>
          </a:stretch>
        </p:blipFill>
        <p:spPr>
          <a:xfrm>
            <a:off x="529139" y="5198564"/>
            <a:ext cx="4313279" cy="1347325"/>
          </a:xfrm>
          <a:prstGeom prst="rect">
            <a:avLst/>
          </a:prstGeom>
          <a:ln w="38100">
            <a:solidFill>
              <a:srgbClr val="0000FF"/>
            </a:solidFill>
          </a:ln>
        </p:spPr>
      </p:pic>
      <p:pic>
        <p:nvPicPr>
          <p:cNvPr id="9" name="Picture 8"/>
          <p:cNvPicPr>
            <a:picLocks noChangeAspect="1"/>
          </p:cNvPicPr>
          <p:nvPr/>
        </p:nvPicPr>
        <p:blipFill>
          <a:blip r:embed="rId4"/>
          <a:stretch>
            <a:fillRect/>
          </a:stretch>
        </p:blipFill>
        <p:spPr>
          <a:xfrm>
            <a:off x="7458074" y="1589528"/>
            <a:ext cx="1111081" cy="618039"/>
          </a:xfrm>
          <a:prstGeom prst="rect">
            <a:avLst/>
          </a:prstGeom>
          <a:ln w="57150">
            <a:solidFill>
              <a:srgbClr val="FF0000"/>
            </a:solidFill>
          </a:ln>
        </p:spPr>
      </p:pic>
      <p:sp>
        <p:nvSpPr>
          <p:cNvPr id="11" name="Up Arrow Callout 10"/>
          <p:cNvSpPr/>
          <p:nvPr/>
        </p:nvSpPr>
        <p:spPr>
          <a:xfrm>
            <a:off x="7161939" y="2169467"/>
            <a:ext cx="1128621" cy="797404"/>
          </a:xfrm>
          <a:prstGeom prst="upArrowCallout">
            <a:avLst>
              <a:gd name="adj1" fmla="val 25000"/>
              <a:gd name="adj2" fmla="val 25000"/>
              <a:gd name="adj3" fmla="val 25000"/>
              <a:gd name="adj4" fmla="val 6268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12" name="Down Arrow Callout 11"/>
          <p:cNvSpPr/>
          <p:nvPr/>
        </p:nvSpPr>
        <p:spPr>
          <a:xfrm>
            <a:off x="8081871" y="780610"/>
            <a:ext cx="947830" cy="584865"/>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sp>
        <p:nvSpPr>
          <p:cNvPr id="8" name="Down Arrow Callout 7"/>
          <p:cNvSpPr/>
          <p:nvPr/>
        </p:nvSpPr>
        <p:spPr>
          <a:xfrm>
            <a:off x="5143500" y="5400675"/>
            <a:ext cx="3425655" cy="1145214"/>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Modify or Return Contribution Plan to Employee, go to next slide</a:t>
            </a:r>
            <a:endParaRPr lang="en-US" b="1" dirty="0">
              <a:solidFill>
                <a:srgbClr val="0000FF"/>
              </a:solidFill>
            </a:endParaRPr>
          </a:p>
        </p:txBody>
      </p:sp>
      <p:cxnSp>
        <p:nvCxnSpPr>
          <p:cNvPr id="14" name="Straight Arrow Connector 13"/>
          <p:cNvCxnSpPr/>
          <p:nvPr/>
        </p:nvCxnSpPr>
        <p:spPr>
          <a:xfrm flipH="1">
            <a:off x="1805489" y="4200525"/>
            <a:ext cx="728162" cy="146685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5230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39589" y="2282815"/>
            <a:ext cx="7772400" cy="1574277"/>
          </a:xfrm>
        </p:spPr>
        <p:txBody>
          <a:bodyPr/>
          <a:lstStyle/>
          <a:p>
            <a:r>
              <a:rPr lang="en-US" dirty="0" smtClean="0">
                <a:solidFill>
                  <a:srgbClr val="1C1C1C"/>
                </a:solidFill>
              </a:rPr>
              <a:t>Contribution Plan – Supervisor</a:t>
            </a:r>
            <a:br>
              <a:rPr lang="en-US" dirty="0" smtClean="0">
                <a:solidFill>
                  <a:srgbClr val="1C1C1C"/>
                </a:solidFill>
              </a:rPr>
            </a:br>
            <a:r>
              <a:rPr lang="en-US" dirty="0" smtClean="0">
                <a:solidFill>
                  <a:srgbClr val="1C1C1C"/>
                </a:solidFill>
              </a:rPr>
              <a:t>Return to Employee</a:t>
            </a:r>
            <a:br>
              <a:rPr lang="en-US" dirty="0" smtClean="0">
                <a:solidFill>
                  <a:srgbClr val="1C1C1C"/>
                </a:solidFill>
              </a:rPr>
            </a:br>
            <a:r>
              <a:rPr lang="en-US" dirty="0" smtClean="0">
                <a:solidFill>
                  <a:srgbClr val="1C1C1C"/>
                </a:solidFill>
              </a:rPr>
              <a:t>or Modify</a:t>
            </a:r>
            <a:endParaRPr lang="en-US" dirty="0">
              <a:solidFill>
                <a:srgbClr val="1C1C1C"/>
              </a:solidFill>
            </a:endParaRPr>
          </a:p>
        </p:txBody>
      </p:sp>
      <p:sp>
        <p:nvSpPr>
          <p:cNvPr id="9" name="Subtitle 8"/>
          <p:cNvSpPr>
            <a:spLocks noGrp="1"/>
          </p:cNvSpPr>
          <p:nvPr>
            <p:ph type="subTitle" idx="1"/>
          </p:nvPr>
        </p:nvSpPr>
        <p:spPr/>
        <p:txBody>
          <a:bodyPr/>
          <a:lstStyle/>
          <a:p>
            <a:endParaRPr lang="en-US" dirty="0"/>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108</a:t>
            </a:fld>
            <a:endParaRPr lang="en-US" sz="1000" dirty="0">
              <a:solidFill>
                <a:srgbClr val="1F497D"/>
              </a:solidFill>
            </a:endParaRPr>
          </a:p>
        </p:txBody>
      </p:sp>
    </p:spTree>
    <p:extLst>
      <p:ext uri="{BB962C8B-B14F-4D97-AF65-F5344CB8AC3E}">
        <p14:creationId xmlns:p14="http://schemas.microsoft.com/office/powerpoint/2010/main" val="33060558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a:t>
            </a:r>
            <a:r>
              <a:rPr lang="en-US" dirty="0" smtClean="0"/>
              <a:t>Supervisor </a:t>
            </a:r>
            <a:r>
              <a:rPr lang="en-US" dirty="0"/>
              <a:t/>
            </a:r>
            <a:br>
              <a:rPr lang="en-US" dirty="0"/>
            </a:br>
            <a:r>
              <a:rPr lang="en-US" dirty="0" smtClean="0"/>
              <a:t>Modify / Return </a:t>
            </a:r>
            <a:r>
              <a:rPr lang="en-US" dirty="0"/>
              <a:t>to Employee</a:t>
            </a:r>
          </a:p>
        </p:txBody>
      </p:sp>
      <p:pic>
        <p:nvPicPr>
          <p:cNvPr id="5" name="Content Placeholder 4"/>
          <p:cNvPicPr>
            <a:picLocks noGrp="1" noChangeAspect="1"/>
          </p:cNvPicPr>
          <p:nvPr>
            <p:ph sz="quarter" idx="13"/>
          </p:nvPr>
        </p:nvPicPr>
        <p:blipFill>
          <a:blip r:embed="rId2"/>
          <a:stretch>
            <a:fillRect/>
          </a:stretch>
        </p:blipFill>
        <p:spPr>
          <a:xfrm>
            <a:off x="2345738" y="1320827"/>
            <a:ext cx="6353762" cy="317688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109</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544664" y="1292080"/>
            <a:ext cx="1801074" cy="4494572"/>
          </a:xfrm>
          <a:prstGeom prst="rect">
            <a:avLst/>
          </a:prstGeom>
        </p:spPr>
      </p:pic>
      <p:sp>
        <p:nvSpPr>
          <p:cNvPr id="8" name="TextBox 7"/>
          <p:cNvSpPr txBox="1"/>
          <p:nvPr/>
        </p:nvSpPr>
        <p:spPr>
          <a:xfrm>
            <a:off x="2470245" y="4608653"/>
            <a:ext cx="6229255" cy="1754326"/>
          </a:xfrm>
          <a:prstGeom prst="rect">
            <a:avLst/>
          </a:prstGeom>
          <a:solidFill>
            <a:srgbClr val="30F0F0"/>
          </a:solidFill>
          <a:ln w="57150">
            <a:solidFill>
              <a:srgbClr val="0000FF"/>
            </a:solidFill>
          </a:ln>
        </p:spPr>
        <p:txBody>
          <a:bodyPr wrap="square" rtlCol="0">
            <a:spAutoFit/>
          </a:bodyPr>
          <a:lstStyle/>
          <a:p>
            <a:r>
              <a:rPr lang="en-US" b="1" dirty="0" smtClean="0">
                <a:solidFill>
                  <a:srgbClr val="0033CC"/>
                </a:solidFill>
              </a:rPr>
              <a:t>Anytime after approving a contribution plan, the approved plan can be “Return to Employee” by the supervisor or “Modify” by the supervisor. </a:t>
            </a:r>
          </a:p>
          <a:p>
            <a:endParaRPr lang="en-US" b="1" dirty="0">
              <a:solidFill>
                <a:srgbClr val="080808"/>
              </a:solidFill>
            </a:endParaRPr>
          </a:p>
          <a:p>
            <a:r>
              <a:rPr lang="en-US" b="1" dirty="0" smtClean="0">
                <a:solidFill>
                  <a:srgbClr val="0033CC"/>
                </a:solidFill>
              </a:rPr>
              <a:t>Click on “Approved” or the Employee’s Name/Row to open the contribution plan.</a:t>
            </a:r>
            <a:endParaRPr lang="en-US" b="1" dirty="0">
              <a:solidFill>
                <a:srgbClr val="0033CC"/>
              </a:solidFill>
            </a:endParaRPr>
          </a:p>
        </p:txBody>
      </p:sp>
      <p:sp>
        <p:nvSpPr>
          <p:cNvPr id="9" name="Rectangle 8"/>
          <p:cNvSpPr/>
          <p:nvPr/>
        </p:nvSpPr>
        <p:spPr>
          <a:xfrm>
            <a:off x="544661" y="3237846"/>
            <a:ext cx="1801074"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454916" y="3447602"/>
            <a:ext cx="6129525" cy="3191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585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 Session </a:t>
            </a:r>
            <a:r>
              <a:rPr lang="en-US" dirty="0" smtClean="0"/>
              <a:t>Countdown Timer</a:t>
            </a:r>
            <a:endParaRPr lang="en-US" dirty="0">
              <a:solidFill>
                <a:srgbClr val="1C1C1C"/>
              </a:solidFill>
            </a:endParaRP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a:t>
            </a:fld>
            <a:endParaRPr lang="en-US" dirty="0">
              <a:solidFill>
                <a:srgbClr val="1F497D"/>
              </a:solidFill>
            </a:endParaRPr>
          </a:p>
        </p:txBody>
      </p:sp>
      <p:sp>
        <p:nvSpPr>
          <p:cNvPr id="3" name="TextBox 2"/>
          <p:cNvSpPr txBox="1"/>
          <p:nvPr/>
        </p:nvSpPr>
        <p:spPr>
          <a:xfrm>
            <a:off x="544513" y="1223155"/>
            <a:ext cx="2625719" cy="369332"/>
          </a:xfrm>
          <a:prstGeom prst="rect">
            <a:avLst/>
          </a:prstGeom>
          <a:noFill/>
        </p:spPr>
        <p:txBody>
          <a:bodyPr wrap="none" rtlCol="0">
            <a:spAutoFit/>
          </a:bodyPr>
          <a:lstStyle/>
          <a:p>
            <a:r>
              <a:rPr lang="en-US" b="1" dirty="0">
                <a:solidFill>
                  <a:srgbClr val="FF0000"/>
                </a:solidFill>
              </a:rPr>
              <a:t>Your Session Has Expired!</a:t>
            </a:r>
            <a:endParaRPr lang="en-US" b="1" dirty="0"/>
          </a:p>
        </p:txBody>
      </p:sp>
      <p:pic>
        <p:nvPicPr>
          <p:cNvPr id="6" name="Content Placeholder 5"/>
          <p:cNvPicPr>
            <a:picLocks noGrp="1" noChangeAspect="1"/>
          </p:cNvPicPr>
          <p:nvPr>
            <p:ph sz="quarter" idx="13"/>
          </p:nvPr>
        </p:nvPicPr>
        <p:blipFill>
          <a:blip r:embed="rId2"/>
          <a:stretch>
            <a:fillRect/>
          </a:stretch>
        </p:blipFill>
        <p:spPr>
          <a:xfrm>
            <a:off x="544513" y="1766017"/>
            <a:ext cx="8154987" cy="3814916"/>
          </a:xfrm>
          <a:prstGeom prst="rect">
            <a:avLst/>
          </a:prstGeom>
        </p:spPr>
      </p:pic>
      <p:sp>
        <p:nvSpPr>
          <p:cNvPr id="7" name="Up Arrow Callout 6"/>
          <p:cNvSpPr/>
          <p:nvPr/>
        </p:nvSpPr>
        <p:spPr>
          <a:xfrm>
            <a:off x="4144297" y="4162494"/>
            <a:ext cx="1681316" cy="1477431"/>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Start </a:t>
            </a:r>
          </a:p>
          <a:p>
            <a:pPr algn="ctr"/>
            <a:r>
              <a:rPr lang="en-US" b="1" dirty="0" smtClean="0">
                <a:solidFill>
                  <a:srgbClr val="FF0000"/>
                </a:solidFill>
              </a:rPr>
              <a:t>Login Process</a:t>
            </a:r>
            <a:endParaRPr lang="en-US" b="1" dirty="0">
              <a:solidFill>
                <a:srgbClr val="FF0000"/>
              </a:solidFill>
            </a:endParaRPr>
          </a:p>
        </p:txBody>
      </p:sp>
      <p:sp>
        <p:nvSpPr>
          <p:cNvPr id="8" name="Rectangle 7"/>
          <p:cNvSpPr/>
          <p:nvPr/>
        </p:nvSpPr>
        <p:spPr>
          <a:xfrm>
            <a:off x="4527754" y="3849329"/>
            <a:ext cx="943899" cy="2984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659533" y="5783340"/>
            <a:ext cx="1911745" cy="668588"/>
          </a:xfrm>
          <a:prstGeom prst="rect">
            <a:avLst/>
          </a:prstGeom>
        </p:spPr>
      </p:pic>
      <p:pic>
        <p:nvPicPr>
          <p:cNvPr id="13" name="Content Placeholder 12"/>
          <p:cNvPicPr>
            <a:picLocks noChangeAspect="1"/>
          </p:cNvPicPr>
          <p:nvPr/>
        </p:nvPicPr>
        <p:blipFill>
          <a:blip r:embed="rId4"/>
          <a:stretch>
            <a:fillRect/>
          </a:stretch>
        </p:blipFill>
        <p:spPr>
          <a:xfrm>
            <a:off x="4742917" y="5783340"/>
            <a:ext cx="1905306" cy="648184"/>
          </a:xfrm>
          <a:prstGeom prst="rect">
            <a:avLst/>
          </a:prstGeom>
        </p:spPr>
      </p:pic>
      <p:pic>
        <p:nvPicPr>
          <p:cNvPr id="14" name="Content Placeholder 6"/>
          <p:cNvPicPr>
            <a:picLocks noChangeAspect="1"/>
          </p:cNvPicPr>
          <p:nvPr/>
        </p:nvPicPr>
        <p:blipFill>
          <a:blip r:embed="rId5"/>
          <a:stretch>
            <a:fillRect/>
          </a:stretch>
        </p:blipFill>
        <p:spPr>
          <a:xfrm>
            <a:off x="6819862" y="5783340"/>
            <a:ext cx="1911777" cy="648184"/>
          </a:xfrm>
          <a:prstGeom prst="rect">
            <a:avLst/>
          </a:prstGeom>
        </p:spPr>
      </p:pic>
      <p:pic>
        <p:nvPicPr>
          <p:cNvPr id="15" name="Picture 14"/>
          <p:cNvPicPr>
            <a:picLocks noChangeAspect="1"/>
          </p:cNvPicPr>
          <p:nvPr/>
        </p:nvPicPr>
        <p:blipFill>
          <a:blip r:embed="rId6"/>
          <a:stretch>
            <a:fillRect/>
          </a:stretch>
        </p:blipFill>
        <p:spPr>
          <a:xfrm>
            <a:off x="562865" y="5783340"/>
            <a:ext cx="1925029" cy="648184"/>
          </a:xfrm>
          <a:prstGeom prst="rect">
            <a:avLst/>
          </a:prstGeom>
        </p:spPr>
      </p:pic>
    </p:spTree>
    <p:extLst>
      <p:ext uri="{BB962C8B-B14F-4D97-AF65-F5344CB8AC3E}">
        <p14:creationId xmlns:p14="http://schemas.microsoft.com/office/powerpoint/2010/main" val="26090950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530800" y="3714166"/>
            <a:ext cx="1814935" cy="2982801"/>
          </a:xfrm>
          <a:prstGeom prst="rect">
            <a:avLst/>
          </a:prstGeom>
        </p:spPr>
      </p:pic>
      <p:pic>
        <p:nvPicPr>
          <p:cNvPr id="15" name="Picture 14"/>
          <p:cNvPicPr>
            <a:picLocks noChangeAspect="1"/>
          </p:cNvPicPr>
          <p:nvPr/>
        </p:nvPicPr>
        <p:blipFill>
          <a:blip r:embed="rId3"/>
          <a:stretch>
            <a:fillRect/>
          </a:stretch>
        </p:blipFill>
        <p:spPr>
          <a:xfrm>
            <a:off x="2345737" y="4785989"/>
            <a:ext cx="6353763" cy="1573868"/>
          </a:xfrm>
          <a:prstGeom prst="rect">
            <a:avLst/>
          </a:prstGeom>
        </p:spPr>
      </p:pic>
      <p:sp>
        <p:nvSpPr>
          <p:cNvPr id="6" name="Title 5"/>
          <p:cNvSpPr>
            <a:spLocks noGrp="1"/>
          </p:cNvSpPr>
          <p:nvPr>
            <p:ph type="title"/>
          </p:nvPr>
        </p:nvSpPr>
        <p:spPr/>
        <p:txBody>
          <a:bodyPr/>
          <a:lstStyle/>
          <a:p>
            <a:r>
              <a:rPr lang="en-US" dirty="0"/>
              <a:t>Contribution Plan - Supervisor </a:t>
            </a:r>
            <a:br>
              <a:rPr lang="en-US" dirty="0"/>
            </a:br>
            <a:r>
              <a:rPr lang="en-US" dirty="0"/>
              <a:t>Modify / Return to Employee</a:t>
            </a:r>
          </a:p>
        </p:txBody>
      </p:sp>
      <p:sp>
        <p:nvSpPr>
          <p:cNvPr id="4" name="Slide Number Placeholder 3"/>
          <p:cNvSpPr>
            <a:spLocks noGrp="1"/>
          </p:cNvSpPr>
          <p:nvPr>
            <p:ph type="sldNum" sz="quarter" idx="12"/>
          </p:nvPr>
        </p:nvSpPr>
        <p:spPr/>
        <p:txBody>
          <a:bodyPr/>
          <a:lstStyle/>
          <a:p>
            <a:fld id="{2361B722-4FBA-4E8B-A822-C8C574FB7B56}" type="slidenum">
              <a:rPr lang="en-US" smtClean="0"/>
              <a:t>110</a:t>
            </a:fld>
            <a:endParaRPr lang="en-US" dirty="0"/>
          </a:p>
        </p:txBody>
      </p:sp>
      <p:pic>
        <p:nvPicPr>
          <p:cNvPr id="9" name="Picture 8"/>
          <p:cNvPicPr>
            <a:picLocks noChangeAspect="1"/>
          </p:cNvPicPr>
          <p:nvPr/>
        </p:nvPicPr>
        <p:blipFill>
          <a:blip r:embed="rId4"/>
          <a:stretch>
            <a:fillRect/>
          </a:stretch>
        </p:blipFill>
        <p:spPr>
          <a:xfrm>
            <a:off x="544664" y="1217445"/>
            <a:ext cx="1801074" cy="4494572"/>
          </a:xfrm>
          <a:prstGeom prst="rect">
            <a:avLst/>
          </a:prstGeom>
        </p:spPr>
      </p:pic>
      <p:pic>
        <p:nvPicPr>
          <p:cNvPr id="11" name="Picture 10"/>
          <p:cNvPicPr>
            <a:picLocks noChangeAspect="1"/>
          </p:cNvPicPr>
          <p:nvPr/>
        </p:nvPicPr>
        <p:blipFill>
          <a:blip r:embed="rId5"/>
          <a:stretch>
            <a:fillRect/>
          </a:stretch>
        </p:blipFill>
        <p:spPr>
          <a:xfrm>
            <a:off x="2345738" y="1770798"/>
            <a:ext cx="6353762" cy="2993094"/>
          </a:xfrm>
          <a:prstGeom prst="rect">
            <a:avLst/>
          </a:prstGeom>
        </p:spPr>
      </p:pic>
      <p:pic>
        <p:nvPicPr>
          <p:cNvPr id="5" name="Picture 4"/>
          <p:cNvPicPr>
            <a:picLocks noChangeAspect="1"/>
          </p:cNvPicPr>
          <p:nvPr/>
        </p:nvPicPr>
        <p:blipFill>
          <a:blip r:embed="rId6"/>
          <a:stretch>
            <a:fillRect/>
          </a:stretch>
        </p:blipFill>
        <p:spPr>
          <a:xfrm>
            <a:off x="2345737" y="6358333"/>
            <a:ext cx="6353764" cy="350024"/>
          </a:xfrm>
          <a:prstGeom prst="rect">
            <a:avLst/>
          </a:prstGeom>
        </p:spPr>
      </p:pic>
      <p:sp>
        <p:nvSpPr>
          <p:cNvPr id="16" name="Rectangle 15"/>
          <p:cNvSpPr/>
          <p:nvPr/>
        </p:nvSpPr>
        <p:spPr>
          <a:xfrm>
            <a:off x="7178722" y="6321359"/>
            <a:ext cx="101082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4107976" y="6244278"/>
            <a:ext cx="3026151" cy="533855"/>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Return to Employee</a:t>
            </a:r>
            <a:endParaRPr lang="en-US" b="1" dirty="0">
              <a:solidFill>
                <a:srgbClr val="FF0000"/>
              </a:solidFill>
            </a:endParaRPr>
          </a:p>
        </p:txBody>
      </p:sp>
      <p:sp>
        <p:nvSpPr>
          <p:cNvPr id="18" name="Rectangle 17"/>
          <p:cNvSpPr/>
          <p:nvPr/>
        </p:nvSpPr>
        <p:spPr>
          <a:xfrm>
            <a:off x="544513" y="3149563"/>
            <a:ext cx="1801222"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7"/>
          <a:stretch>
            <a:fillRect/>
          </a:stretch>
        </p:blipFill>
        <p:spPr>
          <a:xfrm>
            <a:off x="2359602" y="1255835"/>
            <a:ext cx="6339898" cy="772576"/>
          </a:xfrm>
          <a:prstGeom prst="rect">
            <a:avLst/>
          </a:prstGeom>
        </p:spPr>
      </p:pic>
    </p:spTree>
    <p:extLst>
      <p:ext uri="{BB962C8B-B14F-4D97-AF65-F5344CB8AC3E}">
        <p14:creationId xmlns:p14="http://schemas.microsoft.com/office/powerpoint/2010/main" val="39751808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3"/>
          </p:nvPr>
        </p:nvPicPr>
        <p:blipFill>
          <a:blip r:embed="rId2"/>
          <a:stretch>
            <a:fillRect/>
          </a:stretch>
        </p:blipFill>
        <p:spPr>
          <a:xfrm>
            <a:off x="544513" y="2628729"/>
            <a:ext cx="8154987" cy="2089491"/>
          </a:xfrm>
          <a:prstGeom prst="rect">
            <a:avLst/>
          </a:prstGeom>
        </p:spPr>
      </p:pic>
      <p:sp>
        <p:nvSpPr>
          <p:cNvPr id="2" name="Title 1"/>
          <p:cNvSpPr>
            <a:spLocks noGrp="1"/>
          </p:cNvSpPr>
          <p:nvPr>
            <p:ph type="title"/>
          </p:nvPr>
        </p:nvSpPr>
        <p:spPr>
          <a:xfrm>
            <a:off x="544664" y="631050"/>
            <a:ext cx="8154836" cy="418576"/>
          </a:xfrm>
        </p:spPr>
        <p:txBody>
          <a:bodyPr/>
          <a:lstStyle/>
          <a:p>
            <a:r>
              <a:rPr lang="en-US" dirty="0"/>
              <a:t>Contribution Plan - Supervisor </a:t>
            </a:r>
            <a:br>
              <a:rPr lang="en-US" dirty="0"/>
            </a:br>
            <a:r>
              <a:rPr lang="en-US" dirty="0"/>
              <a:t>Modify / Return to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111</a:t>
            </a:fld>
            <a:endParaRPr lang="en-US" dirty="0">
              <a:solidFill>
                <a:srgbClr val="1F497D"/>
              </a:solidFill>
            </a:endParaRPr>
          </a:p>
        </p:txBody>
      </p:sp>
      <p:sp>
        <p:nvSpPr>
          <p:cNvPr id="5" name="Rectangle 4"/>
          <p:cNvSpPr/>
          <p:nvPr/>
        </p:nvSpPr>
        <p:spPr>
          <a:xfrm>
            <a:off x="2702256" y="3577169"/>
            <a:ext cx="3821374" cy="5854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709684" y="2148069"/>
            <a:ext cx="1992572" cy="3443600"/>
          </a:xfrm>
          <a:prstGeom prst="rightArrow">
            <a:avLst>
              <a:gd name="adj1" fmla="val 50000"/>
              <a:gd name="adj2" fmla="val 354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b="1" i="1" u="sng" dirty="0" smtClean="0">
                <a:solidFill>
                  <a:srgbClr val="FF0000"/>
                </a:solidFill>
              </a:rPr>
              <a:t>If returning </a:t>
            </a:r>
            <a:r>
              <a:rPr lang="en-US" b="1" dirty="0" smtClean="0">
                <a:solidFill>
                  <a:srgbClr val="FF0000"/>
                </a:solidFill>
              </a:rPr>
              <a:t>Contribution Plan to employee, enter justification</a:t>
            </a:r>
            <a:endParaRPr lang="en-US" b="1" dirty="0">
              <a:solidFill>
                <a:srgbClr val="FF0000"/>
              </a:solidFill>
            </a:endParaRPr>
          </a:p>
        </p:txBody>
      </p:sp>
      <p:sp>
        <p:nvSpPr>
          <p:cNvPr id="8" name="Up Arrow 7"/>
          <p:cNvSpPr/>
          <p:nvPr/>
        </p:nvSpPr>
        <p:spPr>
          <a:xfrm>
            <a:off x="5472752" y="4510341"/>
            <a:ext cx="1624083" cy="573206"/>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pic>
        <p:nvPicPr>
          <p:cNvPr id="10" name="Picture 9"/>
          <p:cNvPicPr>
            <a:picLocks noChangeAspect="1"/>
          </p:cNvPicPr>
          <p:nvPr/>
        </p:nvPicPr>
        <p:blipFill>
          <a:blip r:embed="rId3"/>
          <a:stretch>
            <a:fillRect/>
          </a:stretch>
        </p:blipFill>
        <p:spPr>
          <a:xfrm>
            <a:off x="3020274" y="3842573"/>
            <a:ext cx="3185331" cy="197031"/>
          </a:xfrm>
          <a:prstGeom prst="rect">
            <a:avLst/>
          </a:prstGeom>
        </p:spPr>
      </p:pic>
    </p:spTree>
    <p:extLst>
      <p:ext uri="{BB962C8B-B14F-4D97-AF65-F5344CB8AC3E}">
        <p14:creationId xmlns:p14="http://schemas.microsoft.com/office/powerpoint/2010/main" val="9858333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Returned – Email Notification </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112</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719796" y="1117690"/>
            <a:ext cx="6404335" cy="1691369"/>
          </a:xfrm>
          <a:prstGeom prst="rect">
            <a:avLst/>
          </a:prstGeom>
          <a:ln w="38100">
            <a:solidFill>
              <a:schemeClr val="accent1"/>
            </a:solidFill>
          </a:ln>
        </p:spPr>
      </p:pic>
      <p:pic>
        <p:nvPicPr>
          <p:cNvPr id="8" name="Picture 7"/>
          <p:cNvPicPr>
            <a:picLocks noChangeAspect="1"/>
          </p:cNvPicPr>
          <p:nvPr/>
        </p:nvPicPr>
        <p:blipFill>
          <a:blip r:embed="rId3"/>
          <a:stretch>
            <a:fillRect/>
          </a:stretch>
        </p:blipFill>
        <p:spPr>
          <a:xfrm>
            <a:off x="2085539" y="2956209"/>
            <a:ext cx="6404335" cy="3525539"/>
          </a:xfrm>
          <a:prstGeom prst="rect">
            <a:avLst/>
          </a:prstGeom>
          <a:ln w="38100">
            <a:solidFill>
              <a:schemeClr val="accent1"/>
            </a:solidFill>
          </a:ln>
        </p:spPr>
      </p:pic>
      <p:sp>
        <p:nvSpPr>
          <p:cNvPr id="11" name="Rectangle 10"/>
          <p:cNvSpPr/>
          <p:nvPr/>
        </p:nvSpPr>
        <p:spPr>
          <a:xfrm>
            <a:off x="2620370" y="4517408"/>
            <a:ext cx="2156346"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353678" y="1455542"/>
            <a:ext cx="1571958" cy="1015663"/>
          </a:xfrm>
          <a:prstGeom prst="rect">
            <a:avLst/>
          </a:prstGeom>
          <a:solidFill>
            <a:srgbClr val="30F0F0"/>
          </a:solidFill>
          <a:ln w="57150">
            <a:solidFill>
              <a:srgbClr val="0033CC"/>
            </a:solidFill>
          </a:ln>
        </p:spPr>
        <p:txBody>
          <a:bodyPr wrap="square" rtlCol="0">
            <a:spAutoFit/>
          </a:bodyPr>
          <a:lstStyle/>
          <a:p>
            <a:r>
              <a:rPr lang="en-US" sz="1200" b="1" dirty="0" smtClean="0">
                <a:solidFill>
                  <a:srgbClr val="0033CC"/>
                </a:solidFill>
              </a:rPr>
              <a:t>Email notification is not sent when the contribution plan is modified by the supervisor.</a:t>
            </a:r>
            <a:endParaRPr lang="en-US" sz="1200" b="1" dirty="0">
              <a:solidFill>
                <a:srgbClr val="0033CC"/>
              </a:solidFill>
            </a:endParaRPr>
          </a:p>
        </p:txBody>
      </p:sp>
      <p:sp>
        <p:nvSpPr>
          <p:cNvPr id="13" name="Rectangle 12"/>
          <p:cNvSpPr/>
          <p:nvPr/>
        </p:nvSpPr>
        <p:spPr>
          <a:xfrm>
            <a:off x="2085539" y="2522638"/>
            <a:ext cx="2156346"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099186" y="5417690"/>
            <a:ext cx="3168849" cy="382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Callout 14"/>
          <p:cNvSpPr/>
          <p:nvPr/>
        </p:nvSpPr>
        <p:spPr>
          <a:xfrm>
            <a:off x="163773" y="5076964"/>
            <a:ext cx="1935413" cy="1091116"/>
          </a:xfrm>
          <a:prstGeom prst="rightArrowCallout">
            <a:avLst>
              <a:gd name="adj1" fmla="val 25000"/>
              <a:gd name="adj2" fmla="val 25000"/>
              <a:gd name="adj3" fmla="val 25000"/>
              <a:gd name="adj4" fmla="val 70618"/>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Reason for Return to Employee</a:t>
            </a:r>
            <a:endParaRPr lang="en-US" b="1" dirty="0">
              <a:solidFill>
                <a:srgbClr val="0033CC"/>
              </a:solidFill>
            </a:endParaRPr>
          </a:p>
        </p:txBody>
      </p:sp>
    </p:spTree>
    <p:extLst>
      <p:ext uri="{BB962C8B-B14F-4D97-AF65-F5344CB8AC3E}">
        <p14:creationId xmlns:p14="http://schemas.microsoft.com/office/powerpoint/2010/main" val="15521185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30800" y="3857041"/>
            <a:ext cx="1814935" cy="2982801"/>
          </a:xfrm>
          <a:prstGeom prst="rect">
            <a:avLst/>
          </a:prstGeom>
        </p:spPr>
      </p:pic>
      <p:pic>
        <p:nvPicPr>
          <p:cNvPr id="13" name="Picture 12"/>
          <p:cNvPicPr>
            <a:picLocks noChangeAspect="1"/>
          </p:cNvPicPr>
          <p:nvPr/>
        </p:nvPicPr>
        <p:blipFill>
          <a:blip r:embed="rId3"/>
          <a:stretch>
            <a:fillRect/>
          </a:stretch>
        </p:blipFill>
        <p:spPr>
          <a:xfrm>
            <a:off x="2345738" y="1373377"/>
            <a:ext cx="6353762" cy="1849534"/>
          </a:xfrm>
          <a:prstGeom prst="rect">
            <a:avLst/>
          </a:prstGeom>
        </p:spPr>
      </p:pic>
      <p:sp>
        <p:nvSpPr>
          <p:cNvPr id="6" name="Title 5"/>
          <p:cNvSpPr>
            <a:spLocks noGrp="1"/>
          </p:cNvSpPr>
          <p:nvPr>
            <p:ph type="title"/>
          </p:nvPr>
        </p:nvSpPr>
        <p:spPr/>
        <p:txBody>
          <a:bodyPr/>
          <a:lstStyle/>
          <a:p>
            <a:r>
              <a:rPr lang="en-US" dirty="0"/>
              <a:t>Contribution </a:t>
            </a:r>
            <a:r>
              <a:rPr lang="en-US" dirty="0" smtClean="0"/>
              <a:t>Plan – Supervisor Modify</a:t>
            </a:r>
            <a:endParaRPr lang="en-US" dirty="0"/>
          </a:p>
        </p:txBody>
      </p:sp>
      <p:pic>
        <p:nvPicPr>
          <p:cNvPr id="8" name="Content Placeholder 7"/>
          <p:cNvPicPr>
            <a:picLocks noGrp="1" noChangeAspect="1"/>
          </p:cNvPicPr>
          <p:nvPr>
            <p:ph sz="quarter" idx="13"/>
          </p:nvPr>
        </p:nvPicPr>
        <p:blipFill>
          <a:blip r:embed="rId4"/>
          <a:stretch>
            <a:fillRect/>
          </a:stretch>
        </p:blipFill>
        <p:spPr>
          <a:xfrm>
            <a:off x="544513" y="999179"/>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113</a:t>
            </a:fld>
            <a:endParaRPr lang="en-US" dirty="0"/>
          </a:p>
        </p:txBody>
      </p:sp>
      <p:pic>
        <p:nvPicPr>
          <p:cNvPr id="9" name="Picture 8"/>
          <p:cNvPicPr>
            <a:picLocks noChangeAspect="1"/>
          </p:cNvPicPr>
          <p:nvPr/>
        </p:nvPicPr>
        <p:blipFill>
          <a:blip r:embed="rId5"/>
          <a:stretch>
            <a:fillRect/>
          </a:stretch>
        </p:blipFill>
        <p:spPr>
          <a:xfrm>
            <a:off x="544664" y="1360320"/>
            <a:ext cx="1801074" cy="4494572"/>
          </a:xfrm>
          <a:prstGeom prst="rect">
            <a:avLst/>
          </a:prstGeom>
        </p:spPr>
      </p:pic>
      <p:pic>
        <p:nvPicPr>
          <p:cNvPr id="11" name="Picture 10"/>
          <p:cNvPicPr>
            <a:picLocks noChangeAspect="1"/>
          </p:cNvPicPr>
          <p:nvPr/>
        </p:nvPicPr>
        <p:blipFill>
          <a:blip r:embed="rId6"/>
          <a:stretch>
            <a:fillRect/>
          </a:stretch>
        </p:blipFill>
        <p:spPr>
          <a:xfrm>
            <a:off x="2345738" y="1970823"/>
            <a:ext cx="6353762" cy="2993094"/>
          </a:xfrm>
          <a:prstGeom prst="rect">
            <a:avLst/>
          </a:prstGeom>
        </p:spPr>
      </p:pic>
      <p:pic>
        <p:nvPicPr>
          <p:cNvPr id="2" name="Picture 1"/>
          <p:cNvPicPr>
            <a:picLocks noChangeAspect="1"/>
          </p:cNvPicPr>
          <p:nvPr/>
        </p:nvPicPr>
        <p:blipFill>
          <a:blip r:embed="rId7"/>
          <a:stretch>
            <a:fillRect/>
          </a:stretch>
        </p:blipFill>
        <p:spPr>
          <a:xfrm>
            <a:off x="2345737" y="4962338"/>
            <a:ext cx="6353763" cy="1614672"/>
          </a:xfrm>
          <a:prstGeom prst="rect">
            <a:avLst/>
          </a:prstGeom>
        </p:spPr>
      </p:pic>
      <p:pic>
        <p:nvPicPr>
          <p:cNvPr id="5" name="Picture 4"/>
          <p:cNvPicPr>
            <a:picLocks noChangeAspect="1"/>
          </p:cNvPicPr>
          <p:nvPr/>
        </p:nvPicPr>
        <p:blipFill>
          <a:blip r:embed="rId8"/>
          <a:stretch>
            <a:fillRect/>
          </a:stretch>
        </p:blipFill>
        <p:spPr>
          <a:xfrm>
            <a:off x="2345737" y="6516089"/>
            <a:ext cx="6353764" cy="323753"/>
          </a:xfrm>
          <a:prstGeom prst="rect">
            <a:avLst/>
          </a:prstGeom>
        </p:spPr>
      </p:pic>
      <p:pic>
        <p:nvPicPr>
          <p:cNvPr id="7" name="Picture 6"/>
          <p:cNvPicPr>
            <a:picLocks noChangeAspect="1"/>
          </p:cNvPicPr>
          <p:nvPr/>
        </p:nvPicPr>
        <p:blipFill>
          <a:blip r:embed="rId9"/>
          <a:stretch>
            <a:fillRect/>
          </a:stretch>
        </p:blipFill>
        <p:spPr>
          <a:xfrm>
            <a:off x="2345737" y="1398143"/>
            <a:ext cx="6353763" cy="238776"/>
          </a:xfrm>
          <a:prstGeom prst="rect">
            <a:avLst/>
          </a:prstGeom>
        </p:spPr>
      </p:pic>
      <p:pic>
        <p:nvPicPr>
          <p:cNvPr id="12" name="Picture 11"/>
          <p:cNvPicPr>
            <a:picLocks noChangeAspect="1"/>
          </p:cNvPicPr>
          <p:nvPr/>
        </p:nvPicPr>
        <p:blipFill>
          <a:blip r:embed="rId10"/>
          <a:stretch>
            <a:fillRect/>
          </a:stretch>
        </p:blipFill>
        <p:spPr>
          <a:xfrm>
            <a:off x="7683692" y="1065319"/>
            <a:ext cx="942586" cy="203436"/>
          </a:xfrm>
          <a:prstGeom prst="rect">
            <a:avLst/>
          </a:prstGeom>
        </p:spPr>
      </p:pic>
      <p:sp>
        <p:nvSpPr>
          <p:cNvPr id="14" name="Rectangle 13"/>
          <p:cNvSpPr/>
          <p:nvPr/>
        </p:nvSpPr>
        <p:spPr>
          <a:xfrm>
            <a:off x="8069344" y="6498211"/>
            <a:ext cx="556934"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6033160" y="6401571"/>
            <a:ext cx="1986755" cy="56583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to Modify</a:t>
            </a:r>
            <a:endParaRPr lang="en-US" b="1" dirty="0">
              <a:solidFill>
                <a:srgbClr val="FF0000"/>
              </a:solidFill>
            </a:endParaRPr>
          </a:p>
        </p:txBody>
      </p:sp>
      <p:sp>
        <p:nvSpPr>
          <p:cNvPr id="16" name="Rectangle 15"/>
          <p:cNvSpPr/>
          <p:nvPr/>
        </p:nvSpPr>
        <p:spPr>
          <a:xfrm>
            <a:off x="544513" y="3306086"/>
            <a:ext cx="1801222"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40049" y="5732060"/>
            <a:ext cx="1680072" cy="206007"/>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75739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 Supervisor Modify</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114</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544513" y="1252824"/>
            <a:ext cx="8154987" cy="1647713"/>
          </a:xfrm>
          <a:prstGeom prst="rect">
            <a:avLst/>
          </a:prstGeom>
        </p:spPr>
      </p:pic>
      <p:sp>
        <p:nvSpPr>
          <p:cNvPr id="10" name="Up Arrow Callout 9"/>
          <p:cNvSpPr/>
          <p:nvPr/>
        </p:nvSpPr>
        <p:spPr>
          <a:xfrm>
            <a:off x="5718410" y="2523548"/>
            <a:ext cx="1009697" cy="580188"/>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5" name="Rectangle 4"/>
          <p:cNvSpPr/>
          <p:nvPr/>
        </p:nvSpPr>
        <p:spPr>
          <a:xfrm>
            <a:off x="5977719" y="2224579"/>
            <a:ext cx="477672" cy="298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p:cNvPicPr>
            <a:picLocks noChangeAspect="1"/>
          </p:cNvPicPr>
          <p:nvPr/>
        </p:nvPicPr>
        <p:blipFill>
          <a:blip r:embed="rId3"/>
          <a:stretch>
            <a:fillRect/>
          </a:stretch>
        </p:blipFill>
        <p:spPr>
          <a:xfrm>
            <a:off x="517218" y="3312235"/>
            <a:ext cx="1702052" cy="3202953"/>
          </a:xfrm>
          <a:prstGeom prst="rect">
            <a:avLst/>
          </a:prstGeom>
        </p:spPr>
      </p:pic>
      <p:pic>
        <p:nvPicPr>
          <p:cNvPr id="11" name="Content Placeholder 4"/>
          <p:cNvPicPr>
            <a:picLocks noChangeAspect="1"/>
          </p:cNvPicPr>
          <p:nvPr/>
        </p:nvPicPr>
        <p:blipFill>
          <a:blip r:embed="rId4"/>
          <a:stretch>
            <a:fillRect/>
          </a:stretch>
        </p:blipFill>
        <p:spPr>
          <a:xfrm>
            <a:off x="2219930" y="3284939"/>
            <a:ext cx="6623819" cy="2167352"/>
          </a:xfrm>
          <a:prstGeom prst="rect">
            <a:avLst/>
          </a:prstGeom>
        </p:spPr>
      </p:pic>
      <p:sp>
        <p:nvSpPr>
          <p:cNvPr id="12" name="Rectangle 11"/>
          <p:cNvSpPr/>
          <p:nvPr/>
        </p:nvSpPr>
        <p:spPr>
          <a:xfrm>
            <a:off x="516558" y="4203510"/>
            <a:ext cx="1702712" cy="300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Callout 12"/>
          <p:cNvSpPr/>
          <p:nvPr/>
        </p:nvSpPr>
        <p:spPr>
          <a:xfrm>
            <a:off x="1255594" y="3712191"/>
            <a:ext cx="2593074" cy="1105468"/>
          </a:xfrm>
          <a:prstGeom prst="rightArrowCallout">
            <a:avLst>
              <a:gd name="adj1" fmla="val 25000"/>
              <a:gd name="adj2" fmla="val 25000"/>
              <a:gd name="adj3" fmla="val 25000"/>
              <a:gd name="adj4" fmla="val 80045"/>
            </a:avLst>
          </a:prstGeom>
          <a:solidFill>
            <a:srgbClr val="30F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Method and Date of Communication Cleared</a:t>
            </a:r>
            <a:endParaRPr lang="en-US" b="1" dirty="0">
              <a:solidFill>
                <a:srgbClr val="0033CC"/>
              </a:solidFill>
            </a:endParaRPr>
          </a:p>
        </p:txBody>
      </p:sp>
    </p:spTree>
    <p:extLst>
      <p:ext uri="{BB962C8B-B14F-4D97-AF65-F5344CB8AC3E}">
        <p14:creationId xmlns:p14="http://schemas.microsoft.com/office/powerpoint/2010/main" val="30747617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Modify</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115</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2061071" y="975788"/>
            <a:ext cx="5023622" cy="1590892"/>
          </a:xfrm>
          <a:prstGeom prst="rect">
            <a:avLst/>
          </a:prstGeom>
        </p:spPr>
      </p:pic>
      <p:pic>
        <p:nvPicPr>
          <p:cNvPr id="11" name="Content Placeholder 4"/>
          <p:cNvPicPr>
            <a:picLocks noChangeAspect="1"/>
          </p:cNvPicPr>
          <p:nvPr/>
        </p:nvPicPr>
        <p:blipFill>
          <a:blip r:embed="rId3"/>
          <a:stretch>
            <a:fillRect/>
          </a:stretch>
        </p:blipFill>
        <p:spPr>
          <a:xfrm>
            <a:off x="3033702" y="4746978"/>
            <a:ext cx="4795704" cy="938061"/>
          </a:xfrm>
          <a:prstGeom prst="rect">
            <a:avLst/>
          </a:prstGeom>
        </p:spPr>
      </p:pic>
      <p:pic>
        <p:nvPicPr>
          <p:cNvPr id="12" name="Picture 11"/>
          <p:cNvPicPr>
            <a:picLocks noChangeAspect="1"/>
          </p:cNvPicPr>
          <p:nvPr/>
        </p:nvPicPr>
        <p:blipFill>
          <a:blip r:embed="rId4"/>
          <a:stretch>
            <a:fillRect/>
          </a:stretch>
        </p:blipFill>
        <p:spPr>
          <a:xfrm>
            <a:off x="3452261" y="5709804"/>
            <a:ext cx="4668157" cy="775171"/>
          </a:xfrm>
          <a:prstGeom prst="rect">
            <a:avLst/>
          </a:prstGeom>
          <a:ln w="57150">
            <a:solidFill>
              <a:srgbClr val="0033CC"/>
            </a:solidFill>
          </a:ln>
        </p:spPr>
      </p:pic>
      <p:pic>
        <p:nvPicPr>
          <p:cNvPr id="13" name="Picture 12"/>
          <p:cNvPicPr>
            <a:picLocks noChangeAspect="1"/>
          </p:cNvPicPr>
          <p:nvPr/>
        </p:nvPicPr>
        <p:blipFill>
          <a:blip r:embed="rId5"/>
          <a:stretch>
            <a:fillRect/>
          </a:stretch>
        </p:blipFill>
        <p:spPr>
          <a:xfrm>
            <a:off x="2431221" y="3466964"/>
            <a:ext cx="4668157" cy="1167039"/>
          </a:xfrm>
          <a:prstGeom prst="rect">
            <a:avLst/>
          </a:prstGeom>
          <a:ln w="57150">
            <a:noFill/>
          </a:ln>
        </p:spPr>
      </p:pic>
      <p:sp>
        <p:nvSpPr>
          <p:cNvPr id="15" name="Rectangle 14"/>
          <p:cNvSpPr/>
          <p:nvPr/>
        </p:nvSpPr>
        <p:spPr>
          <a:xfrm>
            <a:off x="2061071" y="1392070"/>
            <a:ext cx="4899292" cy="9553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ent Arrow 13"/>
          <p:cNvSpPr/>
          <p:nvPr/>
        </p:nvSpPr>
        <p:spPr>
          <a:xfrm rot="10800000" flipH="1">
            <a:off x="2770501" y="2021761"/>
            <a:ext cx="504967" cy="832513"/>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Content Placeholder 4"/>
          <p:cNvPicPr>
            <a:picLocks noChangeAspect="1"/>
          </p:cNvPicPr>
          <p:nvPr/>
        </p:nvPicPr>
        <p:blipFill>
          <a:blip r:embed="rId6"/>
          <a:stretch>
            <a:fillRect/>
          </a:stretch>
        </p:blipFill>
        <p:spPr>
          <a:xfrm>
            <a:off x="3400217" y="1753934"/>
            <a:ext cx="5023622" cy="1586407"/>
          </a:xfrm>
          <a:prstGeom prst="rect">
            <a:avLst/>
          </a:prstGeom>
        </p:spPr>
      </p:pic>
      <p:sp>
        <p:nvSpPr>
          <p:cNvPr id="16" name="Rectangle 15"/>
          <p:cNvSpPr/>
          <p:nvPr/>
        </p:nvSpPr>
        <p:spPr>
          <a:xfrm>
            <a:off x="3400217" y="2199361"/>
            <a:ext cx="4961457" cy="9553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784090" y="2499869"/>
            <a:ext cx="2159947" cy="307777"/>
          </a:xfrm>
          <a:prstGeom prst="rect">
            <a:avLst/>
          </a:prstGeom>
          <a:solidFill>
            <a:srgbClr val="FFFF00"/>
          </a:solidFill>
          <a:ln w="57150">
            <a:solidFill>
              <a:srgbClr val="FF0000"/>
            </a:solidFill>
          </a:ln>
        </p:spPr>
        <p:txBody>
          <a:bodyPr wrap="square" rtlCol="0">
            <a:spAutoFit/>
          </a:bodyPr>
          <a:lstStyle/>
          <a:p>
            <a:pPr algn="ctr"/>
            <a:r>
              <a:rPr lang="en-US" sz="1400" b="1" dirty="0" smtClean="0">
                <a:solidFill>
                  <a:srgbClr val="FF0000"/>
                </a:solidFill>
              </a:rPr>
              <a:t>1. Modified by Supervisor</a:t>
            </a:r>
            <a:endParaRPr lang="en-US" sz="1400" b="1" dirty="0">
              <a:solidFill>
                <a:srgbClr val="FF0000"/>
              </a:solidFill>
            </a:endParaRPr>
          </a:p>
        </p:txBody>
      </p:sp>
      <p:sp>
        <p:nvSpPr>
          <p:cNvPr id="18" name="Right Arrow Callout 17"/>
          <p:cNvSpPr/>
          <p:nvPr/>
        </p:nvSpPr>
        <p:spPr>
          <a:xfrm>
            <a:off x="245661" y="3436838"/>
            <a:ext cx="2698376" cy="1503652"/>
          </a:xfrm>
          <a:prstGeom prst="rightArrowCallout">
            <a:avLst>
              <a:gd name="adj1" fmla="val 25000"/>
              <a:gd name="adj2" fmla="val 25000"/>
              <a:gd name="adj3" fmla="val 25000"/>
              <a:gd name="adj4" fmla="val 78024"/>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 Document review with employee by entering method and date of communication</a:t>
            </a:r>
            <a:endParaRPr lang="en-US" b="1" dirty="0">
              <a:solidFill>
                <a:srgbClr val="FF0000"/>
              </a:solidFill>
            </a:endParaRPr>
          </a:p>
        </p:txBody>
      </p:sp>
      <p:sp>
        <p:nvSpPr>
          <p:cNvPr id="19" name="Rectangle 18"/>
          <p:cNvSpPr/>
          <p:nvPr/>
        </p:nvSpPr>
        <p:spPr>
          <a:xfrm>
            <a:off x="6591868" y="4408227"/>
            <a:ext cx="466566" cy="2394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Left Arrow 19"/>
          <p:cNvSpPr/>
          <p:nvPr/>
        </p:nvSpPr>
        <p:spPr>
          <a:xfrm>
            <a:off x="7099378" y="4258103"/>
            <a:ext cx="1927232" cy="516172"/>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 Click Approve</a:t>
            </a:r>
            <a:endParaRPr lang="en-US" b="1" dirty="0">
              <a:solidFill>
                <a:srgbClr val="FF0000"/>
              </a:solidFill>
            </a:endParaRPr>
          </a:p>
        </p:txBody>
      </p:sp>
      <p:sp>
        <p:nvSpPr>
          <p:cNvPr id="21" name="Rectangle 20"/>
          <p:cNvSpPr/>
          <p:nvPr/>
        </p:nvSpPr>
        <p:spPr>
          <a:xfrm>
            <a:off x="6212003" y="5270316"/>
            <a:ext cx="338921" cy="1751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Arrow 21"/>
          <p:cNvSpPr/>
          <p:nvPr/>
        </p:nvSpPr>
        <p:spPr>
          <a:xfrm>
            <a:off x="6760457" y="5092896"/>
            <a:ext cx="1425770" cy="516172"/>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 Click Yes</a:t>
            </a:r>
            <a:endParaRPr lang="en-US" b="1" dirty="0">
              <a:solidFill>
                <a:srgbClr val="FF0000"/>
              </a:solidFill>
            </a:endParaRPr>
          </a:p>
        </p:txBody>
      </p:sp>
      <p:sp>
        <p:nvSpPr>
          <p:cNvPr id="23" name="Right Arrow Callout 22"/>
          <p:cNvSpPr/>
          <p:nvPr/>
        </p:nvSpPr>
        <p:spPr>
          <a:xfrm>
            <a:off x="1927289" y="5944470"/>
            <a:ext cx="2033496" cy="458887"/>
          </a:xfrm>
          <a:prstGeom prst="rightArrowCallout">
            <a:avLst>
              <a:gd name="adj1" fmla="val 25000"/>
              <a:gd name="adj2" fmla="val 50000"/>
              <a:gd name="adj3" fmla="val 33922"/>
              <a:gd name="adj4" fmla="val 89657"/>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Approved Plan</a:t>
            </a:r>
            <a:endParaRPr lang="en-US" b="1" dirty="0">
              <a:solidFill>
                <a:srgbClr val="0033CC"/>
              </a:solidFill>
            </a:endParaRPr>
          </a:p>
        </p:txBody>
      </p:sp>
    </p:spTree>
    <p:extLst>
      <p:ext uri="{BB962C8B-B14F-4D97-AF65-F5344CB8AC3E}">
        <p14:creationId xmlns:p14="http://schemas.microsoft.com/office/powerpoint/2010/main" val="27929127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a:t>
            </a:r>
            <a:r>
              <a:rPr lang="en-US" dirty="0" smtClean="0"/>
              <a:t>Supervisor - Reports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116</a:t>
            </a:fld>
            <a:endParaRPr lang="en-US" dirty="0">
              <a:solidFill>
                <a:srgbClr val="1F497D"/>
              </a:solidFill>
            </a:endParaRPr>
          </a:p>
        </p:txBody>
      </p:sp>
      <p:pic>
        <p:nvPicPr>
          <p:cNvPr id="8" name="Content Placeholder 7"/>
          <p:cNvPicPr>
            <a:picLocks noGrp="1" noChangeAspect="1"/>
          </p:cNvPicPr>
          <p:nvPr>
            <p:ph sz="quarter" idx="13"/>
          </p:nvPr>
        </p:nvPicPr>
        <p:blipFill>
          <a:blip r:embed="rId2"/>
          <a:stretch>
            <a:fillRect/>
          </a:stretch>
        </p:blipFill>
        <p:spPr>
          <a:xfrm>
            <a:off x="544513" y="2155299"/>
            <a:ext cx="8137525" cy="1701328"/>
          </a:xfrm>
          <a:prstGeom prst="rect">
            <a:avLst/>
          </a:prstGeom>
        </p:spPr>
      </p:pic>
      <p:pic>
        <p:nvPicPr>
          <p:cNvPr id="9" name="Content Placeholder 4"/>
          <p:cNvPicPr>
            <a:picLocks noChangeAspect="1"/>
          </p:cNvPicPr>
          <p:nvPr/>
        </p:nvPicPr>
        <p:blipFill>
          <a:blip r:embed="rId3"/>
          <a:stretch>
            <a:fillRect/>
          </a:stretch>
        </p:blipFill>
        <p:spPr>
          <a:xfrm>
            <a:off x="544513" y="4264865"/>
            <a:ext cx="8137525" cy="2237076"/>
          </a:xfrm>
          <a:prstGeom prst="rect">
            <a:avLst/>
          </a:prstGeom>
        </p:spPr>
      </p:pic>
      <p:sp>
        <p:nvSpPr>
          <p:cNvPr id="10" name="TextBox 9"/>
          <p:cNvSpPr txBox="1"/>
          <p:nvPr/>
        </p:nvSpPr>
        <p:spPr>
          <a:xfrm>
            <a:off x="544513" y="1143557"/>
            <a:ext cx="8119872" cy="3139321"/>
          </a:xfrm>
          <a:prstGeom prst="rect">
            <a:avLst/>
          </a:prstGeom>
          <a:noFill/>
        </p:spPr>
        <p:txBody>
          <a:bodyPr wrap="square" rtlCol="0">
            <a:spAutoFit/>
          </a:bodyPr>
          <a:lstStyle/>
          <a:p>
            <a:r>
              <a:rPr lang="en-US" dirty="0" smtClean="0">
                <a:solidFill>
                  <a:srgbClr val="080808"/>
                </a:solidFill>
              </a:rPr>
              <a:t>The Reports Section is populated with the </a:t>
            </a:r>
            <a:r>
              <a:rPr lang="en-US" b="1" i="1" u="sng" dirty="0" smtClean="0">
                <a:solidFill>
                  <a:srgbClr val="0033CC"/>
                </a:solidFill>
              </a:rPr>
              <a:t>APPROVED</a:t>
            </a:r>
            <a:r>
              <a:rPr lang="en-US" dirty="0" smtClean="0">
                <a:solidFill>
                  <a:srgbClr val="080808"/>
                </a:solidFill>
              </a:rPr>
              <a:t> Contribution Plans, Midpoint Assessments, Closeout Assessments, Additional Feedback, Annual Assessments and Salary Appraisal Forms.  In this slide, 2019 only has the approved Contribution Plan</a:t>
            </a:r>
          </a:p>
          <a:p>
            <a:endParaRPr lang="en-US" dirty="0">
              <a:solidFill>
                <a:srgbClr val="080808"/>
              </a:solidFill>
            </a:endParaRPr>
          </a:p>
          <a:p>
            <a:endParaRPr lang="en-US" dirty="0" smtClean="0">
              <a:solidFill>
                <a:srgbClr val="080808"/>
              </a:solidFill>
            </a:endParaRPr>
          </a:p>
          <a:p>
            <a:endParaRPr lang="en-US" dirty="0">
              <a:solidFill>
                <a:srgbClr val="080808"/>
              </a:solidFill>
            </a:endParaRPr>
          </a:p>
          <a:p>
            <a:endParaRPr lang="en-US" dirty="0" smtClean="0">
              <a:solidFill>
                <a:srgbClr val="080808"/>
              </a:solidFill>
            </a:endParaRPr>
          </a:p>
          <a:p>
            <a:endParaRPr lang="en-US" dirty="0">
              <a:solidFill>
                <a:srgbClr val="080808"/>
              </a:solidFill>
            </a:endParaRPr>
          </a:p>
          <a:p>
            <a:endParaRPr lang="en-US" dirty="0" smtClean="0">
              <a:solidFill>
                <a:srgbClr val="080808"/>
              </a:solidFill>
            </a:endParaRPr>
          </a:p>
          <a:p>
            <a:endParaRPr lang="en-US" dirty="0">
              <a:solidFill>
                <a:srgbClr val="080808"/>
              </a:solidFill>
            </a:endParaRPr>
          </a:p>
          <a:p>
            <a:r>
              <a:rPr lang="en-US" dirty="0" smtClean="0">
                <a:solidFill>
                  <a:srgbClr val="080808"/>
                </a:solidFill>
              </a:rPr>
              <a:t>And 2018 has the APPROVED plans, assessments and the Salary Appraisal Forms.</a:t>
            </a:r>
            <a:endParaRPr lang="en-US" dirty="0">
              <a:solidFill>
                <a:srgbClr val="080808"/>
              </a:solidFill>
            </a:endParaRPr>
          </a:p>
        </p:txBody>
      </p:sp>
    </p:spTree>
    <p:extLst>
      <p:ext uri="{BB962C8B-B14F-4D97-AF65-F5344CB8AC3E}">
        <p14:creationId xmlns:p14="http://schemas.microsoft.com/office/powerpoint/2010/main" val="808564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39596"/>
            <a:ext cx="7944243" cy="418576"/>
          </a:xfrm>
        </p:spPr>
        <p:txBody>
          <a:bodyPr/>
          <a:lstStyle/>
          <a:p>
            <a:r>
              <a:rPr lang="en-US" dirty="0"/>
              <a:t>Contribution </a:t>
            </a:r>
            <a:r>
              <a:rPr lang="en-US" dirty="0" smtClean="0"/>
              <a:t>Plan – </a:t>
            </a:r>
            <a:r>
              <a:rPr lang="en-US" u="sng" dirty="0" smtClean="0"/>
              <a:t>Supervisor 1</a:t>
            </a:r>
            <a:r>
              <a:rPr lang="en-US" dirty="0" smtClean="0"/>
              <a:t> to Supervisor 2</a:t>
            </a:r>
            <a:endParaRPr lang="en-US" dirty="0"/>
          </a:p>
        </p:txBody>
      </p:sp>
      <p:pic>
        <p:nvPicPr>
          <p:cNvPr id="6" name="Content Placeholder 5"/>
          <p:cNvPicPr>
            <a:picLocks noGrp="1" noChangeAspect="1"/>
          </p:cNvPicPr>
          <p:nvPr>
            <p:ph sz="quarter" idx="13"/>
          </p:nvPr>
        </p:nvPicPr>
        <p:blipFill>
          <a:blip r:embed="rId2"/>
          <a:stretch>
            <a:fillRect/>
          </a:stretch>
        </p:blipFill>
        <p:spPr>
          <a:xfrm>
            <a:off x="544664" y="1226472"/>
            <a:ext cx="1990124"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117</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534788" y="4060627"/>
            <a:ext cx="6394358" cy="2176305"/>
          </a:xfrm>
          <a:prstGeom prst="rect">
            <a:avLst/>
          </a:prstGeom>
        </p:spPr>
      </p:pic>
      <p:pic>
        <p:nvPicPr>
          <p:cNvPr id="8" name="Picture 7"/>
          <p:cNvPicPr>
            <a:picLocks noChangeAspect="1"/>
          </p:cNvPicPr>
          <p:nvPr/>
        </p:nvPicPr>
        <p:blipFill>
          <a:blip r:embed="rId4"/>
          <a:stretch>
            <a:fillRect/>
          </a:stretch>
        </p:blipFill>
        <p:spPr>
          <a:xfrm>
            <a:off x="2534789" y="1226472"/>
            <a:ext cx="6373238" cy="2891615"/>
          </a:xfrm>
          <a:prstGeom prst="rect">
            <a:avLst/>
          </a:prstGeom>
        </p:spPr>
      </p:pic>
      <p:sp>
        <p:nvSpPr>
          <p:cNvPr id="9" name="Down Arrow Callout 8"/>
          <p:cNvSpPr/>
          <p:nvPr/>
        </p:nvSpPr>
        <p:spPr>
          <a:xfrm>
            <a:off x="7833815" y="5148779"/>
            <a:ext cx="846161" cy="614149"/>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0" name="Rectangle 9"/>
          <p:cNvSpPr/>
          <p:nvPr/>
        </p:nvSpPr>
        <p:spPr>
          <a:xfrm>
            <a:off x="7656393" y="5773003"/>
            <a:ext cx="1210690" cy="352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44556" y="2279380"/>
            <a:ext cx="1969114" cy="2963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2705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39596"/>
            <a:ext cx="7944243" cy="418576"/>
          </a:xfrm>
        </p:spPr>
        <p:txBody>
          <a:bodyPr/>
          <a:lstStyle/>
          <a:p>
            <a:r>
              <a:rPr lang="en-US" dirty="0"/>
              <a:t>Contribution </a:t>
            </a:r>
            <a:r>
              <a:rPr lang="en-US" dirty="0" smtClean="0"/>
              <a:t>Plan </a:t>
            </a:r>
            <a:r>
              <a:rPr lang="en-US" dirty="0"/>
              <a:t>– </a:t>
            </a:r>
            <a:r>
              <a:rPr lang="en-US" u="sng" dirty="0"/>
              <a:t>Supervisor 1</a:t>
            </a:r>
            <a:r>
              <a:rPr lang="en-US" dirty="0"/>
              <a:t> to Supervisor 2</a:t>
            </a:r>
          </a:p>
        </p:txBody>
      </p:sp>
      <p:pic>
        <p:nvPicPr>
          <p:cNvPr id="5" name="Content Placeholder 4"/>
          <p:cNvPicPr>
            <a:picLocks noGrp="1" noChangeAspect="1"/>
          </p:cNvPicPr>
          <p:nvPr>
            <p:ph sz="quarter" idx="13"/>
          </p:nvPr>
        </p:nvPicPr>
        <p:blipFill>
          <a:blip r:embed="rId2"/>
          <a:stretch>
            <a:fillRect/>
          </a:stretch>
        </p:blipFill>
        <p:spPr>
          <a:xfrm>
            <a:off x="544513" y="2910396"/>
            <a:ext cx="8137525" cy="152615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118</a:t>
            </a:fld>
            <a:endParaRPr lang="en-US" dirty="0">
              <a:solidFill>
                <a:srgbClr val="1F497D"/>
              </a:solidFill>
            </a:endParaRPr>
          </a:p>
        </p:txBody>
      </p:sp>
      <p:sp>
        <p:nvSpPr>
          <p:cNvPr id="6" name="Rectangle 5"/>
          <p:cNvSpPr/>
          <p:nvPr/>
        </p:nvSpPr>
        <p:spPr>
          <a:xfrm>
            <a:off x="6005009" y="3833452"/>
            <a:ext cx="40943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Callout 7"/>
          <p:cNvSpPr/>
          <p:nvPr/>
        </p:nvSpPr>
        <p:spPr>
          <a:xfrm>
            <a:off x="5745704" y="4285396"/>
            <a:ext cx="928047" cy="696036"/>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34002687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39596"/>
            <a:ext cx="7985187" cy="418576"/>
          </a:xfrm>
        </p:spPr>
        <p:txBody>
          <a:bodyPr/>
          <a:lstStyle/>
          <a:p>
            <a:r>
              <a:rPr lang="en-US" dirty="0"/>
              <a:t>Contribution </a:t>
            </a:r>
            <a:r>
              <a:rPr lang="en-US" dirty="0" smtClean="0"/>
              <a:t>Plan </a:t>
            </a:r>
            <a:r>
              <a:rPr lang="en-US" dirty="0"/>
              <a:t>– </a:t>
            </a:r>
            <a:r>
              <a:rPr lang="en-US" u="sng" dirty="0"/>
              <a:t>Supervisor 1</a:t>
            </a:r>
            <a:r>
              <a:rPr lang="en-US" dirty="0"/>
              <a:t> to Supervisor 2</a:t>
            </a:r>
          </a:p>
        </p:txBody>
      </p:sp>
      <p:pic>
        <p:nvPicPr>
          <p:cNvPr id="6" name="Content Placeholder 5"/>
          <p:cNvPicPr>
            <a:picLocks noGrp="1" noChangeAspect="1"/>
          </p:cNvPicPr>
          <p:nvPr>
            <p:ph sz="quarter" idx="13"/>
          </p:nvPr>
        </p:nvPicPr>
        <p:blipFill>
          <a:blip r:embed="rId2"/>
          <a:stretch>
            <a:fillRect/>
          </a:stretch>
        </p:blipFill>
        <p:spPr>
          <a:xfrm>
            <a:off x="544664" y="1226472"/>
            <a:ext cx="1990124" cy="5093056"/>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119</a:t>
            </a:fld>
            <a:endParaRPr lang="en-US" dirty="0">
              <a:solidFill>
                <a:srgbClr val="1F497D"/>
              </a:solidFill>
            </a:endParaRPr>
          </a:p>
        </p:txBody>
      </p:sp>
      <p:pic>
        <p:nvPicPr>
          <p:cNvPr id="3" name="Picture 2"/>
          <p:cNvPicPr>
            <a:picLocks noChangeAspect="1"/>
          </p:cNvPicPr>
          <p:nvPr/>
        </p:nvPicPr>
        <p:blipFill>
          <a:blip r:embed="rId3"/>
          <a:stretch>
            <a:fillRect/>
          </a:stretch>
        </p:blipFill>
        <p:spPr>
          <a:xfrm>
            <a:off x="2532129" y="1272811"/>
            <a:ext cx="6494481" cy="2934719"/>
          </a:xfrm>
          <a:prstGeom prst="rect">
            <a:avLst/>
          </a:prstGeom>
        </p:spPr>
      </p:pic>
      <p:pic>
        <p:nvPicPr>
          <p:cNvPr id="5" name="Picture 4"/>
          <p:cNvPicPr>
            <a:picLocks noChangeAspect="1"/>
          </p:cNvPicPr>
          <p:nvPr/>
        </p:nvPicPr>
        <p:blipFill>
          <a:blip r:embed="rId4"/>
          <a:stretch>
            <a:fillRect/>
          </a:stretch>
        </p:blipFill>
        <p:spPr>
          <a:xfrm>
            <a:off x="2532129" y="4216270"/>
            <a:ext cx="6494481" cy="2103258"/>
          </a:xfrm>
          <a:prstGeom prst="rect">
            <a:avLst/>
          </a:prstGeom>
        </p:spPr>
      </p:pic>
      <p:sp>
        <p:nvSpPr>
          <p:cNvPr id="9" name="Left Arrow Callout 8"/>
          <p:cNvSpPr/>
          <p:nvPr/>
        </p:nvSpPr>
        <p:spPr>
          <a:xfrm>
            <a:off x="6632814" y="1216393"/>
            <a:ext cx="1146412" cy="378568"/>
          </a:xfrm>
          <a:prstGeom prst="leftArrowCallout">
            <a:avLst>
              <a:gd name="adj1" fmla="val 25000"/>
              <a:gd name="adj2" fmla="val 25000"/>
              <a:gd name="adj3" fmla="val 46631"/>
              <a:gd name="adj4" fmla="val 69739"/>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800080"/>
                </a:solidFill>
              </a:rPr>
              <a:t>Note</a:t>
            </a:r>
            <a:endParaRPr lang="en-US" b="1" dirty="0">
              <a:solidFill>
                <a:srgbClr val="800080"/>
              </a:solidFill>
            </a:endParaRPr>
          </a:p>
        </p:txBody>
      </p:sp>
      <p:sp>
        <p:nvSpPr>
          <p:cNvPr id="10" name="Rectangle 9"/>
          <p:cNvSpPr/>
          <p:nvPr/>
        </p:nvSpPr>
        <p:spPr>
          <a:xfrm>
            <a:off x="5022376" y="1272811"/>
            <a:ext cx="1555845" cy="26938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Callout 10"/>
          <p:cNvSpPr/>
          <p:nvPr/>
        </p:nvSpPr>
        <p:spPr>
          <a:xfrm>
            <a:off x="5352190" y="5422187"/>
            <a:ext cx="1146412" cy="378568"/>
          </a:xfrm>
          <a:prstGeom prst="leftArrowCallout">
            <a:avLst>
              <a:gd name="adj1" fmla="val 25000"/>
              <a:gd name="adj2" fmla="val 25000"/>
              <a:gd name="adj3" fmla="val 46631"/>
              <a:gd name="adj4" fmla="val 69739"/>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800080"/>
                </a:solidFill>
              </a:rPr>
              <a:t>Note</a:t>
            </a:r>
            <a:endParaRPr lang="en-US" b="1" dirty="0">
              <a:solidFill>
                <a:srgbClr val="800080"/>
              </a:solidFill>
            </a:endParaRPr>
          </a:p>
        </p:txBody>
      </p:sp>
      <p:sp>
        <p:nvSpPr>
          <p:cNvPr id="12" name="Rectangle 11"/>
          <p:cNvSpPr/>
          <p:nvPr/>
        </p:nvSpPr>
        <p:spPr>
          <a:xfrm>
            <a:off x="2504834" y="5464957"/>
            <a:ext cx="2779116" cy="32215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4556" y="2270357"/>
            <a:ext cx="1960278" cy="344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48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sz="quarter" idx="13"/>
          </p:nvPr>
        </p:nvPicPr>
        <p:blipFill>
          <a:blip r:embed="rId2"/>
          <a:stretch>
            <a:fillRect/>
          </a:stretch>
        </p:blipFill>
        <p:spPr>
          <a:xfrm>
            <a:off x="544513" y="1733151"/>
            <a:ext cx="8154987" cy="3880648"/>
          </a:xfrm>
          <a:prstGeom prst="rect">
            <a:avLst/>
          </a:prstGeom>
        </p:spPr>
      </p:pic>
      <p:sp>
        <p:nvSpPr>
          <p:cNvPr id="2" name="Title 1"/>
          <p:cNvSpPr>
            <a:spLocks noGrp="1"/>
          </p:cNvSpPr>
          <p:nvPr>
            <p:ph type="title"/>
          </p:nvPr>
        </p:nvSpPr>
        <p:spPr/>
        <p:txBody>
          <a:bodyPr/>
          <a:lstStyle/>
          <a:p>
            <a:r>
              <a:rPr lang="en-US" dirty="0"/>
              <a:t>CAS2Net – Overview – </a:t>
            </a:r>
            <a:r>
              <a:rPr lang="en-US" dirty="0" smtClean="0"/>
              <a:t>Logout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a:t>
            </a:fld>
            <a:endParaRPr lang="en-US" dirty="0">
              <a:solidFill>
                <a:srgbClr val="1F497D"/>
              </a:solidFill>
            </a:endParaRPr>
          </a:p>
        </p:txBody>
      </p:sp>
      <p:sp>
        <p:nvSpPr>
          <p:cNvPr id="6" name="TextBox 5"/>
          <p:cNvSpPr txBox="1"/>
          <p:nvPr/>
        </p:nvSpPr>
        <p:spPr>
          <a:xfrm>
            <a:off x="544513" y="1354946"/>
            <a:ext cx="5637184" cy="369332"/>
          </a:xfrm>
          <a:prstGeom prst="rect">
            <a:avLst/>
          </a:prstGeom>
          <a:noFill/>
        </p:spPr>
        <p:txBody>
          <a:bodyPr wrap="none" rtlCol="0">
            <a:spAutoFit/>
          </a:bodyPr>
          <a:lstStyle/>
          <a:p>
            <a:r>
              <a:rPr lang="en-US" dirty="0" smtClean="0">
                <a:solidFill>
                  <a:srgbClr val="1C1C1C"/>
                </a:solidFill>
              </a:rPr>
              <a:t>Your User Name is at the upper right corner of the screen</a:t>
            </a:r>
            <a:endParaRPr lang="en-US" dirty="0">
              <a:solidFill>
                <a:srgbClr val="1C1C1C"/>
              </a:solidFill>
            </a:endParaRPr>
          </a:p>
        </p:txBody>
      </p:sp>
      <p:cxnSp>
        <p:nvCxnSpPr>
          <p:cNvPr id="7" name="Straight Arrow Connector 6"/>
          <p:cNvCxnSpPr/>
          <p:nvPr/>
        </p:nvCxnSpPr>
        <p:spPr>
          <a:xfrm>
            <a:off x="6181697" y="1625380"/>
            <a:ext cx="853217" cy="2918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Down Arrow Callout 9"/>
          <p:cNvSpPr/>
          <p:nvPr/>
        </p:nvSpPr>
        <p:spPr>
          <a:xfrm>
            <a:off x="8015533" y="955344"/>
            <a:ext cx="952204" cy="796230"/>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spTree>
    <p:extLst>
      <p:ext uri="{BB962C8B-B14F-4D97-AF65-F5344CB8AC3E}">
        <p14:creationId xmlns:p14="http://schemas.microsoft.com/office/powerpoint/2010/main" val="14337587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439538" y="1547376"/>
            <a:ext cx="6381750" cy="2200275"/>
          </a:xfrm>
          <a:prstGeom prst="rect">
            <a:avLst/>
          </a:prstGeom>
        </p:spPr>
      </p:pic>
      <p:pic>
        <p:nvPicPr>
          <p:cNvPr id="22" name="Content Placeholder 21"/>
          <p:cNvPicPr>
            <a:picLocks noGrp="1" noChangeAspect="1"/>
          </p:cNvPicPr>
          <p:nvPr>
            <p:ph sz="quarter" idx="13"/>
          </p:nvPr>
        </p:nvPicPr>
        <p:blipFill>
          <a:blip r:embed="rId4"/>
          <a:stretch>
            <a:fillRect/>
          </a:stretch>
        </p:blipFill>
        <p:spPr>
          <a:xfrm>
            <a:off x="441282" y="1540797"/>
            <a:ext cx="1998256" cy="3640803"/>
          </a:xfrm>
          <a:prstGeom prst="rect">
            <a:avLst/>
          </a:prstGeom>
        </p:spPr>
      </p:pic>
      <p:sp>
        <p:nvSpPr>
          <p:cNvPr id="2" name="Title 1"/>
          <p:cNvSpPr>
            <a:spLocks noGrp="1"/>
          </p:cNvSpPr>
          <p:nvPr>
            <p:ph type="title"/>
          </p:nvPr>
        </p:nvSpPr>
        <p:spPr/>
        <p:txBody>
          <a:bodyPr/>
          <a:lstStyle/>
          <a:p>
            <a:r>
              <a:rPr lang="en-US" dirty="0"/>
              <a:t>Contribution Plan – </a:t>
            </a:r>
            <a:r>
              <a:rPr lang="en-US" u="sng" dirty="0"/>
              <a:t>Supervisor 1</a:t>
            </a:r>
            <a:r>
              <a:rPr lang="en-US" dirty="0"/>
              <a:t> to Supervisor 2</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120</a:t>
            </a:fld>
            <a:endParaRPr lang="en-US" dirty="0">
              <a:solidFill>
                <a:srgbClr val="1F497D"/>
              </a:solidFill>
            </a:endParaRPr>
          </a:p>
        </p:txBody>
      </p:sp>
      <p:sp>
        <p:nvSpPr>
          <p:cNvPr id="9" name="Rectangle 8"/>
          <p:cNvSpPr/>
          <p:nvPr/>
        </p:nvSpPr>
        <p:spPr>
          <a:xfrm>
            <a:off x="2500278" y="2514163"/>
            <a:ext cx="2209800" cy="2667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Callout 7"/>
          <p:cNvSpPr/>
          <p:nvPr/>
        </p:nvSpPr>
        <p:spPr>
          <a:xfrm>
            <a:off x="1606615" y="2806170"/>
            <a:ext cx="3565674" cy="1161413"/>
          </a:xfrm>
          <a:prstGeom prst="up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800080"/>
                </a:solidFill>
              </a:rPr>
              <a:t>Note</a:t>
            </a:r>
          </a:p>
          <a:p>
            <a:pPr algn="ctr"/>
            <a:r>
              <a:rPr lang="en-US" b="1" dirty="0" smtClean="0">
                <a:solidFill>
                  <a:srgbClr val="800080"/>
                </a:solidFill>
              </a:rPr>
              <a:t>“Ready for Supervisor 2 Approval”</a:t>
            </a:r>
            <a:endParaRPr lang="en-US" b="1" dirty="0">
              <a:solidFill>
                <a:srgbClr val="800080"/>
              </a:solidFill>
            </a:endParaRPr>
          </a:p>
        </p:txBody>
      </p:sp>
      <p:sp>
        <p:nvSpPr>
          <p:cNvPr id="12" name="Rectangle 11"/>
          <p:cNvSpPr/>
          <p:nvPr/>
        </p:nvSpPr>
        <p:spPr>
          <a:xfrm>
            <a:off x="449306" y="2584682"/>
            <a:ext cx="1960278" cy="344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458939" y="1135600"/>
            <a:ext cx="8363895" cy="410687"/>
          </a:xfrm>
          <a:prstGeom prst="rect">
            <a:avLst/>
          </a:prstGeom>
        </p:spPr>
      </p:pic>
      <p:pic>
        <p:nvPicPr>
          <p:cNvPr id="23" name="Picture 22"/>
          <p:cNvPicPr>
            <a:picLocks noChangeAspect="1"/>
          </p:cNvPicPr>
          <p:nvPr/>
        </p:nvPicPr>
        <p:blipFill>
          <a:blip r:embed="rId6"/>
          <a:stretch>
            <a:fillRect/>
          </a:stretch>
        </p:blipFill>
        <p:spPr>
          <a:xfrm>
            <a:off x="7775045" y="1479331"/>
            <a:ext cx="967676" cy="538270"/>
          </a:xfrm>
          <a:prstGeom prst="rect">
            <a:avLst/>
          </a:prstGeom>
          <a:ln w="57150">
            <a:solidFill>
              <a:srgbClr val="FF0000"/>
            </a:solidFill>
          </a:ln>
        </p:spPr>
      </p:pic>
      <p:sp>
        <p:nvSpPr>
          <p:cNvPr id="24" name="Up Arrow Callout 23"/>
          <p:cNvSpPr/>
          <p:nvPr/>
        </p:nvSpPr>
        <p:spPr>
          <a:xfrm>
            <a:off x="7406526" y="2041865"/>
            <a:ext cx="1106567" cy="738998"/>
          </a:xfrm>
          <a:prstGeom prst="upArrowCallout">
            <a:avLst>
              <a:gd name="adj1" fmla="val 25000"/>
              <a:gd name="adj2" fmla="val 25000"/>
              <a:gd name="adj3" fmla="val 25000"/>
              <a:gd name="adj4" fmla="val 6683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25" name="Down Arrow Callout 24"/>
          <p:cNvSpPr/>
          <p:nvPr/>
        </p:nvSpPr>
        <p:spPr>
          <a:xfrm>
            <a:off x="8274155" y="616522"/>
            <a:ext cx="937132" cy="502003"/>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sp>
        <p:nvSpPr>
          <p:cNvPr id="16" name="Down Arrow Callout 15"/>
          <p:cNvSpPr/>
          <p:nvPr/>
        </p:nvSpPr>
        <p:spPr>
          <a:xfrm>
            <a:off x="6362700" y="5577946"/>
            <a:ext cx="2380021" cy="990600"/>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See Next Slide for Supervisor 2 Approval</a:t>
            </a:r>
            <a:endParaRPr lang="en-US" b="1" dirty="0">
              <a:solidFill>
                <a:srgbClr val="FF0000"/>
              </a:solidFill>
            </a:endParaRPr>
          </a:p>
        </p:txBody>
      </p:sp>
    </p:spTree>
    <p:extLst>
      <p:ext uri="{BB962C8B-B14F-4D97-AF65-F5344CB8AC3E}">
        <p14:creationId xmlns:p14="http://schemas.microsoft.com/office/powerpoint/2010/main" val="7028060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121</a:t>
            </a:fld>
            <a:endParaRPr lang="en-US" sz="1000" dirty="0">
              <a:solidFill>
                <a:srgbClr val="060606"/>
              </a:solidFill>
            </a:endParaRPr>
          </a:p>
        </p:txBody>
      </p:sp>
    </p:spTree>
    <p:extLst>
      <p:ext uri="{BB962C8B-B14F-4D97-AF65-F5344CB8AC3E}">
        <p14:creationId xmlns:p14="http://schemas.microsoft.com/office/powerpoint/2010/main" val="116691787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2068894"/>
            <a:ext cx="7772400" cy="2620717"/>
          </a:xfrm>
        </p:spPr>
        <p:txBody>
          <a:bodyPr/>
          <a:lstStyle/>
          <a:p>
            <a:r>
              <a:rPr lang="en-US" dirty="0" smtClean="0">
                <a:solidFill>
                  <a:srgbClr val="1C1C1C"/>
                </a:solidFill>
              </a:rPr>
              <a:t>Some Pay Pool Business Rules </a:t>
            </a:r>
            <a:br>
              <a:rPr lang="en-US" dirty="0" smtClean="0">
                <a:solidFill>
                  <a:srgbClr val="1C1C1C"/>
                </a:solidFill>
              </a:rPr>
            </a:br>
            <a:r>
              <a:rPr lang="en-US" dirty="0" smtClean="0">
                <a:solidFill>
                  <a:srgbClr val="1C1C1C"/>
                </a:solidFill>
              </a:rPr>
              <a:t>May Require Supervisor 2 Approval</a:t>
            </a:r>
            <a:br>
              <a:rPr lang="en-US" dirty="0" smtClean="0">
                <a:solidFill>
                  <a:srgbClr val="1C1C1C"/>
                </a:solidFill>
              </a:rPr>
            </a:br>
            <a:r>
              <a:rPr lang="en-US" dirty="0">
                <a:solidFill>
                  <a:srgbClr val="1C1C1C"/>
                </a:solidFill>
              </a:rPr>
              <a:t/>
            </a:r>
            <a:br>
              <a:rPr lang="en-US" dirty="0">
                <a:solidFill>
                  <a:srgbClr val="1C1C1C"/>
                </a:solidFill>
              </a:rPr>
            </a:br>
            <a:r>
              <a:rPr lang="en-US" dirty="0" smtClean="0">
                <a:solidFill>
                  <a:srgbClr val="1C1C1C"/>
                </a:solidFill>
              </a:rPr>
              <a:t>Contribution Plan</a:t>
            </a:r>
            <a:br>
              <a:rPr lang="en-US" dirty="0" smtClean="0">
                <a:solidFill>
                  <a:srgbClr val="1C1C1C"/>
                </a:solidFill>
              </a:rPr>
            </a:br>
            <a:r>
              <a:rPr lang="en-US" dirty="0" smtClean="0">
                <a:solidFill>
                  <a:srgbClr val="1C1C1C"/>
                </a:solidFill>
              </a:rPr>
              <a:t>Supervisor 2 Approval</a:t>
            </a:r>
            <a:endParaRPr lang="en-US" dirty="0">
              <a:solidFill>
                <a:srgbClr val="1C1C1C"/>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122</a:t>
            </a:fld>
            <a:endParaRPr lang="en-US" sz="1000" dirty="0">
              <a:solidFill>
                <a:srgbClr val="1F497D"/>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2270709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Plan – Email Notification</a:t>
            </a:r>
            <a:r>
              <a:rPr lang="en-US" u="sng" dirty="0" smtClean="0"/>
              <a:t/>
            </a:r>
            <a:br>
              <a:rPr lang="en-US" u="sng" dirty="0" smtClean="0"/>
            </a:br>
            <a:r>
              <a:rPr lang="en-US" u="sng" dirty="0" smtClean="0"/>
              <a:t>Supervisor 1</a:t>
            </a:r>
            <a:r>
              <a:rPr lang="en-US" dirty="0" smtClean="0"/>
              <a:t> to Supervisor 2 </a:t>
            </a:r>
            <a:endParaRPr lang="en-US" dirty="0"/>
          </a:p>
        </p:txBody>
      </p:sp>
      <p:pic>
        <p:nvPicPr>
          <p:cNvPr id="6" name="Content Placeholder 5"/>
          <p:cNvPicPr>
            <a:picLocks noGrp="1" noChangeAspect="1"/>
          </p:cNvPicPr>
          <p:nvPr>
            <p:ph sz="quarter" idx="13"/>
          </p:nvPr>
        </p:nvPicPr>
        <p:blipFill>
          <a:blip r:embed="rId2"/>
          <a:stretch>
            <a:fillRect/>
          </a:stretch>
        </p:blipFill>
        <p:spPr>
          <a:xfrm>
            <a:off x="648126" y="1439213"/>
            <a:ext cx="6609172" cy="1730084"/>
          </a:xfrm>
          <a:prstGeom prst="rect">
            <a:avLst/>
          </a:prstGeom>
          <a:ln w="38100">
            <a:solidFill>
              <a:srgbClr val="0000FF"/>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123</a:t>
            </a:fld>
            <a:endParaRPr lang="en-US" dirty="0">
              <a:solidFill>
                <a:srgbClr val="1F497D"/>
              </a:solidFill>
            </a:endParaRPr>
          </a:p>
        </p:txBody>
      </p:sp>
      <p:sp>
        <p:nvSpPr>
          <p:cNvPr id="9" name="Rectangle 8"/>
          <p:cNvSpPr/>
          <p:nvPr/>
        </p:nvSpPr>
        <p:spPr>
          <a:xfrm>
            <a:off x="2084700" y="2875150"/>
            <a:ext cx="2105858" cy="17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1908810" y="3314700"/>
            <a:ext cx="6362700" cy="2990850"/>
          </a:xfrm>
          <a:prstGeom prst="rect">
            <a:avLst/>
          </a:prstGeom>
        </p:spPr>
      </p:pic>
      <p:sp>
        <p:nvSpPr>
          <p:cNvPr id="3" name="Rectangle 2"/>
          <p:cNvSpPr/>
          <p:nvPr/>
        </p:nvSpPr>
        <p:spPr>
          <a:xfrm>
            <a:off x="2435579" y="4891853"/>
            <a:ext cx="2105858" cy="17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53514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124</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13092398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9596"/>
            <a:ext cx="7930596" cy="418576"/>
          </a:xfrm>
        </p:spPr>
        <p:txBody>
          <a:bodyPr/>
          <a:lstStyle/>
          <a:p>
            <a:r>
              <a:rPr lang="en-US" dirty="0"/>
              <a:t>Contribution Plan </a:t>
            </a:r>
            <a:r>
              <a:rPr lang="en-US" dirty="0" smtClean="0"/>
              <a:t>– Supervisor 2 Approval</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125</a:t>
            </a:fld>
            <a:endParaRPr lang="en-US" dirty="0">
              <a:solidFill>
                <a:srgbClr val="1F497D"/>
              </a:solidFill>
            </a:endParaRPr>
          </a:p>
        </p:txBody>
      </p:sp>
      <p:pic>
        <p:nvPicPr>
          <p:cNvPr id="11" name="Content Placeholder 10"/>
          <p:cNvPicPr>
            <a:picLocks noGrp="1" noChangeAspect="1"/>
          </p:cNvPicPr>
          <p:nvPr>
            <p:ph sz="quarter" idx="13"/>
          </p:nvPr>
        </p:nvPicPr>
        <p:blipFill>
          <a:blip r:embed="rId2"/>
          <a:stretch>
            <a:fillRect/>
          </a:stretch>
        </p:blipFill>
        <p:spPr>
          <a:xfrm>
            <a:off x="1378424" y="1058172"/>
            <a:ext cx="6400800" cy="5507666"/>
          </a:xfrm>
          <a:prstGeom prst="rect">
            <a:avLst/>
          </a:prstGeom>
        </p:spPr>
      </p:pic>
      <p:sp>
        <p:nvSpPr>
          <p:cNvPr id="12" name="Rectangle 11"/>
          <p:cNvSpPr/>
          <p:nvPr/>
        </p:nvSpPr>
        <p:spPr>
          <a:xfrm>
            <a:off x="1378424" y="1880807"/>
            <a:ext cx="1569492" cy="3009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913174" y="4660240"/>
            <a:ext cx="4866050" cy="168596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Callout 13"/>
          <p:cNvSpPr/>
          <p:nvPr/>
        </p:nvSpPr>
        <p:spPr>
          <a:xfrm>
            <a:off x="975191" y="5052848"/>
            <a:ext cx="1924335" cy="900752"/>
          </a:xfrm>
          <a:prstGeom prst="rightArrowCallout">
            <a:avLst>
              <a:gd name="adj1" fmla="val 31061"/>
              <a:gd name="adj2" fmla="val 50000"/>
              <a:gd name="adj3" fmla="val 25000"/>
              <a:gd name="adj4" fmla="val 78994"/>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1C1C"/>
                </a:solidFill>
              </a:rPr>
              <a:t>Supervisor 2 Dashboard</a:t>
            </a:r>
            <a:endParaRPr lang="en-US" b="1" dirty="0">
              <a:solidFill>
                <a:srgbClr val="1C1C1C"/>
              </a:solidFill>
            </a:endParaRPr>
          </a:p>
        </p:txBody>
      </p:sp>
      <p:pic>
        <p:nvPicPr>
          <p:cNvPr id="8" name="Picture 7"/>
          <p:cNvPicPr>
            <a:picLocks noChangeAspect="1"/>
          </p:cNvPicPr>
          <p:nvPr/>
        </p:nvPicPr>
        <p:blipFill>
          <a:blip r:embed="rId3"/>
          <a:stretch>
            <a:fillRect/>
          </a:stretch>
        </p:blipFill>
        <p:spPr>
          <a:xfrm>
            <a:off x="7073985" y="1135704"/>
            <a:ext cx="1952625" cy="600075"/>
          </a:xfrm>
          <a:prstGeom prst="rect">
            <a:avLst/>
          </a:prstGeom>
        </p:spPr>
      </p:pic>
      <p:sp>
        <p:nvSpPr>
          <p:cNvPr id="3" name="Left Arrow 2"/>
          <p:cNvSpPr/>
          <p:nvPr/>
        </p:nvSpPr>
        <p:spPr>
          <a:xfrm>
            <a:off x="3539499" y="995111"/>
            <a:ext cx="2838450" cy="405064"/>
          </a:xfrm>
          <a:prstGeom prst="leftArrow">
            <a:avLst/>
          </a:prstGeom>
          <a:solidFill>
            <a:srgbClr val="30F0F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Session Countdown Timer</a:t>
            </a:r>
            <a:endParaRPr lang="en-US" b="1" dirty="0">
              <a:solidFill>
                <a:srgbClr val="0000FF"/>
              </a:solidFill>
            </a:endParaRPr>
          </a:p>
        </p:txBody>
      </p:sp>
      <p:sp>
        <p:nvSpPr>
          <p:cNvPr id="5" name="Rectangle 4"/>
          <p:cNvSpPr/>
          <p:nvPr/>
        </p:nvSpPr>
        <p:spPr>
          <a:xfrm rot="16200000">
            <a:off x="-420777" y="2796143"/>
            <a:ext cx="3158888" cy="366952"/>
          </a:xfrm>
          <a:prstGeom prst="rec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Navigation Menu</a:t>
            </a:r>
            <a:endParaRPr lang="en-US" b="1" dirty="0">
              <a:solidFill>
                <a:srgbClr val="0000FF"/>
              </a:solidFill>
            </a:endParaRPr>
          </a:p>
        </p:txBody>
      </p:sp>
    </p:spTree>
    <p:extLst>
      <p:ext uri="{BB962C8B-B14F-4D97-AF65-F5344CB8AC3E}">
        <p14:creationId xmlns:p14="http://schemas.microsoft.com/office/powerpoint/2010/main" val="523421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126</a:t>
            </a:fld>
            <a:endParaRPr lang="en-US" dirty="0">
              <a:solidFill>
                <a:srgbClr val="1F497D"/>
              </a:solidFill>
            </a:endParaRPr>
          </a:p>
        </p:txBody>
      </p:sp>
      <p:pic>
        <p:nvPicPr>
          <p:cNvPr id="26" name="Content Placeholder 25"/>
          <p:cNvPicPr>
            <a:picLocks noGrp="1" noChangeAspect="1"/>
          </p:cNvPicPr>
          <p:nvPr>
            <p:ph sz="quarter" idx="13"/>
          </p:nvPr>
        </p:nvPicPr>
        <p:blipFill>
          <a:blip r:embed="rId2"/>
          <a:stretch>
            <a:fillRect/>
          </a:stretch>
        </p:blipFill>
        <p:spPr>
          <a:xfrm>
            <a:off x="1524687" y="1301321"/>
            <a:ext cx="5725544" cy="2447817"/>
          </a:xfrm>
          <a:prstGeom prst="rect">
            <a:avLst/>
          </a:prstGeom>
        </p:spPr>
      </p:pic>
      <p:pic>
        <p:nvPicPr>
          <p:cNvPr id="28" name="Picture 27"/>
          <p:cNvPicPr>
            <a:picLocks noChangeAspect="1"/>
          </p:cNvPicPr>
          <p:nvPr/>
        </p:nvPicPr>
        <p:blipFill>
          <a:blip r:embed="rId3"/>
          <a:stretch>
            <a:fillRect/>
          </a:stretch>
        </p:blipFill>
        <p:spPr>
          <a:xfrm>
            <a:off x="2867280" y="3892668"/>
            <a:ext cx="5717161" cy="2489731"/>
          </a:xfrm>
          <a:prstGeom prst="rect">
            <a:avLst/>
          </a:prstGeom>
        </p:spPr>
      </p:pic>
      <p:sp>
        <p:nvSpPr>
          <p:cNvPr id="29" name="Rectangle 28"/>
          <p:cNvSpPr/>
          <p:nvPr/>
        </p:nvSpPr>
        <p:spPr>
          <a:xfrm>
            <a:off x="1542197" y="2019869"/>
            <a:ext cx="914400" cy="163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2867280" y="5311254"/>
            <a:ext cx="914400" cy="163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Bent Arrow 30"/>
          <p:cNvSpPr/>
          <p:nvPr/>
        </p:nvSpPr>
        <p:spPr>
          <a:xfrm rot="10800000" flipH="1">
            <a:off x="1884641" y="2215738"/>
            <a:ext cx="982639" cy="3434433"/>
          </a:xfrm>
          <a:prstGeom prst="bentArrow">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0" y="3139942"/>
            <a:ext cx="2511188" cy="1200329"/>
          </a:xfrm>
          <a:prstGeom prst="rect">
            <a:avLst/>
          </a:prstGeom>
          <a:solidFill>
            <a:srgbClr val="30F0F0"/>
          </a:solidFill>
          <a:ln w="57150">
            <a:solidFill>
              <a:srgbClr val="0033CC"/>
            </a:solidFill>
          </a:ln>
        </p:spPr>
        <p:txBody>
          <a:bodyPr wrap="square" rtlCol="0">
            <a:spAutoFit/>
          </a:bodyPr>
          <a:lstStyle/>
          <a:p>
            <a:pPr algn="ctr"/>
            <a:r>
              <a:rPr lang="en-US" b="1" dirty="0" smtClean="0">
                <a:solidFill>
                  <a:srgbClr val="0033CC"/>
                </a:solidFill>
              </a:rPr>
              <a:t>Must Use </a:t>
            </a:r>
          </a:p>
          <a:p>
            <a:pPr algn="ctr"/>
            <a:r>
              <a:rPr lang="en-US" b="1" dirty="0" smtClean="0">
                <a:solidFill>
                  <a:srgbClr val="0033CC"/>
                </a:solidFill>
              </a:rPr>
              <a:t>Supervisor Menu </a:t>
            </a:r>
          </a:p>
          <a:p>
            <a:pPr algn="ctr"/>
            <a:r>
              <a:rPr lang="en-US" b="1" dirty="0" smtClean="0">
                <a:solidFill>
                  <a:srgbClr val="0033CC"/>
                </a:solidFill>
              </a:rPr>
              <a:t>for </a:t>
            </a:r>
          </a:p>
          <a:p>
            <a:pPr algn="ctr"/>
            <a:r>
              <a:rPr lang="en-US" b="1" dirty="0" smtClean="0">
                <a:solidFill>
                  <a:srgbClr val="0033CC"/>
                </a:solidFill>
              </a:rPr>
              <a:t>Supervisor 2 Approval</a:t>
            </a:r>
            <a:endParaRPr lang="en-US" b="1" dirty="0">
              <a:solidFill>
                <a:srgbClr val="0033CC"/>
              </a:solidFill>
            </a:endParaRPr>
          </a:p>
        </p:txBody>
      </p:sp>
    </p:spTree>
    <p:extLst>
      <p:ext uri="{BB962C8B-B14F-4D97-AF65-F5344CB8AC3E}">
        <p14:creationId xmlns:p14="http://schemas.microsoft.com/office/powerpoint/2010/main" val="6443615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13"/>
          </p:nvPr>
        </p:nvPicPr>
        <p:blipFill>
          <a:blip r:embed="rId2"/>
          <a:stretch>
            <a:fillRect/>
          </a:stretch>
        </p:blipFill>
        <p:spPr>
          <a:xfrm>
            <a:off x="663372" y="1715321"/>
            <a:ext cx="7938712" cy="3457181"/>
          </a:xfrm>
          <a:prstGeom prst="rect">
            <a:avLst/>
          </a:prstGeom>
        </p:spPr>
      </p:pic>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127</a:t>
            </a:fld>
            <a:endParaRPr lang="en-US" dirty="0">
              <a:solidFill>
                <a:srgbClr val="1F497D"/>
              </a:solidFill>
            </a:endParaRPr>
          </a:p>
        </p:txBody>
      </p:sp>
      <p:pic>
        <p:nvPicPr>
          <p:cNvPr id="9" name="Picture 8"/>
          <p:cNvPicPr>
            <a:picLocks noChangeAspect="1"/>
          </p:cNvPicPr>
          <p:nvPr/>
        </p:nvPicPr>
        <p:blipFill>
          <a:blip r:embed="rId3"/>
          <a:stretch>
            <a:fillRect/>
          </a:stretch>
        </p:blipFill>
        <p:spPr>
          <a:xfrm>
            <a:off x="4876501" y="3397308"/>
            <a:ext cx="806864" cy="195925"/>
          </a:xfrm>
          <a:prstGeom prst="rect">
            <a:avLst/>
          </a:prstGeom>
        </p:spPr>
      </p:pic>
      <p:pic>
        <p:nvPicPr>
          <p:cNvPr id="10" name="Picture 9"/>
          <p:cNvPicPr>
            <a:picLocks noChangeAspect="1"/>
          </p:cNvPicPr>
          <p:nvPr/>
        </p:nvPicPr>
        <p:blipFill>
          <a:blip r:embed="rId4"/>
          <a:stretch>
            <a:fillRect/>
          </a:stretch>
        </p:blipFill>
        <p:spPr>
          <a:xfrm>
            <a:off x="4858291" y="3607312"/>
            <a:ext cx="956032" cy="200703"/>
          </a:xfrm>
          <a:prstGeom prst="rect">
            <a:avLst/>
          </a:prstGeom>
        </p:spPr>
      </p:pic>
      <p:pic>
        <p:nvPicPr>
          <p:cNvPr id="16" name="Picture 15"/>
          <p:cNvPicPr>
            <a:picLocks noChangeAspect="1"/>
          </p:cNvPicPr>
          <p:nvPr/>
        </p:nvPicPr>
        <p:blipFill>
          <a:blip r:embed="rId5"/>
          <a:stretch>
            <a:fillRect/>
          </a:stretch>
        </p:blipFill>
        <p:spPr>
          <a:xfrm>
            <a:off x="4861545" y="3856589"/>
            <a:ext cx="944652" cy="126657"/>
          </a:xfrm>
          <a:prstGeom prst="rect">
            <a:avLst/>
          </a:prstGeom>
        </p:spPr>
      </p:pic>
      <p:sp>
        <p:nvSpPr>
          <p:cNvPr id="18" name="TextBox 17"/>
          <p:cNvSpPr txBox="1"/>
          <p:nvPr/>
        </p:nvSpPr>
        <p:spPr>
          <a:xfrm flipH="1">
            <a:off x="2674958" y="4053956"/>
            <a:ext cx="464024" cy="646331"/>
          </a:xfrm>
          <a:prstGeom prst="rect">
            <a:avLst/>
          </a:prstGeom>
          <a:noFill/>
        </p:spPr>
        <p:txBody>
          <a:bodyPr wrap="square" rtlCol="0">
            <a:spAutoFit/>
          </a:bodyPr>
          <a:lstStyle/>
          <a:p>
            <a:r>
              <a:rPr lang="en-US" sz="3600" b="1" dirty="0" smtClean="0">
                <a:sym typeface="Wingdings" panose="05000000000000000000" pitchFamily="2" charset="2"/>
              </a:rPr>
              <a:t></a:t>
            </a:r>
            <a:endParaRPr lang="en-US" sz="3600" b="1" dirty="0"/>
          </a:p>
        </p:txBody>
      </p:sp>
      <p:sp>
        <p:nvSpPr>
          <p:cNvPr id="11" name="Rectangle 10"/>
          <p:cNvSpPr/>
          <p:nvPr/>
        </p:nvSpPr>
        <p:spPr>
          <a:xfrm>
            <a:off x="663372" y="3643958"/>
            <a:ext cx="1274608" cy="339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Callout 16"/>
          <p:cNvSpPr/>
          <p:nvPr/>
        </p:nvSpPr>
        <p:spPr>
          <a:xfrm>
            <a:off x="1937980" y="3086059"/>
            <a:ext cx="1937981" cy="957079"/>
          </a:xfrm>
          <a:prstGeom prst="downArrowCallout">
            <a:avLst>
              <a:gd name="adj1" fmla="val 22015"/>
              <a:gd name="adj2" fmla="val 25000"/>
              <a:gd name="adj3" fmla="val 39925"/>
              <a:gd name="adj4" fmla="val 60075"/>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bg1"/>
                </a:solidFill>
              </a:rPr>
              <a:t>Supervisor has approved and waiting for Supervisor 2 to approve</a:t>
            </a:r>
            <a:endParaRPr lang="en-US" sz="1050" b="1" dirty="0">
              <a:solidFill>
                <a:schemeClr val="bg1"/>
              </a:solidFill>
            </a:endParaRPr>
          </a:p>
        </p:txBody>
      </p:sp>
      <p:sp>
        <p:nvSpPr>
          <p:cNvPr id="15" name="Down Arrow Callout 14"/>
          <p:cNvSpPr/>
          <p:nvPr/>
        </p:nvSpPr>
        <p:spPr>
          <a:xfrm>
            <a:off x="1555841" y="1866398"/>
            <a:ext cx="2961568" cy="940711"/>
          </a:xfrm>
          <a:prstGeom prst="downArrowCallout">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Employee Contribution Plan Supervisor 2</a:t>
            </a:r>
            <a:endParaRPr lang="en-US" b="1" dirty="0">
              <a:solidFill>
                <a:srgbClr val="0033CC"/>
              </a:solidFill>
            </a:endParaRPr>
          </a:p>
        </p:txBody>
      </p:sp>
    </p:spTree>
    <p:extLst>
      <p:ext uri="{BB962C8B-B14F-4D97-AF65-F5344CB8AC3E}">
        <p14:creationId xmlns:p14="http://schemas.microsoft.com/office/powerpoint/2010/main" val="35585040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13"/>
          </p:nvPr>
        </p:nvPicPr>
        <p:blipFill>
          <a:blip r:embed="rId2"/>
          <a:stretch>
            <a:fillRect/>
          </a:stretch>
        </p:blipFill>
        <p:spPr>
          <a:xfrm>
            <a:off x="663372" y="1715321"/>
            <a:ext cx="7938712" cy="3457181"/>
          </a:xfrm>
          <a:prstGeom prst="rect">
            <a:avLst/>
          </a:prstGeom>
        </p:spPr>
      </p:pic>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128</a:t>
            </a:fld>
            <a:endParaRPr lang="en-US" dirty="0">
              <a:solidFill>
                <a:srgbClr val="1F497D"/>
              </a:solidFill>
            </a:endParaRPr>
          </a:p>
        </p:txBody>
      </p:sp>
      <p:pic>
        <p:nvPicPr>
          <p:cNvPr id="9" name="Picture 8"/>
          <p:cNvPicPr>
            <a:picLocks noChangeAspect="1"/>
          </p:cNvPicPr>
          <p:nvPr/>
        </p:nvPicPr>
        <p:blipFill>
          <a:blip r:embed="rId3"/>
          <a:stretch>
            <a:fillRect/>
          </a:stretch>
        </p:blipFill>
        <p:spPr>
          <a:xfrm>
            <a:off x="4876501" y="3397308"/>
            <a:ext cx="806864" cy="195925"/>
          </a:xfrm>
          <a:prstGeom prst="rect">
            <a:avLst/>
          </a:prstGeom>
        </p:spPr>
      </p:pic>
      <p:pic>
        <p:nvPicPr>
          <p:cNvPr id="10" name="Picture 9"/>
          <p:cNvPicPr>
            <a:picLocks noChangeAspect="1"/>
          </p:cNvPicPr>
          <p:nvPr/>
        </p:nvPicPr>
        <p:blipFill>
          <a:blip r:embed="rId4"/>
          <a:stretch>
            <a:fillRect/>
          </a:stretch>
        </p:blipFill>
        <p:spPr>
          <a:xfrm>
            <a:off x="4858291" y="3607312"/>
            <a:ext cx="956032" cy="200703"/>
          </a:xfrm>
          <a:prstGeom prst="rect">
            <a:avLst/>
          </a:prstGeom>
        </p:spPr>
      </p:pic>
      <p:pic>
        <p:nvPicPr>
          <p:cNvPr id="16" name="Picture 15"/>
          <p:cNvPicPr>
            <a:picLocks noChangeAspect="1"/>
          </p:cNvPicPr>
          <p:nvPr/>
        </p:nvPicPr>
        <p:blipFill>
          <a:blip r:embed="rId5"/>
          <a:stretch>
            <a:fillRect/>
          </a:stretch>
        </p:blipFill>
        <p:spPr>
          <a:xfrm>
            <a:off x="4861545" y="3856589"/>
            <a:ext cx="944652" cy="126657"/>
          </a:xfrm>
          <a:prstGeom prst="rect">
            <a:avLst/>
          </a:prstGeom>
        </p:spPr>
      </p:pic>
      <p:sp>
        <p:nvSpPr>
          <p:cNvPr id="11" name="Rectangle 10"/>
          <p:cNvSpPr/>
          <p:nvPr/>
        </p:nvSpPr>
        <p:spPr>
          <a:xfrm>
            <a:off x="663372" y="3643958"/>
            <a:ext cx="1274608" cy="339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159839" y="3959582"/>
            <a:ext cx="6348064" cy="2898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Callout 12"/>
          <p:cNvSpPr/>
          <p:nvPr/>
        </p:nvSpPr>
        <p:spPr>
          <a:xfrm>
            <a:off x="2879676" y="3008093"/>
            <a:ext cx="1801505" cy="94071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On Name / Row</a:t>
            </a:r>
            <a:endParaRPr lang="en-US" b="1" dirty="0">
              <a:solidFill>
                <a:srgbClr val="FF0000"/>
              </a:solidFill>
            </a:endParaRPr>
          </a:p>
        </p:txBody>
      </p:sp>
    </p:spTree>
    <p:extLst>
      <p:ext uri="{BB962C8B-B14F-4D97-AF65-F5344CB8AC3E}">
        <p14:creationId xmlns:p14="http://schemas.microsoft.com/office/powerpoint/2010/main" val="353417750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129</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533612" y="1261170"/>
            <a:ext cx="6492998" cy="2989882"/>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682577" y="1261170"/>
            <a:ext cx="1851035" cy="4953000"/>
          </a:xfrm>
          <a:prstGeom prst="rect">
            <a:avLst/>
          </a:prstGeom>
        </p:spPr>
      </p:pic>
      <p:pic>
        <p:nvPicPr>
          <p:cNvPr id="10" name="Picture 9"/>
          <p:cNvPicPr>
            <a:picLocks noChangeAspect="1"/>
          </p:cNvPicPr>
          <p:nvPr/>
        </p:nvPicPr>
        <p:blipFill>
          <a:blip r:embed="rId4"/>
          <a:stretch>
            <a:fillRect/>
          </a:stretch>
        </p:blipFill>
        <p:spPr>
          <a:xfrm>
            <a:off x="2533612" y="4154294"/>
            <a:ext cx="6492998" cy="2422938"/>
          </a:xfrm>
          <a:prstGeom prst="rect">
            <a:avLst/>
          </a:prstGeom>
        </p:spPr>
      </p:pic>
      <p:sp>
        <p:nvSpPr>
          <p:cNvPr id="12" name="Down Arrow Callout 11"/>
          <p:cNvSpPr/>
          <p:nvPr/>
        </p:nvSpPr>
        <p:spPr>
          <a:xfrm rot="16200000">
            <a:off x="1509080" y="4359456"/>
            <a:ext cx="702812" cy="1537323"/>
          </a:xfrm>
          <a:prstGeom prst="downArrowCallout">
            <a:avLst>
              <a:gd name="adj1" fmla="val 25000"/>
              <a:gd name="adj2" fmla="val 25000"/>
              <a:gd name="adj3" fmla="val 25000"/>
              <a:gd name="adj4" fmla="val 763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Review</a:t>
            </a:r>
            <a:endParaRPr lang="en-US" b="1" dirty="0">
              <a:solidFill>
                <a:srgbClr val="FF0000"/>
              </a:solidFill>
            </a:endParaRPr>
          </a:p>
        </p:txBody>
      </p:sp>
      <p:sp>
        <p:nvSpPr>
          <p:cNvPr id="15" name="Up Arrow Callout 14"/>
          <p:cNvSpPr/>
          <p:nvPr/>
        </p:nvSpPr>
        <p:spPr>
          <a:xfrm>
            <a:off x="1877432" y="5641976"/>
            <a:ext cx="3144394" cy="944909"/>
          </a:xfrm>
          <a:prstGeom prst="upArrowCallout">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Note: Read Only But Supervisor 2 Approval Require</a:t>
            </a:r>
            <a:endParaRPr lang="en-US" b="1" dirty="0">
              <a:solidFill>
                <a:srgbClr val="0033CC"/>
              </a:solidFill>
            </a:endParaRPr>
          </a:p>
        </p:txBody>
      </p:sp>
      <p:sp>
        <p:nvSpPr>
          <p:cNvPr id="18" name="Right Arrow 17"/>
          <p:cNvSpPr/>
          <p:nvPr/>
        </p:nvSpPr>
        <p:spPr>
          <a:xfrm>
            <a:off x="5124450" y="5727474"/>
            <a:ext cx="1748411" cy="486696"/>
          </a:xfrm>
          <a:prstGeom prst="rightArrow">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33CC"/>
                </a:solidFill>
              </a:rPr>
              <a:t>Action Options</a:t>
            </a:r>
            <a:endParaRPr lang="en-US" dirty="0">
              <a:solidFill>
                <a:srgbClr val="0033CC"/>
              </a:solidFill>
            </a:endParaRPr>
          </a:p>
        </p:txBody>
      </p:sp>
      <p:sp>
        <p:nvSpPr>
          <p:cNvPr id="13" name="Rectangle 12"/>
          <p:cNvSpPr/>
          <p:nvPr/>
        </p:nvSpPr>
        <p:spPr>
          <a:xfrm>
            <a:off x="682576" y="2535477"/>
            <a:ext cx="1851035" cy="3521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893010" y="5791200"/>
            <a:ext cx="2022390" cy="33337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477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a:t>
            </a:r>
            <a:r>
              <a:rPr lang="en-US" dirty="0" smtClean="0"/>
              <a:t>Logout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737154"/>
            <a:ext cx="8154987" cy="379077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a:t>
            </a:fld>
            <a:endParaRPr lang="en-US" dirty="0">
              <a:solidFill>
                <a:srgbClr val="1F497D"/>
              </a:solidFill>
            </a:endParaRPr>
          </a:p>
        </p:txBody>
      </p:sp>
      <p:sp>
        <p:nvSpPr>
          <p:cNvPr id="6" name="TextBox 5"/>
          <p:cNvSpPr txBox="1"/>
          <p:nvPr/>
        </p:nvSpPr>
        <p:spPr>
          <a:xfrm>
            <a:off x="544513" y="1354946"/>
            <a:ext cx="5637184" cy="369332"/>
          </a:xfrm>
          <a:prstGeom prst="rect">
            <a:avLst/>
          </a:prstGeom>
          <a:noFill/>
        </p:spPr>
        <p:txBody>
          <a:bodyPr wrap="none" rtlCol="0">
            <a:spAutoFit/>
          </a:bodyPr>
          <a:lstStyle/>
          <a:p>
            <a:r>
              <a:rPr lang="en-US" dirty="0" smtClean="0">
                <a:solidFill>
                  <a:srgbClr val="1C1C1C"/>
                </a:solidFill>
              </a:rPr>
              <a:t>Your User Name is at the upper right corner of the screen</a:t>
            </a:r>
            <a:endParaRPr lang="en-US" dirty="0">
              <a:solidFill>
                <a:srgbClr val="1C1C1C"/>
              </a:solidFill>
            </a:endParaRPr>
          </a:p>
        </p:txBody>
      </p:sp>
      <p:cxnSp>
        <p:nvCxnSpPr>
          <p:cNvPr id="7" name="Straight Arrow Connector 6"/>
          <p:cNvCxnSpPr>
            <a:stCxn id="6" idx="3"/>
            <a:endCxn id="9" idx="1"/>
          </p:cNvCxnSpPr>
          <p:nvPr/>
        </p:nvCxnSpPr>
        <p:spPr>
          <a:xfrm>
            <a:off x="6103279" y="1539612"/>
            <a:ext cx="789731" cy="3501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893010" y="1577741"/>
            <a:ext cx="1798780" cy="623976"/>
          </a:xfrm>
          <a:prstGeom prst="rect">
            <a:avLst/>
          </a:prstGeom>
        </p:spPr>
      </p:pic>
      <p:sp>
        <p:nvSpPr>
          <p:cNvPr id="10" name="Down Arrow Callout 9"/>
          <p:cNvSpPr/>
          <p:nvPr/>
        </p:nvSpPr>
        <p:spPr>
          <a:xfrm>
            <a:off x="8015533" y="955344"/>
            <a:ext cx="952204" cy="796230"/>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pic>
        <p:nvPicPr>
          <p:cNvPr id="8" name="Picture 7"/>
          <p:cNvPicPr>
            <a:picLocks noChangeAspect="1"/>
          </p:cNvPicPr>
          <p:nvPr/>
        </p:nvPicPr>
        <p:blipFill>
          <a:blip r:embed="rId4"/>
          <a:stretch>
            <a:fillRect/>
          </a:stretch>
        </p:blipFill>
        <p:spPr>
          <a:xfrm>
            <a:off x="6952230" y="2111270"/>
            <a:ext cx="1524000" cy="847725"/>
          </a:xfrm>
          <a:prstGeom prst="rect">
            <a:avLst/>
          </a:prstGeom>
          <a:ln w="57150">
            <a:solidFill>
              <a:srgbClr val="0000FF"/>
            </a:solidFill>
          </a:ln>
        </p:spPr>
      </p:pic>
      <p:sp>
        <p:nvSpPr>
          <p:cNvPr id="12" name="Up Arrow Callout 11"/>
          <p:cNvSpPr/>
          <p:nvPr/>
        </p:nvSpPr>
        <p:spPr>
          <a:xfrm>
            <a:off x="6736670" y="2859812"/>
            <a:ext cx="1106567" cy="1017244"/>
          </a:xfrm>
          <a:prstGeom prst="upArrowCallout">
            <a:avLst>
              <a:gd name="adj1" fmla="val 25000"/>
              <a:gd name="adj2" fmla="val 25000"/>
              <a:gd name="adj3" fmla="val 25000"/>
              <a:gd name="adj4" fmla="val 54534"/>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Tree>
    <p:extLst>
      <p:ext uri="{BB962C8B-B14F-4D97-AF65-F5344CB8AC3E}">
        <p14:creationId xmlns:p14="http://schemas.microsoft.com/office/powerpoint/2010/main" val="55248433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130</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533612" y="1261170"/>
            <a:ext cx="6492998" cy="2989882"/>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682577" y="1261170"/>
            <a:ext cx="1851035" cy="4953000"/>
          </a:xfrm>
          <a:prstGeom prst="rect">
            <a:avLst/>
          </a:prstGeom>
        </p:spPr>
      </p:pic>
      <p:pic>
        <p:nvPicPr>
          <p:cNvPr id="10" name="Picture 9"/>
          <p:cNvPicPr>
            <a:picLocks noChangeAspect="1"/>
          </p:cNvPicPr>
          <p:nvPr/>
        </p:nvPicPr>
        <p:blipFill>
          <a:blip r:embed="rId4"/>
          <a:stretch>
            <a:fillRect/>
          </a:stretch>
        </p:blipFill>
        <p:spPr>
          <a:xfrm>
            <a:off x="2533612" y="4154294"/>
            <a:ext cx="6492998" cy="2422938"/>
          </a:xfrm>
          <a:prstGeom prst="rect">
            <a:avLst/>
          </a:prstGeom>
        </p:spPr>
      </p:pic>
      <p:sp>
        <p:nvSpPr>
          <p:cNvPr id="12" name="Down Arrow Callout 11"/>
          <p:cNvSpPr/>
          <p:nvPr/>
        </p:nvSpPr>
        <p:spPr>
          <a:xfrm rot="16200000">
            <a:off x="975930" y="4031030"/>
            <a:ext cx="1018483" cy="2287949"/>
          </a:xfrm>
          <a:prstGeom prst="downArrowCallout">
            <a:avLst>
              <a:gd name="adj1" fmla="val 25000"/>
              <a:gd name="adj2" fmla="val 25000"/>
              <a:gd name="adj3" fmla="val 25000"/>
              <a:gd name="adj4" fmla="val 763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Review</a:t>
            </a:r>
          </a:p>
          <a:p>
            <a:pPr algn="ctr"/>
            <a:r>
              <a:rPr lang="en-US" b="1" dirty="0" smtClean="0">
                <a:solidFill>
                  <a:srgbClr val="FF0000"/>
                </a:solidFill>
              </a:rPr>
              <a:t> </a:t>
            </a:r>
          </a:p>
          <a:p>
            <a:pPr algn="ctr"/>
            <a:r>
              <a:rPr lang="en-US" b="1" dirty="0" smtClean="0">
                <a:solidFill>
                  <a:srgbClr val="FF0000"/>
                </a:solidFill>
              </a:rPr>
              <a:t>Click Next Factor</a:t>
            </a:r>
            <a:endParaRPr lang="en-US" b="1" dirty="0">
              <a:solidFill>
                <a:srgbClr val="FF0000"/>
              </a:solidFill>
            </a:endParaRPr>
          </a:p>
        </p:txBody>
      </p:sp>
      <p:sp>
        <p:nvSpPr>
          <p:cNvPr id="14" name="Rectangle 13"/>
          <p:cNvSpPr/>
          <p:nvPr/>
        </p:nvSpPr>
        <p:spPr>
          <a:xfrm>
            <a:off x="2533612" y="4154294"/>
            <a:ext cx="1519773" cy="3904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82576" y="2535477"/>
            <a:ext cx="1851035" cy="3521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50862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a:xfrm>
            <a:off x="6893010" y="6628899"/>
            <a:ext cx="2133600" cy="169277"/>
          </a:xfrm>
        </p:spPr>
        <p:txBody>
          <a:bodyPr/>
          <a:lstStyle/>
          <a:p>
            <a:fld id="{6B6ACD0B-C28B-43EC-8BAD-9AD42B47F861}" type="slidenum">
              <a:rPr lang="en-US" smtClean="0">
                <a:solidFill>
                  <a:srgbClr val="1F497D"/>
                </a:solidFill>
              </a:rPr>
              <a:pPr/>
              <a:t>131</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533612" y="1097394"/>
            <a:ext cx="6492998" cy="2989882"/>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682577" y="1097394"/>
            <a:ext cx="1851035" cy="4953000"/>
          </a:xfrm>
          <a:prstGeom prst="rect">
            <a:avLst/>
          </a:prstGeom>
        </p:spPr>
      </p:pic>
      <p:pic>
        <p:nvPicPr>
          <p:cNvPr id="3" name="Picture 2"/>
          <p:cNvPicPr>
            <a:picLocks noChangeAspect="1"/>
          </p:cNvPicPr>
          <p:nvPr/>
        </p:nvPicPr>
        <p:blipFill>
          <a:blip r:embed="rId4"/>
          <a:stretch>
            <a:fillRect/>
          </a:stretch>
        </p:blipFill>
        <p:spPr>
          <a:xfrm>
            <a:off x="2527235" y="4013490"/>
            <a:ext cx="6499376" cy="2743784"/>
          </a:xfrm>
          <a:prstGeom prst="rect">
            <a:avLst/>
          </a:prstGeom>
        </p:spPr>
      </p:pic>
      <p:sp>
        <p:nvSpPr>
          <p:cNvPr id="11" name="Rectangle 10"/>
          <p:cNvSpPr/>
          <p:nvPr/>
        </p:nvSpPr>
        <p:spPr>
          <a:xfrm>
            <a:off x="3916907" y="4087276"/>
            <a:ext cx="1364777" cy="2822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rot="16200000">
            <a:off x="935176" y="4054521"/>
            <a:ext cx="1018483" cy="2287949"/>
          </a:xfrm>
          <a:prstGeom prst="downArrowCallout">
            <a:avLst>
              <a:gd name="adj1" fmla="val 25000"/>
              <a:gd name="adj2" fmla="val 25000"/>
              <a:gd name="adj3" fmla="val 25000"/>
              <a:gd name="adj4" fmla="val 763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Review</a:t>
            </a:r>
          </a:p>
          <a:p>
            <a:pPr algn="ctr"/>
            <a:r>
              <a:rPr lang="en-US" b="1" dirty="0" smtClean="0">
                <a:solidFill>
                  <a:srgbClr val="FF0000"/>
                </a:solidFill>
              </a:rPr>
              <a:t> </a:t>
            </a:r>
          </a:p>
          <a:p>
            <a:pPr algn="ctr"/>
            <a:r>
              <a:rPr lang="en-US" b="1" dirty="0" smtClean="0">
                <a:solidFill>
                  <a:srgbClr val="FF0000"/>
                </a:solidFill>
              </a:rPr>
              <a:t>Click Next Factor</a:t>
            </a:r>
            <a:endParaRPr lang="en-US" b="1" dirty="0">
              <a:solidFill>
                <a:srgbClr val="FF0000"/>
              </a:solidFill>
            </a:endParaRPr>
          </a:p>
        </p:txBody>
      </p:sp>
      <p:sp>
        <p:nvSpPr>
          <p:cNvPr id="10" name="Rectangle 9"/>
          <p:cNvSpPr/>
          <p:nvPr/>
        </p:nvSpPr>
        <p:spPr>
          <a:xfrm>
            <a:off x="682576" y="2359015"/>
            <a:ext cx="1851035" cy="3521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26716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132</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533612" y="1261170"/>
            <a:ext cx="6492998" cy="2989882"/>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682577" y="1261170"/>
            <a:ext cx="1851035" cy="4953000"/>
          </a:xfrm>
          <a:prstGeom prst="rect">
            <a:avLst/>
          </a:prstGeom>
        </p:spPr>
      </p:pic>
      <p:pic>
        <p:nvPicPr>
          <p:cNvPr id="3" name="Picture 2"/>
          <p:cNvPicPr>
            <a:picLocks noChangeAspect="1"/>
          </p:cNvPicPr>
          <p:nvPr/>
        </p:nvPicPr>
        <p:blipFill>
          <a:blip r:embed="rId4"/>
          <a:stretch>
            <a:fillRect/>
          </a:stretch>
        </p:blipFill>
        <p:spPr>
          <a:xfrm>
            <a:off x="2533613" y="4132989"/>
            <a:ext cx="6492998" cy="2624576"/>
          </a:xfrm>
          <a:prstGeom prst="rect">
            <a:avLst/>
          </a:prstGeom>
        </p:spPr>
      </p:pic>
      <p:sp>
        <p:nvSpPr>
          <p:cNvPr id="11" name="Rectangle 10"/>
          <p:cNvSpPr/>
          <p:nvPr/>
        </p:nvSpPr>
        <p:spPr>
          <a:xfrm>
            <a:off x="5227093" y="4196176"/>
            <a:ext cx="723331" cy="2578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rot="16200000">
            <a:off x="988328" y="4072018"/>
            <a:ext cx="1018483" cy="2287949"/>
          </a:xfrm>
          <a:prstGeom prst="downArrowCallout">
            <a:avLst>
              <a:gd name="adj1" fmla="val 25000"/>
              <a:gd name="adj2" fmla="val 25000"/>
              <a:gd name="adj3" fmla="val 25000"/>
              <a:gd name="adj4" fmla="val 763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Review</a:t>
            </a:r>
          </a:p>
          <a:p>
            <a:pPr algn="ctr"/>
            <a:r>
              <a:rPr lang="en-US" b="1" dirty="0" smtClean="0">
                <a:solidFill>
                  <a:srgbClr val="FF0000"/>
                </a:solidFill>
              </a:rPr>
              <a:t> </a:t>
            </a:r>
          </a:p>
          <a:p>
            <a:pPr algn="ctr"/>
            <a:r>
              <a:rPr lang="en-US" b="1" dirty="0" smtClean="0">
                <a:solidFill>
                  <a:srgbClr val="FF0000"/>
                </a:solidFill>
              </a:rPr>
              <a:t>Click Next Factor</a:t>
            </a:r>
            <a:endParaRPr lang="en-US" b="1" dirty="0">
              <a:solidFill>
                <a:srgbClr val="FF0000"/>
              </a:solidFill>
            </a:endParaRPr>
          </a:p>
        </p:txBody>
      </p:sp>
      <p:sp>
        <p:nvSpPr>
          <p:cNvPr id="10" name="Rectangle 9"/>
          <p:cNvSpPr/>
          <p:nvPr/>
        </p:nvSpPr>
        <p:spPr>
          <a:xfrm>
            <a:off x="682576" y="2535477"/>
            <a:ext cx="1851035" cy="3521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57468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133</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533612" y="1261170"/>
            <a:ext cx="6492998" cy="2989882"/>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682577" y="1261170"/>
            <a:ext cx="1851035" cy="4953000"/>
          </a:xfrm>
          <a:prstGeom prst="rect">
            <a:avLst/>
          </a:prstGeom>
        </p:spPr>
      </p:pic>
      <p:sp>
        <p:nvSpPr>
          <p:cNvPr id="12" name="Down Arrow Callout 11"/>
          <p:cNvSpPr/>
          <p:nvPr/>
        </p:nvSpPr>
        <p:spPr>
          <a:xfrm rot="16200000">
            <a:off x="616318" y="4175716"/>
            <a:ext cx="1560280" cy="2219712"/>
          </a:xfrm>
          <a:prstGeom prst="downArrowCallout">
            <a:avLst>
              <a:gd name="adj1" fmla="val 39750"/>
              <a:gd name="adj2" fmla="val 50000"/>
              <a:gd name="adj3" fmla="val 16657"/>
              <a:gd name="adj4" fmla="val 763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Review</a:t>
            </a:r>
          </a:p>
          <a:p>
            <a:pPr algn="ctr"/>
            <a:r>
              <a:rPr lang="en-US" b="1" dirty="0" smtClean="0">
                <a:solidFill>
                  <a:srgbClr val="FF0000"/>
                </a:solidFill>
              </a:rPr>
              <a:t>Method and Date of Communication</a:t>
            </a:r>
            <a:endParaRPr lang="en-US" b="1" dirty="0">
              <a:solidFill>
                <a:srgbClr val="FF0000"/>
              </a:solidFill>
            </a:endParaRPr>
          </a:p>
        </p:txBody>
      </p:sp>
      <p:pic>
        <p:nvPicPr>
          <p:cNvPr id="3" name="Picture 2"/>
          <p:cNvPicPr>
            <a:picLocks noChangeAspect="1"/>
          </p:cNvPicPr>
          <p:nvPr/>
        </p:nvPicPr>
        <p:blipFill>
          <a:blip r:embed="rId4"/>
          <a:stretch>
            <a:fillRect/>
          </a:stretch>
        </p:blipFill>
        <p:spPr>
          <a:xfrm>
            <a:off x="2533611" y="4112001"/>
            <a:ext cx="6492999" cy="2311269"/>
          </a:xfrm>
          <a:prstGeom prst="rect">
            <a:avLst/>
          </a:prstGeom>
        </p:spPr>
      </p:pic>
      <p:sp>
        <p:nvSpPr>
          <p:cNvPr id="8" name="Rectangle 7"/>
          <p:cNvSpPr/>
          <p:nvPr/>
        </p:nvSpPr>
        <p:spPr>
          <a:xfrm>
            <a:off x="5936777" y="4156968"/>
            <a:ext cx="956234" cy="297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285158" y="5674145"/>
            <a:ext cx="672720" cy="276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Callout 10"/>
          <p:cNvSpPr/>
          <p:nvPr/>
        </p:nvSpPr>
        <p:spPr>
          <a:xfrm rot="16200000">
            <a:off x="5693672" y="4866373"/>
            <a:ext cx="446159" cy="1952517"/>
          </a:xfrm>
          <a:prstGeom prst="downArrowCallout">
            <a:avLst>
              <a:gd name="adj1" fmla="val 22615"/>
              <a:gd name="adj2" fmla="val 49471"/>
              <a:gd name="adj3" fmla="val 25000"/>
              <a:gd name="adj4" fmla="val 8539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Click Approve</a:t>
            </a:r>
            <a:endParaRPr lang="en-US" b="1" dirty="0">
              <a:solidFill>
                <a:srgbClr val="FF0000"/>
              </a:solidFill>
            </a:endParaRPr>
          </a:p>
        </p:txBody>
      </p:sp>
      <p:sp>
        <p:nvSpPr>
          <p:cNvPr id="13" name="Rectangle 12"/>
          <p:cNvSpPr/>
          <p:nvPr/>
        </p:nvSpPr>
        <p:spPr>
          <a:xfrm>
            <a:off x="682576" y="2535477"/>
            <a:ext cx="1851035" cy="3521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8480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134</a:t>
            </a:fld>
            <a:endParaRPr lang="en-US" dirty="0">
              <a:solidFill>
                <a:srgbClr val="1F497D"/>
              </a:solidFill>
            </a:endParaRPr>
          </a:p>
        </p:txBody>
      </p:sp>
      <p:pic>
        <p:nvPicPr>
          <p:cNvPr id="5" name="Content Placeholder 4"/>
          <p:cNvPicPr>
            <a:picLocks noGrp="1" noChangeAspect="1"/>
          </p:cNvPicPr>
          <p:nvPr>
            <p:ph sz="quarter" idx="13"/>
          </p:nvPr>
        </p:nvPicPr>
        <p:blipFill>
          <a:blip r:embed="rId2"/>
          <a:stretch>
            <a:fillRect/>
          </a:stretch>
        </p:blipFill>
        <p:spPr>
          <a:xfrm>
            <a:off x="544513" y="1998988"/>
            <a:ext cx="8137525" cy="3348974"/>
          </a:xfrm>
          <a:prstGeom prst="rect">
            <a:avLst/>
          </a:prstGeom>
        </p:spPr>
      </p:pic>
      <p:sp>
        <p:nvSpPr>
          <p:cNvPr id="7" name="Down Arrow Callout 6"/>
          <p:cNvSpPr/>
          <p:nvPr/>
        </p:nvSpPr>
        <p:spPr>
          <a:xfrm>
            <a:off x="3138985" y="1047195"/>
            <a:ext cx="3343702" cy="1302891"/>
          </a:xfrm>
          <a:prstGeom prst="downArrowCallout">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Changed from </a:t>
            </a:r>
          </a:p>
          <a:p>
            <a:pPr algn="ctr"/>
            <a:r>
              <a:rPr lang="en-US" b="1" dirty="0" smtClean="0">
                <a:solidFill>
                  <a:srgbClr val="0033CC"/>
                </a:solidFill>
              </a:rPr>
              <a:t>Ready for Supervisor 2 Approval to Approved</a:t>
            </a:r>
            <a:endParaRPr lang="en-US" b="1" dirty="0">
              <a:solidFill>
                <a:srgbClr val="0033CC"/>
              </a:solidFill>
            </a:endParaRPr>
          </a:p>
        </p:txBody>
      </p:sp>
      <p:sp>
        <p:nvSpPr>
          <p:cNvPr id="8" name="Up Arrow Callout 7"/>
          <p:cNvSpPr/>
          <p:nvPr/>
        </p:nvSpPr>
        <p:spPr>
          <a:xfrm>
            <a:off x="1869743" y="4735773"/>
            <a:ext cx="2210938" cy="1023582"/>
          </a:xfrm>
          <a:prstGeom prst="upArrowCallout">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Read Only, Approved</a:t>
            </a:r>
            <a:endParaRPr lang="en-US" b="1" dirty="0">
              <a:solidFill>
                <a:srgbClr val="0033CC"/>
              </a:solidFill>
            </a:endParaRPr>
          </a:p>
        </p:txBody>
      </p:sp>
      <p:sp>
        <p:nvSpPr>
          <p:cNvPr id="9" name="Rectangle 8"/>
          <p:cNvSpPr/>
          <p:nvPr/>
        </p:nvSpPr>
        <p:spPr>
          <a:xfrm>
            <a:off x="544514" y="2871537"/>
            <a:ext cx="1325230" cy="3368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529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quarter" idx="13"/>
          </p:nvPr>
        </p:nvPicPr>
        <p:blipFill>
          <a:blip r:embed="rId2"/>
          <a:stretch>
            <a:fillRect/>
          </a:stretch>
        </p:blipFill>
        <p:spPr>
          <a:xfrm>
            <a:off x="544513" y="2916275"/>
            <a:ext cx="8137525" cy="3535697"/>
          </a:xfrm>
          <a:prstGeom prst="rect">
            <a:avLst/>
          </a:prstGeom>
        </p:spPr>
      </p:pic>
      <p:pic>
        <p:nvPicPr>
          <p:cNvPr id="13" name="Picture 12"/>
          <p:cNvPicPr>
            <a:picLocks noChangeAspect="1"/>
          </p:cNvPicPr>
          <p:nvPr/>
        </p:nvPicPr>
        <p:blipFill>
          <a:blip r:embed="rId3"/>
          <a:stretch>
            <a:fillRect/>
          </a:stretch>
        </p:blipFill>
        <p:spPr>
          <a:xfrm>
            <a:off x="544511" y="1371639"/>
            <a:ext cx="8137527" cy="1429727"/>
          </a:xfrm>
          <a:prstGeom prst="rect">
            <a:avLst/>
          </a:prstGeom>
        </p:spPr>
      </p:pic>
      <p:sp>
        <p:nvSpPr>
          <p:cNvPr id="2" name="Title 1"/>
          <p:cNvSpPr>
            <a:spLocks noGrp="1"/>
          </p:cNvSpPr>
          <p:nvPr>
            <p:ph type="title"/>
          </p:nvPr>
        </p:nvSpPr>
        <p:spPr/>
        <p:txBody>
          <a:bodyPr/>
          <a:lstStyle/>
          <a:p>
            <a:r>
              <a:rPr lang="en-US" dirty="0"/>
              <a:t>Contribution Plan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135</a:t>
            </a:fld>
            <a:endParaRPr lang="en-US" dirty="0">
              <a:solidFill>
                <a:srgbClr val="1F497D"/>
              </a:solidFill>
            </a:endParaRPr>
          </a:p>
        </p:txBody>
      </p:sp>
      <p:sp>
        <p:nvSpPr>
          <p:cNvPr id="7" name="Rectangle 6"/>
          <p:cNvSpPr/>
          <p:nvPr/>
        </p:nvSpPr>
        <p:spPr>
          <a:xfrm>
            <a:off x="5991366" y="2251876"/>
            <a:ext cx="436729" cy="3275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7"/>
          <p:cNvSpPr/>
          <p:nvPr/>
        </p:nvSpPr>
        <p:spPr>
          <a:xfrm>
            <a:off x="5547813" y="2695796"/>
            <a:ext cx="1323833" cy="627797"/>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0" name="Rectangle 9"/>
          <p:cNvSpPr/>
          <p:nvPr/>
        </p:nvSpPr>
        <p:spPr>
          <a:xfrm>
            <a:off x="544512" y="3781145"/>
            <a:ext cx="1297936" cy="3026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075335" y="5919411"/>
            <a:ext cx="6440867" cy="314021"/>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a:off x="1572130" y="5035214"/>
            <a:ext cx="1646011" cy="814069"/>
          </a:xfrm>
          <a:prstGeom prst="downArrowCallout">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33CC"/>
                </a:solidFill>
              </a:rPr>
              <a:t>Approved</a:t>
            </a:r>
            <a:endParaRPr lang="en-US" dirty="0">
              <a:solidFill>
                <a:srgbClr val="0033CC"/>
              </a:solidFill>
            </a:endParaRPr>
          </a:p>
        </p:txBody>
      </p:sp>
    </p:spTree>
    <p:extLst>
      <p:ext uri="{BB962C8B-B14F-4D97-AF65-F5344CB8AC3E}">
        <p14:creationId xmlns:p14="http://schemas.microsoft.com/office/powerpoint/2010/main" val="208354278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628443" y="3859760"/>
            <a:ext cx="6381750" cy="2162175"/>
          </a:xfrm>
          <a:prstGeom prst="rect">
            <a:avLst/>
          </a:prstGeom>
        </p:spPr>
      </p:pic>
      <p:pic>
        <p:nvPicPr>
          <p:cNvPr id="13" name="Picture 12"/>
          <p:cNvPicPr>
            <a:picLocks noChangeAspect="1"/>
          </p:cNvPicPr>
          <p:nvPr/>
        </p:nvPicPr>
        <p:blipFill>
          <a:blip r:embed="rId3"/>
          <a:stretch>
            <a:fillRect/>
          </a:stretch>
        </p:blipFill>
        <p:spPr>
          <a:xfrm>
            <a:off x="2612088" y="1250781"/>
            <a:ext cx="6381750" cy="2200275"/>
          </a:xfrm>
          <a:prstGeom prst="rect">
            <a:avLst/>
          </a:prstGeom>
        </p:spPr>
      </p:pic>
      <p:sp>
        <p:nvSpPr>
          <p:cNvPr id="2" name="Title 1"/>
          <p:cNvSpPr>
            <a:spLocks noGrp="1"/>
          </p:cNvSpPr>
          <p:nvPr>
            <p:ph type="title"/>
          </p:nvPr>
        </p:nvSpPr>
        <p:spPr/>
        <p:txBody>
          <a:bodyPr/>
          <a:lstStyle/>
          <a:p>
            <a:r>
              <a:rPr lang="en-US" dirty="0"/>
              <a:t>Contribution Plan – Supervisor </a:t>
            </a:r>
            <a:r>
              <a:rPr lang="en-US" dirty="0" smtClean="0"/>
              <a:t>1 Employee Detail</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136</a:t>
            </a:fld>
            <a:endParaRPr lang="en-US" dirty="0">
              <a:solidFill>
                <a:srgbClr val="1F497D"/>
              </a:solidFill>
            </a:endParaRPr>
          </a:p>
        </p:txBody>
      </p:sp>
      <p:pic>
        <p:nvPicPr>
          <p:cNvPr id="8" name="Content Placeholder 7"/>
          <p:cNvPicPr>
            <a:picLocks noGrp="1" noChangeAspect="1"/>
          </p:cNvPicPr>
          <p:nvPr>
            <p:ph sz="quarter" idx="13"/>
          </p:nvPr>
        </p:nvPicPr>
        <p:blipFill>
          <a:blip r:embed="rId4"/>
          <a:stretch>
            <a:fillRect/>
          </a:stretch>
        </p:blipFill>
        <p:spPr>
          <a:xfrm>
            <a:off x="253300" y="1659609"/>
            <a:ext cx="2105025" cy="4048125"/>
          </a:xfrm>
          <a:prstGeom prst="rect">
            <a:avLst/>
          </a:prstGeom>
        </p:spPr>
      </p:pic>
      <p:sp>
        <p:nvSpPr>
          <p:cNvPr id="11" name="Rectangle 10"/>
          <p:cNvSpPr/>
          <p:nvPr/>
        </p:nvSpPr>
        <p:spPr>
          <a:xfrm>
            <a:off x="2679405" y="2232837"/>
            <a:ext cx="6134986" cy="22328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700671" y="5256028"/>
            <a:ext cx="6134986" cy="22328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53300" y="2755232"/>
            <a:ext cx="2105025" cy="4211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urved Down Arrow 9"/>
          <p:cNvSpPr/>
          <p:nvPr/>
        </p:nvSpPr>
        <p:spPr>
          <a:xfrm rot="16200000" flipH="1">
            <a:off x="505293" y="3431444"/>
            <a:ext cx="3389100" cy="9759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186339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39589" y="2282815"/>
            <a:ext cx="7772400" cy="1574277"/>
          </a:xfrm>
        </p:spPr>
        <p:txBody>
          <a:bodyPr/>
          <a:lstStyle/>
          <a:p>
            <a:r>
              <a:rPr lang="en-US" dirty="0" smtClean="0">
                <a:solidFill>
                  <a:srgbClr val="080808"/>
                </a:solidFill>
              </a:rPr>
              <a:t>Contribution Plan - Supervisor 2</a:t>
            </a:r>
            <a:br>
              <a:rPr lang="en-US" dirty="0" smtClean="0">
                <a:solidFill>
                  <a:srgbClr val="080808"/>
                </a:solidFill>
              </a:rPr>
            </a:br>
            <a:r>
              <a:rPr lang="en-US" dirty="0" smtClean="0">
                <a:solidFill>
                  <a:srgbClr val="080808"/>
                </a:solidFill>
              </a:rPr>
              <a:t>Return </a:t>
            </a:r>
            <a:r>
              <a:rPr lang="en-US" dirty="0">
                <a:solidFill>
                  <a:srgbClr val="080808"/>
                </a:solidFill>
              </a:rPr>
              <a:t>to Supervisor 1</a:t>
            </a:r>
            <a:r>
              <a:rPr lang="en-US" dirty="0" smtClean="0">
                <a:solidFill>
                  <a:srgbClr val="080808"/>
                </a:solidFill>
              </a:rPr>
              <a:t/>
            </a:r>
            <a:br>
              <a:rPr lang="en-US" dirty="0" smtClean="0">
                <a:solidFill>
                  <a:srgbClr val="080808"/>
                </a:solidFill>
              </a:rPr>
            </a:br>
            <a:r>
              <a:rPr lang="en-US" dirty="0" smtClean="0">
                <a:solidFill>
                  <a:srgbClr val="080808"/>
                </a:solidFill>
              </a:rPr>
              <a:t>or Modify</a:t>
            </a:r>
            <a:endParaRPr lang="en-US" dirty="0">
              <a:solidFill>
                <a:srgbClr val="080808"/>
              </a:solidFill>
            </a:endParaRPr>
          </a:p>
        </p:txBody>
      </p:sp>
      <p:sp>
        <p:nvSpPr>
          <p:cNvPr id="9" name="Subtitle 8"/>
          <p:cNvSpPr>
            <a:spLocks noGrp="1"/>
          </p:cNvSpPr>
          <p:nvPr>
            <p:ph type="subTitle" idx="1"/>
          </p:nvPr>
        </p:nvSpPr>
        <p:spPr/>
        <p:txBody>
          <a:bodyPr/>
          <a:lstStyle/>
          <a:p>
            <a:endParaRPr lang="en-US" dirty="0"/>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137</a:t>
            </a:fld>
            <a:endParaRPr lang="en-US" sz="1000" dirty="0">
              <a:solidFill>
                <a:srgbClr val="1F497D"/>
              </a:solidFill>
            </a:endParaRPr>
          </a:p>
        </p:txBody>
      </p:sp>
    </p:spTree>
    <p:extLst>
      <p:ext uri="{BB962C8B-B14F-4D97-AF65-F5344CB8AC3E}">
        <p14:creationId xmlns:p14="http://schemas.microsoft.com/office/powerpoint/2010/main" val="270383429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a:t>
            </a:r>
            <a:r>
              <a:rPr lang="en-US" u="sng" dirty="0"/>
              <a:t>Supervisor </a:t>
            </a:r>
            <a:r>
              <a:rPr lang="en-US" u="sng" dirty="0" smtClean="0"/>
              <a:t>2 </a:t>
            </a:r>
            <a:r>
              <a:rPr lang="en-US" dirty="0"/>
              <a:t>to Supervisor </a:t>
            </a:r>
            <a:r>
              <a:rPr lang="en-US" dirty="0" smtClean="0"/>
              <a:t>1</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138</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533612" y="1261170"/>
            <a:ext cx="6492998" cy="2989882"/>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682577" y="1261170"/>
            <a:ext cx="1851035" cy="4953000"/>
          </a:xfrm>
          <a:prstGeom prst="rect">
            <a:avLst/>
          </a:prstGeom>
        </p:spPr>
      </p:pic>
      <p:pic>
        <p:nvPicPr>
          <p:cNvPr id="3" name="Picture 2"/>
          <p:cNvPicPr>
            <a:picLocks noChangeAspect="1"/>
          </p:cNvPicPr>
          <p:nvPr/>
        </p:nvPicPr>
        <p:blipFill>
          <a:blip r:embed="rId4"/>
          <a:stretch>
            <a:fillRect/>
          </a:stretch>
        </p:blipFill>
        <p:spPr>
          <a:xfrm>
            <a:off x="2533611" y="4112001"/>
            <a:ext cx="6492999" cy="2311269"/>
          </a:xfrm>
          <a:prstGeom prst="rect">
            <a:avLst/>
          </a:prstGeom>
        </p:spPr>
      </p:pic>
      <p:sp>
        <p:nvSpPr>
          <p:cNvPr id="10" name="Rectangle 9"/>
          <p:cNvSpPr/>
          <p:nvPr/>
        </p:nvSpPr>
        <p:spPr>
          <a:xfrm>
            <a:off x="7287903" y="5677469"/>
            <a:ext cx="1233243" cy="3174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43176" y="6214170"/>
            <a:ext cx="4924642" cy="369332"/>
          </a:xfrm>
          <a:prstGeom prst="rect">
            <a:avLst/>
          </a:prstGeom>
          <a:solidFill>
            <a:srgbClr val="30F0F0"/>
          </a:solidFill>
          <a:ln w="57150">
            <a:solidFill>
              <a:srgbClr val="0033CC"/>
            </a:solidFill>
          </a:ln>
        </p:spPr>
        <p:txBody>
          <a:bodyPr wrap="square" rtlCol="0">
            <a:spAutoFit/>
          </a:bodyPr>
          <a:lstStyle/>
          <a:p>
            <a:r>
              <a:rPr lang="en-US" b="1" dirty="0" smtClean="0">
                <a:solidFill>
                  <a:srgbClr val="0033CC"/>
                </a:solidFill>
              </a:rPr>
              <a:t>Option to Return to Supervisor 1, see next slide </a:t>
            </a:r>
            <a:endParaRPr lang="en-US" b="1" dirty="0">
              <a:solidFill>
                <a:srgbClr val="0033CC"/>
              </a:solidFill>
            </a:endParaRPr>
          </a:p>
        </p:txBody>
      </p:sp>
    </p:spTree>
    <p:extLst>
      <p:ext uri="{BB962C8B-B14F-4D97-AF65-F5344CB8AC3E}">
        <p14:creationId xmlns:p14="http://schemas.microsoft.com/office/powerpoint/2010/main" val="5890385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a:t>
            </a:r>
            <a:r>
              <a:rPr lang="en-US" u="sng" dirty="0" smtClean="0"/>
              <a:t>Supervisor </a:t>
            </a:r>
            <a:r>
              <a:rPr lang="en-US" u="sng" dirty="0"/>
              <a:t>2</a:t>
            </a:r>
            <a:r>
              <a:rPr lang="en-US" dirty="0"/>
              <a:t> to Supervisor 1 </a:t>
            </a:r>
          </a:p>
        </p:txBody>
      </p:sp>
      <p:pic>
        <p:nvPicPr>
          <p:cNvPr id="5" name="Content Placeholder 4"/>
          <p:cNvPicPr>
            <a:picLocks noGrp="1" noChangeAspect="1"/>
          </p:cNvPicPr>
          <p:nvPr>
            <p:ph sz="quarter" idx="13"/>
          </p:nvPr>
        </p:nvPicPr>
        <p:blipFill>
          <a:blip r:embed="rId2"/>
          <a:stretch>
            <a:fillRect/>
          </a:stretch>
        </p:blipFill>
        <p:spPr>
          <a:xfrm>
            <a:off x="544513" y="1904162"/>
            <a:ext cx="8137525" cy="2037359"/>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139</a:t>
            </a:fld>
            <a:endParaRPr lang="en-US" dirty="0">
              <a:solidFill>
                <a:srgbClr val="1F497D"/>
              </a:solidFill>
            </a:endParaRPr>
          </a:p>
        </p:txBody>
      </p:sp>
      <p:sp>
        <p:nvSpPr>
          <p:cNvPr id="6" name="Rectangle 5"/>
          <p:cNvSpPr/>
          <p:nvPr/>
        </p:nvSpPr>
        <p:spPr>
          <a:xfrm>
            <a:off x="2702256" y="2826538"/>
            <a:ext cx="3821374" cy="5854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709684" y="1397438"/>
            <a:ext cx="1992572" cy="3443600"/>
          </a:xfrm>
          <a:prstGeom prst="rightArrow">
            <a:avLst>
              <a:gd name="adj1" fmla="val 50000"/>
              <a:gd name="adj2" fmla="val 3541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b="1" i="1" u="sng" dirty="0" smtClean="0">
                <a:solidFill>
                  <a:srgbClr val="FF0000"/>
                </a:solidFill>
              </a:rPr>
              <a:t>If returning </a:t>
            </a:r>
            <a:r>
              <a:rPr lang="en-US" b="1" dirty="0" smtClean="0">
                <a:solidFill>
                  <a:srgbClr val="FF0000"/>
                </a:solidFill>
              </a:rPr>
              <a:t>Contribution Plan to Supervisor 1, enter justification</a:t>
            </a:r>
            <a:endParaRPr lang="en-US" b="1" dirty="0">
              <a:solidFill>
                <a:srgbClr val="FF0000"/>
              </a:solidFill>
            </a:endParaRPr>
          </a:p>
        </p:txBody>
      </p:sp>
      <p:sp>
        <p:nvSpPr>
          <p:cNvPr id="8" name="Up Arrow 7"/>
          <p:cNvSpPr/>
          <p:nvPr/>
        </p:nvSpPr>
        <p:spPr>
          <a:xfrm>
            <a:off x="5404513" y="3654918"/>
            <a:ext cx="1624083" cy="573206"/>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spTree>
    <p:extLst>
      <p:ext uri="{BB962C8B-B14F-4D97-AF65-F5344CB8AC3E}">
        <p14:creationId xmlns:p14="http://schemas.microsoft.com/office/powerpoint/2010/main" val="1680997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a:t>
            </a:r>
            <a:r>
              <a:rPr lang="en-US" dirty="0" smtClean="0"/>
              <a:t>Edit Profile</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737154"/>
            <a:ext cx="8154987" cy="379077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a:t>
            </a:fld>
            <a:endParaRPr lang="en-US" dirty="0">
              <a:solidFill>
                <a:srgbClr val="1F497D"/>
              </a:solidFill>
            </a:endParaRPr>
          </a:p>
        </p:txBody>
      </p:sp>
      <p:sp>
        <p:nvSpPr>
          <p:cNvPr id="6" name="TextBox 5"/>
          <p:cNvSpPr txBox="1"/>
          <p:nvPr/>
        </p:nvSpPr>
        <p:spPr>
          <a:xfrm>
            <a:off x="544513" y="1354946"/>
            <a:ext cx="5558766" cy="369332"/>
          </a:xfrm>
          <a:prstGeom prst="rect">
            <a:avLst/>
          </a:prstGeom>
          <a:noFill/>
        </p:spPr>
        <p:txBody>
          <a:bodyPr wrap="none" rtlCol="0">
            <a:spAutoFit/>
          </a:bodyPr>
          <a:lstStyle/>
          <a:p>
            <a:r>
              <a:rPr lang="en-US" dirty="0" smtClean="0">
                <a:solidFill>
                  <a:srgbClr val="080808"/>
                </a:solidFill>
              </a:rPr>
              <a:t>Your User Name is at the upper right corner of the screen</a:t>
            </a:r>
            <a:endParaRPr lang="en-US" dirty="0">
              <a:solidFill>
                <a:srgbClr val="080808"/>
              </a:solidFill>
            </a:endParaRPr>
          </a:p>
        </p:txBody>
      </p:sp>
      <p:cxnSp>
        <p:nvCxnSpPr>
          <p:cNvPr id="7" name="Straight Arrow Connector 6"/>
          <p:cNvCxnSpPr>
            <a:stCxn id="6" idx="3"/>
            <a:endCxn id="9" idx="1"/>
          </p:cNvCxnSpPr>
          <p:nvPr/>
        </p:nvCxnSpPr>
        <p:spPr>
          <a:xfrm>
            <a:off x="6103279" y="1539612"/>
            <a:ext cx="789731" cy="3501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893010" y="1577741"/>
            <a:ext cx="1798780" cy="623976"/>
          </a:xfrm>
          <a:prstGeom prst="rect">
            <a:avLst/>
          </a:prstGeom>
        </p:spPr>
      </p:pic>
      <p:pic>
        <p:nvPicPr>
          <p:cNvPr id="8" name="Picture 7"/>
          <p:cNvPicPr>
            <a:picLocks noChangeAspect="1"/>
          </p:cNvPicPr>
          <p:nvPr/>
        </p:nvPicPr>
        <p:blipFill>
          <a:blip r:embed="rId4"/>
          <a:stretch>
            <a:fillRect/>
          </a:stretch>
        </p:blipFill>
        <p:spPr>
          <a:xfrm>
            <a:off x="6952230" y="2111270"/>
            <a:ext cx="1524000" cy="847725"/>
          </a:xfrm>
          <a:prstGeom prst="rect">
            <a:avLst/>
          </a:prstGeom>
          <a:ln w="57150">
            <a:solidFill>
              <a:srgbClr val="0000FF"/>
            </a:solidFill>
          </a:ln>
        </p:spPr>
      </p:pic>
      <p:sp>
        <p:nvSpPr>
          <p:cNvPr id="3" name="Rectangle 2"/>
          <p:cNvSpPr/>
          <p:nvPr/>
        </p:nvSpPr>
        <p:spPr>
          <a:xfrm>
            <a:off x="7020234" y="2157473"/>
            <a:ext cx="722670" cy="374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Callout 10"/>
          <p:cNvSpPr/>
          <p:nvPr/>
        </p:nvSpPr>
        <p:spPr>
          <a:xfrm>
            <a:off x="5880103" y="2044346"/>
            <a:ext cx="1106129" cy="580321"/>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205844952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Plan Returned – Email Notification</a:t>
            </a:r>
            <a:r>
              <a:rPr lang="en-US" u="sng" dirty="0" smtClean="0"/>
              <a:t/>
            </a:r>
            <a:br>
              <a:rPr lang="en-US" u="sng" dirty="0" smtClean="0"/>
            </a:br>
            <a:r>
              <a:rPr lang="en-US" u="sng" dirty="0" smtClean="0"/>
              <a:t>Supervisor 2</a:t>
            </a:r>
            <a:r>
              <a:rPr lang="en-US" dirty="0" smtClean="0"/>
              <a:t> </a:t>
            </a:r>
            <a:r>
              <a:rPr lang="en-US" dirty="0"/>
              <a:t>to Supervisor </a:t>
            </a:r>
            <a:r>
              <a:rPr lang="en-US" dirty="0" smtClean="0"/>
              <a:t>1  </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267575"/>
            <a:ext cx="6902071" cy="1771097"/>
          </a:xfrm>
          <a:prstGeom prst="rect">
            <a:avLst/>
          </a:prstGeom>
          <a:ln w="57150">
            <a:solidFill>
              <a:srgbClr val="0033CC"/>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140</a:t>
            </a:fld>
            <a:endParaRPr lang="en-US" dirty="0">
              <a:solidFill>
                <a:srgbClr val="1F497D"/>
              </a:solidFill>
            </a:endParaRPr>
          </a:p>
        </p:txBody>
      </p:sp>
      <p:pic>
        <p:nvPicPr>
          <p:cNvPr id="6" name="Content Placeholder 9"/>
          <p:cNvPicPr>
            <a:picLocks noChangeAspect="1"/>
          </p:cNvPicPr>
          <p:nvPr/>
        </p:nvPicPr>
        <p:blipFill>
          <a:blip r:embed="rId3"/>
          <a:stretch>
            <a:fillRect/>
          </a:stretch>
        </p:blipFill>
        <p:spPr>
          <a:xfrm>
            <a:off x="1714544" y="3122565"/>
            <a:ext cx="6939104" cy="3507679"/>
          </a:xfrm>
          <a:prstGeom prst="rect">
            <a:avLst/>
          </a:prstGeom>
        </p:spPr>
      </p:pic>
      <p:sp>
        <p:nvSpPr>
          <p:cNvPr id="3" name="Rectangle 2"/>
          <p:cNvSpPr/>
          <p:nvPr/>
        </p:nvSpPr>
        <p:spPr>
          <a:xfrm>
            <a:off x="2333767" y="4839872"/>
            <a:ext cx="2169994" cy="2320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049440" y="2707912"/>
            <a:ext cx="2169994" cy="2320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08701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9596"/>
            <a:ext cx="8137374" cy="418576"/>
          </a:xfrm>
        </p:spPr>
        <p:txBody>
          <a:bodyPr/>
          <a:lstStyle/>
          <a:p>
            <a:r>
              <a:rPr lang="en-US" dirty="0"/>
              <a:t>Contribution Plan – Supervisor </a:t>
            </a:r>
            <a:r>
              <a:rPr lang="en-US" dirty="0" smtClean="0"/>
              <a:t>2 to Supervisor 1</a:t>
            </a:r>
            <a:endParaRPr lang="en-US" dirty="0"/>
          </a:p>
        </p:txBody>
      </p:sp>
      <p:pic>
        <p:nvPicPr>
          <p:cNvPr id="5" name="Content Placeholder 4"/>
          <p:cNvPicPr>
            <a:picLocks noGrp="1" noChangeAspect="1"/>
          </p:cNvPicPr>
          <p:nvPr>
            <p:ph sz="quarter" idx="13"/>
          </p:nvPr>
        </p:nvPicPr>
        <p:blipFill>
          <a:blip r:embed="rId2"/>
          <a:stretch>
            <a:fillRect/>
          </a:stretch>
        </p:blipFill>
        <p:spPr>
          <a:xfrm>
            <a:off x="1746912" y="1379688"/>
            <a:ext cx="6285901" cy="247161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141</a:t>
            </a:fld>
            <a:endParaRPr lang="en-US" dirty="0">
              <a:solidFill>
                <a:srgbClr val="1F497D"/>
              </a:solidFill>
            </a:endParaRPr>
          </a:p>
        </p:txBody>
      </p:sp>
      <p:sp>
        <p:nvSpPr>
          <p:cNvPr id="6" name="Rectangle 5"/>
          <p:cNvSpPr/>
          <p:nvPr/>
        </p:nvSpPr>
        <p:spPr>
          <a:xfrm>
            <a:off x="2859309" y="3004959"/>
            <a:ext cx="5042745" cy="2022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2594384" y="3959702"/>
            <a:ext cx="6271895" cy="2524566"/>
          </a:xfrm>
          <a:prstGeom prst="rect">
            <a:avLst/>
          </a:prstGeom>
        </p:spPr>
      </p:pic>
      <p:sp>
        <p:nvSpPr>
          <p:cNvPr id="8" name="Rectangle 7"/>
          <p:cNvSpPr/>
          <p:nvPr/>
        </p:nvSpPr>
        <p:spPr>
          <a:xfrm>
            <a:off x="3755295" y="5354649"/>
            <a:ext cx="5042745" cy="2022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59308" y="2246165"/>
            <a:ext cx="1371337" cy="369332"/>
          </a:xfrm>
          <a:prstGeom prst="rect">
            <a:avLst/>
          </a:prstGeom>
          <a:noFill/>
        </p:spPr>
        <p:txBody>
          <a:bodyPr wrap="none" rtlCol="0">
            <a:spAutoFit/>
          </a:bodyPr>
          <a:lstStyle/>
          <a:p>
            <a:r>
              <a:rPr lang="en-US" b="1" dirty="0" smtClean="0">
                <a:solidFill>
                  <a:srgbClr val="080808"/>
                </a:solidFill>
              </a:rPr>
              <a:t>Supervisor 2</a:t>
            </a:r>
            <a:endParaRPr lang="en-US" b="1" dirty="0">
              <a:solidFill>
                <a:srgbClr val="080808"/>
              </a:solidFill>
            </a:endParaRPr>
          </a:p>
        </p:txBody>
      </p:sp>
      <p:sp>
        <p:nvSpPr>
          <p:cNvPr id="12" name="TextBox 11"/>
          <p:cNvSpPr txBox="1"/>
          <p:nvPr/>
        </p:nvSpPr>
        <p:spPr>
          <a:xfrm>
            <a:off x="1033424" y="4881478"/>
            <a:ext cx="1371337" cy="369332"/>
          </a:xfrm>
          <a:prstGeom prst="rect">
            <a:avLst/>
          </a:prstGeom>
          <a:noFill/>
        </p:spPr>
        <p:txBody>
          <a:bodyPr wrap="none" rtlCol="0">
            <a:spAutoFit/>
          </a:bodyPr>
          <a:lstStyle/>
          <a:p>
            <a:r>
              <a:rPr lang="en-US" b="1" dirty="0" smtClean="0">
                <a:solidFill>
                  <a:srgbClr val="080808"/>
                </a:solidFill>
              </a:rPr>
              <a:t>Supervisor 1</a:t>
            </a:r>
            <a:endParaRPr lang="en-US" b="1" dirty="0">
              <a:solidFill>
                <a:srgbClr val="080808"/>
              </a:solidFill>
            </a:endParaRPr>
          </a:p>
        </p:txBody>
      </p:sp>
    </p:spTree>
    <p:extLst>
      <p:ext uri="{BB962C8B-B14F-4D97-AF65-F5344CB8AC3E}">
        <p14:creationId xmlns:p14="http://schemas.microsoft.com/office/powerpoint/2010/main" val="345583995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142</a:t>
            </a:fld>
            <a:endParaRPr lang="en-US" sz="1000" dirty="0">
              <a:solidFill>
                <a:srgbClr val="060606"/>
              </a:solidFill>
            </a:endParaRPr>
          </a:p>
        </p:txBody>
      </p:sp>
    </p:spTree>
    <p:extLst>
      <p:ext uri="{BB962C8B-B14F-4D97-AF65-F5344CB8AC3E}">
        <p14:creationId xmlns:p14="http://schemas.microsoft.com/office/powerpoint/2010/main" val="20321231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1636608"/>
            <a:ext cx="7772400" cy="3667158"/>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smtClean="0">
                <a:solidFill>
                  <a:schemeClr val="bg1">
                    <a:lumMod val="85000"/>
                  </a:schemeClr>
                </a:solidFill>
              </a:rPr>
              <a:t>Contribution Plan</a:t>
            </a:r>
            <a:r>
              <a:rPr lang="en-US" dirty="0" smtClean="0">
                <a:solidFill>
                  <a:srgbClr val="000000"/>
                </a:solidFill>
              </a:rPr>
              <a:t/>
            </a:r>
            <a:br>
              <a:rPr lang="en-US" dirty="0" smtClean="0">
                <a:solidFill>
                  <a:srgbClr val="000000"/>
                </a:solidFill>
              </a:rPr>
            </a:br>
            <a:r>
              <a:rPr lang="en-US" dirty="0" smtClean="0">
                <a:solidFill>
                  <a:srgbClr val="000000"/>
                </a:solidFill>
              </a:rPr>
              <a:t>Mid-Point</a:t>
            </a:r>
            <a:br>
              <a:rPr lang="en-US" dirty="0" smtClean="0">
                <a:solidFill>
                  <a:srgbClr val="000000"/>
                </a:solidFill>
              </a:rPr>
            </a:br>
            <a:r>
              <a:rPr lang="en-US" dirty="0" smtClean="0">
                <a:solidFill>
                  <a:schemeClr val="bg1">
                    <a:lumMod val="85000"/>
                  </a:schemeClr>
                </a:solidFill>
              </a:rPr>
              <a:t>Closeout</a:t>
            </a:r>
            <a:br>
              <a:rPr lang="en-US" dirty="0" smtClean="0">
                <a:solidFill>
                  <a:schemeClr val="bg1">
                    <a:lumMod val="85000"/>
                  </a:schemeClr>
                </a:solidFill>
              </a:rPr>
            </a:br>
            <a:r>
              <a:rPr lang="en-US" dirty="0" smtClean="0">
                <a:solidFill>
                  <a:schemeClr val="bg1">
                    <a:lumMod val="85000"/>
                  </a:schemeClr>
                </a:solidFill>
              </a:rPr>
              <a:t>Annual</a:t>
            </a:r>
            <a:endParaRPr lang="en-US" dirty="0">
              <a:solidFill>
                <a:schemeClr val="bg1">
                  <a:lumMod val="85000"/>
                </a:schemeClr>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143</a:t>
            </a:fld>
            <a:endParaRPr lang="en-US" sz="1000" dirty="0">
              <a:solidFill>
                <a:srgbClr val="1F497D"/>
              </a:solidFill>
            </a:endParaRPr>
          </a:p>
        </p:txBody>
      </p:sp>
      <p:sp>
        <p:nvSpPr>
          <p:cNvPr id="5" name="Subtitle 2"/>
          <p:cNvSpPr>
            <a:spLocks noGrp="1"/>
          </p:cNvSpPr>
          <p:nvPr>
            <p:ph type="subTitle" idx="1"/>
          </p:nvPr>
        </p:nvSpPr>
        <p:spPr>
          <a:xfrm>
            <a:off x="739589" y="5555018"/>
            <a:ext cx="7772400" cy="615553"/>
          </a:xfrm>
        </p:spPr>
        <p:txBody>
          <a:bodyPr/>
          <a:lstStyle/>
          <a:p>
            <a:r>
              <a:rPr lang="en-US" sz="4000" i="1" dirty="0" smtClean="0">
                <a:solidFill>
                  <a:srgbClr val="0000FF"/>
                </a:solidFill>
              </a:rPr>
              <a:t>Employee</a:t>
            </a:r>
            <a:endParaRPr lang="en-US" sz="4000" i="1" dirty="0">
              <a:solidFill>
                <a:srgbClr val="0000FF"/>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320043809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Midpoint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758616"/>
            <a:ext cx="8154987" cy="136058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144</a:t>
            </a:fld>
            <a:endParaRPr lang="en-US" dirty="0">
              <a:solidFill>
                <a:srgbClr val="1F497D"/>
              </a:solidFill>
            </a:endParaRPr>
          </a:p>
        </p:txBody>
      </p:sp>
      <p:sp>
        <p:nvSpPr>
          <p:cNvPr id="3" name="TextBox 2"/>
          <p:cNvSpPr txBox="1"/>
          <p:nvPr/>
        </p:nvSpPr>
        <p:spPr>
          <a:xfrm>
            <a:off x="691450" y="1902735"/>
            <a:ext cx="7861111" cy="2862322"/>
          </a:xfrm>
          <a:prstGeom prst="rect">
            <a:avLst/>
          </a:prstGeom>
          <a:noFill/>
        </p:spPr>
        <p:txBody>
          <a:bodyPr wrap="square" rtlCol="0">
            <a:spAutoFit/>
          </a:bodyPr>
          <a:lstStyle/>
          <a:p>
            <a:pPr algn="ctr"/>
            <a:r>
              <a:rPr lang="en-US" sz="2000" dirty="0" smtClean="0">
                <a:solidFill>
                  <a:srgbClr val="080808"/>
                </a:solidFill>
              </a:rPr>
              <a:t>If you see this message, your pay pool business rules require </a:t>
            </a:r>
          </a:p>
          <a:p>
            <a:pPr algn="ctr"/>
            <a:r>
              <a:rPr lang="en-US" sz="2000" dirty="0" smtClean="0">
                <a:solidFill>
                  <a:srgbClr val="080808"/>
                </a:solidFill>
              </a:rPr>
              <a:t>an approved contribution plan </a:t>
            </a:r>
          </a:p>
          <a:p>
            <a:pPr algn="ctr"/>
            <a:endParaRPr lang="en-US" sz="2000" dirty="0">
              <a:solidFill>
                <a:srgbClr val="080808"/>
              </a:solidFill>
            </a:endParaRPr>
          </a:p>
          <a:p>
            <a:pPr algn="ctr"/>
            <a:endParaRPr lang="en-US" sz="2000" dirty="0" smtClean="0">
              <a:solidFill>
                <a:srgbClr val="080808"/>
              </a:solidFill>
            </a:endParaRPr>
          </a:p>
          <a:p>
            <a:pPr algn="ctr"/>
            <a:endParaRPr lang="en-US" sz="2000" dirty="0">
              <a:solidFill>
                <a:srgbClr val="080808"/>
              </a:solidFill>
            </a:endParaRPr>
          </a:p>
          <a:p>
            <a:pPr algn="ctr"/>
            <a:endParaRPr lang="en-US" sz="2000" dirty="0" smtClean="0">
              <a:solidFill>
                <a:srgbClr val="080808"/>
              </a:solidFill>
            </a:endParaRPr>
          </a:p>
          <a:p>
            <a:pPr algn="ctr"/>
            <a:endParaRPr lang="en-US" sz="2000" dirty="0">
              <a:solidFill>
                <a:srgbClr val="080808"/>
              </a:solidFill>
            </a:endParaRPr>
          </a:p>
          <a:p>
            <a:pPr algn="ctr"/>
            <a:endParaRPr lang="en-US" sz="2000" dirty="0" smtClean="0">
              <a:solidFill>
                <a:srgbClr val="080808"/>
              </a:solidFill>
            </a:endParaRPr>
          </a:p>
          <a:p>
            <a:pPr algn="ctr"/>
            <a:r>
              <a:rPr lang="en-US" sz="2000" dirty="0" smtClean="0">
                <a:solidFill>
                  <a:srgbClr val="080808"/>
                </a:solidFill>
              </a:rPr>
              <a:t>in order to initiate a midpoint self-assessment.</a:t>
            </a:r>
            <a:endParaRPr lang="en-US" sz="2000" dirty="0">
              <a:solidFill>
                <a:srgbClr val="080808"/>
              </a:solidFill>
            </a:endParaRPr>
          </a:p>
        </p:txBody>
      </p:sp>
    </p:spTree>
    <p:extLst>
      <p:ext uri="{BB962C8B-B14F-4D97-AF65-F5344CB8AC3E}">
        <p14:creationId xmlns:p14="http://schemas.microsoft.com/office/powerpoint/2010/main" val="4444415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145</a:t>
            </a:fld>
            <a:endParaRPr lang="en-US" dirty="0">
              <a:solidFill>
                <a:srgbClr val="1F497D"/>
              </a:solidFill>
            </a:endParaRPr>
          </a:p>
        </p:txBody>
      </p:sp>
      <p:sp>
        <p:nvSpPr>
          <p:cNvPr id="3" name="Content Placeholder 2"/>
          <p:cNvSpPr>
            <a:spLocks noGrp="1"/>
          </p:cNvSpPr>
          <p:nvPr>
            <p:ph sz="quarter" idx="13"/>
          </p:nvPr>
        </p:nvSpPr>
        <p:spPr>
          <a:xfrm>
            <a:off x="544664" y="1164646"/>
            <a:ext cx="8154955" cy="1302107"/>
          </a:xfrm>
        </p:spPr>
        <p:txBody>
          <a:bodyPr/>
          <a:lstStyle/>
          <a:p>
            <a:pPr marL="0" indent="0">
              <a:buNone/>
            </a:pPr>
            <a:r>
              <a:rPr lang="en-US" b="0" dirty="0">
                <a:solidFill>
                  <a:srgbClr val="080808"/>
                </a:solidFill>
              </a:rPr>
              <a:t>The </a:t>
            </a:r>
            <a:r>
              <a:rPr lang="en-US" b="0" dirty="0" smtClean="0">
                <a:solidFill>
                  <a:srgbClr val="080808"/>
                </a:solidFill>
              </a:rPr>
              <a:t>Midpoint Self-Assessment process by the Employee </a:t>
            </a:r>
            <a:r>
              <a:rPr lang="en-US" b="0" dirty="0">
                <a:solidFill>
                  <a:srgbClr val="080808"/>
                </a:solidFill>
              </a:rPr>
              <a:t>is the same for Contribution </a:t>
            </a:r>
            <a:r>
              <a:rPr lang="en-US" b="0" dirty="0" smtClean="0">
                <a:solidFill>
                  <a:srgbClr val="080808"/>
                </a:solidFill>
              </a:rPr>
              <a:t>Plans </a:t>
            </a:r>
            <a:r>
              <a:rPr lang="en-US" b="0" dirty="0">
                <a:solidFill>
                  <a:srgbClr val="080808"/>
                </a:solidFill>
              </a:rPr>
              <a:t>with Individual Objectives, Individual Objectives with Mandatory Objective(s), Individual Objectives by Three Factors, and Individual Objectives by Three Factors with Mandatory Objective(s).</a:t>
            </a:r>
          </a:p>
          <a:p>
            <a:pPr marL="0" indent="0">
              <a:buNone/>
            </a:pPr>
            <a:endParaRPr lang="en-US" b="0" dirty="0">
              <a:solidFill>
                <a:srgbClr val="080808"/>
              </a:solidFill>
            </a:endParaRPr>
          </a:p>
        </p:txBody>
      </p:sp>
      <p:pic>
        <p:nvPicPr>
          <p:cNvPr id="9" name="Content Placeholder 1"/>
          <p:cNvPicPr>
            <a:picLocks noChangeAspect="1"/>
          </p:cNvPicPr>
          <p:nvPr/>
        </p:nvPicPr>
        <p:blipFill>
          <a:blip r:embed="rId2"/>
          <a:stretch>
            <a:fillRect/>
          </a:stretch>
        </p:blipFill>
        <p:spPr>
          <a:xfrm>
            <a:off x="4629150" y="2464197"/>
            <a:ext cx="3886200" cy="3795218"/>
          </a:xfrm>
          <a:prstGeom prst="rect">
            <a:avLst/>
          </a:prstGeom>
          <a:ln w="38100">
            <a:solidFill>
              <a:srgbClr val="0000FF"/>
            </a:solidFill>
          </a:ln>
        </p:spPr>
      </p:pic>
      <p:pic>
        <p:nvPicPr>
          <p:cNvPr id="10" name="Content Placeholder 5"/>
          <p:cNvPicPr>
            <a:picLocks noChangeAspect="1"/>
          </p:cNvPicPr>
          <p:nvPr/>
        </p:nvPicPr>
        <p:blipFill>
          <a:blip r:embed="rId3"/>
          <a:stretch>
            <a:fillRect/>
          </a:stretch>
        </p:blipFill>
        <p:spPr>
          <a:xfrm>
            <a:off x="643807" y="2464197"/>
            <a:ext cx="3886200" cy="3359596"/>
          </a:xfrm>
          <a:prstGeom prst="rect">
            <a:avLst/>
          </a:prstGeom>
          <a:ln w="38100">
            <a:solidFill>
              <a:srgbClr val="0000FF"/>
            </a:solidFill>
          </a:ln>
        </p:spPr>
      </p:pic>
      <p:sp>
        <p:nvSpPr>
          <p:cNvPr id="11" name="TextBox 10"/>
          <p:cNvSpPr txBox="1"/>
          <p:nvPr/>
        </p:nvSpPr>
        <p:spPr>
          <a:xfrm>
            <a:off x="904875" y="4845764"/>
            <a:ext cx="3248470" cy="292388"/>
          </a:xfrm>
          <a:prstGeom prst="rect">
            <a:avLst/>
          </a:prstGeom>
          <a:solidFill>
            <a:srgbClr val="30F0F0"/>
          </a:solidFill>
          <a:ln w="38100">
            <a:noFill/>
          </a:ln>
        </p:spPr>
        <p:txBody>
          <a:bodyPr wrap="square" rtlCol="0">
            <a:spAutoFit/>
          </a:bodyPr>
          <a:lstStyle/>
          <a:p>
            <a:pPr algn="ctr"/>
            <a:r>
              <a:rPr lang="en-US" sz="1300" dirty="0" smtClean="0">
                <a:solidFill>
                  <a:srgbClr val="080808"/>
                </a:solidFill>
              </a:rPr>
              <a:t>Self-Assessment for each of the three factors</a:t>
            </a:r>
            <a:endParaRPr lang="en-US" sz="1300" dirty="0">
              <a:solidFill>
                <a:srgbClr val="080808"/>
              </a:solidFill>
            </a:endParaRPr>
          </a:p>
        </p:txBody>
      </p:sp>
      <p:sp>
        <p:nvSpPr>
          <p:cNvPr id="13" name="Right Brace 12"/>
          <p:cNvSpPr/>
          <p:nvPr/>
        </p:nvSpPr>
        <p:spPr>
          <a:xfrm rot="16200000">
            <a:off x="2190679" y="3138585"/>
            <a:ext cx="705310" cy="3362701"/>
          </a:xfrm>
          <a:prstGeom prst="rightBrace">
            <a:avLst>
              <a:gd name="adj1" fmla="val 11192"/>
              <a:gd name="adj2" fmla="val 9933"/>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e 13"/>
          <p:cNvSpPr/>
          <p:nvPr/>
        </p:nvSpPr>
        <p:spPr>
          <a:xfrm rot="16200000">
            <a:off x="2183584" y="3142123"/>
            <a:ext cx="705310" cy="3362701"/>
          </a:xfrm>
          <a:prstGeom prst="rightBrace">
            <a:avLst>
              <a:gd name="adj1" fmla="val 11192"/>
              <a:gd name="adj2" fmla="val 28733"/>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p:cNvSpPr/>
          <p:nvPr/>
        </p:nvSpPr>
        <p:spPr>
          <a:xfrm rot="16200000">
            <a:off x="2176489" y="3145661"/>
            <a:ext cx="705310" cy="3362701"/>
          </a:xfrm>
          <a:prstGeom prst="rightBrace">
            <a:avLst>
              <a:gd name="adj1" fmla="val 11192"/>
              <a:gd name="adj2" fmla="val 46917"/>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4905375" y="5335346"/>
            <a:ext cx="3248470" cy="292388"/>
          </a:xfrm>
          <a:prstGeom prst="rect">
            <a:avLst/>
          </a:prstGeom>
          <a:solidFill>
            <a:srgbClr val="30F0F0"/>
          </a:solidFill>
          <a:ln w="38100">
            <a:noFill/>
          </a:ln>
        </p:spPr>
        <p:txBody>
          <a:bodyPr wrap="square" rtlCol="0">
            <a:spAutoFit/>
          </a:bodyPr>
          <a:lstStyle/>
          <a:p>
            <a:pPr algn="ctr"/>
            <a:r>
              <a:rPr lang="en-US" sz="1300" dirty="0" smtClean="0">
                <a:solidFill>
                  <a:srgbClr val="080808"/>
                </a:solidFill>
              </a:rPr>
              <a:t>Self-Assessment for each of the three factors</a:t>
            </a:r>
            <a:endParaRPr lang="en-US" sz="1300" dirty="0">
              <a:solidFill>
                <a:srgbClr val="080808"/>
              </a:solidFill>
            </a:endParaRPr>
          </a:p>
        </p:txBody>
      </p:sp>
      <p:sp>
        <p:nvSpPr>
          <p:cNvPr id="21" name="Right Brace 20"/>
          <p:cNvSpPr/>
          <p:nvPr/>
        </p:nvSpPr>
        <p:spPr>
          <a:xfrm rot="16200000">
            <a:off x="6191179" y="3628167"/>
            <a:ext cx="705310" cy="3362701"/>
          </a:xfrm>
          <a:prstGeom prst="rightBrace">
            <a:avLst>
              <a:gd name="adj1" fmla="val 11192"/>
              <a:gd name="adj2" fmla="val 9933"/>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ight Brace 21"/>
          <p:cNvSpPr/>
          <p:nvPr/>
        </p:nvSpPr>
        <p:spPr>
          <a:xfrm rot="16200000">
            <a:off x="6184084" y="3631705"/>
            <a:ext cx="705310" cy="3362701"/>
          </a:xfrm>
          <a:prstGeom prst="rightBrace">
            <a:avLst>
              <a:gd name="adj1" fmla="val 11192"/>
              <a:gd name="adj2" fmla="val 28733"/>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Right Brace 22"/>
          <p:cNvSpPr/>
          <p:nvPr/>
        </p:nvSpPr>
        <p:spPr>
          <a:xfrm rot="16200000">
            <a:off x="6176989" y="3635243"/>
            <a:ext cx="705310" cy="3362701"/>
          </a:xfrm>
          <a:prstGeom prst="rightBrace">
            <a:avLst>
              <a:gd name="adj1" fmla="val 11192"/>
              <a:gd name="adj2" fmla="val 46917"/>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7042169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146</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262747994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13"/>
          </p:nvPr>
        </p:nvPicPr>
        <p:blipFill>
          <a:blip r:embed="rId2"/>
          <a:stretch>
            <a:fillRect/>
          </a:stretch>
        </p:blipFill>
        <p:spPr>
          <a:xfrm>
            <a:off x="658813" y="2275398"/>
            <a:ext cx="8154987" cy="2758054"/>
          </a:xfrm>
          <a:prstGeom prst="rect">
            <a:avLst/>
          </a:prstGeom>
        </p:spPr>
      </p:pic>
      <p:sp>
        <p:nvSpPr>
          <p:cNvPr id="2" name="Title 1"/>
          <p:cNvSpPr>
            <a:spLocks noGrp="1"/>
          </p:cNvSpPr>
          <p:nvPr>
            <p:ph type="title"/>
          </p:nvPr>
        </p:nvSpPr>
        <p:spPr/>
        <p:txBody>
          <a:bodyPr/>
          <a:lstStyle/>
          <a:p>
            <a:r>
              <a:rPr lang="en-US" dirty="0" smtClean="0"/>
              <a:t>Midpoint Assessment – Employee</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147</a:t>
            </a:fld>
            <a:endParaRPr lang="en-US" dirty="0">
              <a:solidFill>
                <a:srgbClr val="1F497D"/>
              </a:solidFill>
            </a:endParaRPr>
          </a:p>
        </p:txBody>
      </p:sp>
      <p:sp>
        <p:nvSpPr>
          <p:cNvPr id="7" name="Rectangle 6"/>
          <p:cNvSpPr/>
          <p:nvPr/>
        </p:nvSpPr>
        <p:spPr>
          <a:xfrm>
            <a:off x="562217" y="3910430"/>
            <a:ext cx="1161808"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35808" y="3863393"/>
            <a:ext cx="818866" cy="50081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pic>
        <p:nvPicPr>
          <p:cNvPr id="15" name="Picture 14"/>
          <p:cNvPicPr>
            <a:picLocks noChangeAspect="1"/>
          </p:cNvPicPr>
          <p:nvPr/>
        </p:nvPicPr>
        <p:blipFill>
          <a:blip r:embed="rId3"/>
          <a:stretch>
            <a:fillRect/>
          </a:stretch>
        </p:blipFill>
        <p:spPr>
          <a:xfrm>
            <a:off x="6983497" y="2412798"/>
            <a:ext cx="1952625" cy="600075"/>
          </a:xfrm>
          <a:prstGeom prst="rect">
            <a:avLst/>
          </a:prstGeom>
        </p:spPr>
      </p:pic>
      <p:sp>
        <p:nvSpPr>
          <p:cNvPr id="16" name="TextBox 15"/>
          <p:cNvSpPr txBox="1"/>
          <p:nvPr/>
        </p:nvSpPr>
        <p:spPr>
          <a:xfrm>
            <a:off x="4386755" y="3143250"/>
            <a:ext cx="699102" cy="369332"/>
          </a:xfrm>
          <a:prstGeom prst="rect">
            <a:avLst/>
          </a:prstGeom>
          <a:noFill/>
        </p:spPr>
        <p:txBody>
          <a:bodyPr wrap="none" rtlCol="0">
            <a:spAutoFit/>
          </a:bodyPr>
          <a:lstStyle/>
          <a:p>
            <a:r>
              <a:rPr lang="en-US" dirty="0" smtClean="0">
                <a:solidFill>
                  <a:schemeClr val="bg1"/>
                </a:solidFill>
              </a:rPr>
              <a:t>Panel</a:t>
            </a:r>
            <a:endParaRPr lang="en-US" dirty="0">
              <a:solidFill>
                <a:schemeClr val="bg1"/>
              </a:solidFill>
            </a:endParaRPr>
          </a:p>
        </p:txBody>
      </p:sp>
      <p:sp>
        <p:nvSpPr>
          <p:cNvPr id="17" name="TextBox 16"/>
          <p:cNvSpPr txBox="1"/>
          <p:nvPr/>
        </p:nvSpPr>
        <p:spPr>
          <a:xfrm>
            <a:off x="4446586" y="4039677"/>
            <a:ext cx="699102" cy="369332"/>
          </a:xfrm>
          <a:prstGeom prst="rect">
            <a:avLst/>
          </a:prstGeom>
          <a:noFill/>
        </p:spPr>
        <p:txBody>
          <a:bodyPr wrap="none" rtlCol="0">
            <a:spAutoFit/>
          </a:bodyPr>
          <a:lstStyle/>
          <a:p>
            <a:r>
              <a:rPr lang="en-US" dirty="0" smtClean="0">
                <a:solidFill>
                  <a:schemeClr val="bg1"/>
                </a:solidFill>
              </a:rPr>
              <a:t>Panel</a:t>
            </a:r>
            <a:endParaRPr lang="en-US" dirty="0">
              <a:solidFill>
                <a:schemeClr val="bg1"/>
              </a:solidFill>
            </a:endParaRPr>
          </a:p>
        </p:txBody>
      </p:sp>
      <p:sp>
        <p:nvSpPr>
          <p:cNvPr id="18" name="Left Arrow 17"/>
          <p:cNvSpPr/>
          <p:nvPr/>
        </p:nvSpPr>
        <p:spPr>
          <a:xfrm>
            <a:off x="3071532" y="2128316"/>
            <a:ext cx="3055046" cy="584519"/>
          </a:xfrm>
          <a:prstGeom prst="lef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Session Countdown Timer</a:t>
            </a:r>
            <a:endParaRPr lang="en-US" b="1" dirty="0">
              <a:solidFill>
                <a:srgbClr val="0000FF"/>
              </a:solidFill>
            </a:endParaRPr>
          </a:p>
        </p:txBody>
      </p:sp>
      <p:sp>
        <p:nvSpPr>
          <p:cNvPr id="19" name="TextBox 18"/>
          <p:cNvSpPr txBox="1"/>
          <p:nvPr/>
        </p:nvSpPr>
        <p:spPr>
          <a:xfrm rot="16200000">
            <a:off x="-270031" y="2953640"/>
            <a:ext cx="1453315" cy="307777"/>
          </a:xfrm>
          <a:prstGeom prst="rect">
            <a:avLst/>
          </a:prstGeom>
          <a:solidFill>
            <a:srgbClr val="30F0F0"/>
          </a:solidFill>
          <a:ln w="57150">
            <a:solidFill>
              <a:srgbClr val="0000FF"/>
            </a:solidFill>
          </a:ln>
        </p:spPr>
        <p:txBody>
          <a:bodyPr wrap="square" rtlCol="0">
            <a:spAutoFit/>
          </a:bodyPr>
          <a:lstStyle/>
          <a:p>
            <a:r>
              <a:rPr lang="en-US" sz="1400" b="1" dirty="0" smtClean="0">
                <a:solidFill>
                  <a:srgbClr val="0000FF"/>
                </a:solidFill>
              </a:rPr>
              <a:t>Navigation Menu</a:t>
            </a:r>
            <a:endParaRPr lang="en-US" sz="1400" b="1" dirty="0">
              <a:solidFill>
                <a:srgbClr val="0000FF"/>
              </a:solidFill>
            </a:endParaRPr>
          </a:p>
        </p:txBody>
      </p:sp>
    </p:spTree>
    <p:extLst>
      <p:ext uri="{BB962C8B-B14F-4D97-AF65-F5344CB8AC3E}">
        <p14:creationId xmlns:p14="http://schemas.microsoft.com/office/powerpoint/2010/main" val="13747488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530800" y="3857041"/>
            <a:ext cx="1960193" cy="2804359"/>
          </a:xfrm>
          <a:prstGeom prst="rect">
            <a:avLst/>
          </a:prstGeom>
        </p:spPr>
      </p:pic>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148</a:t>
            </a:fld>
            <a:endParaRPr lang="en-US" dirty="0">
              <a:solidFill>
                <a:srgbClr val="1F497D"/>
              </a:solidFill>
            </a:endParaRPr>
          </a:p>
        </p:txBody>
      </p:sp>
      <p:pic>
        <p:nvPicPr>
          <p:cNvPr id="7" name="Content Placeholder 6"/>
          <p:cNvPicPr>
            <a:picLocks noGrp="1" noChangeAspect="1"/>
          </p:cNvPicPr>
          <p:nvPr>
            <p:ph sz="quarter" idx="13"/>
          </p:nvPr>
        </p:nvPicPr>
        <p:blipFill>
          <a:blip r:embed="rId3"/>
          <a:stretch>
            <a:fillRect/>
          </a:stretch>
        </p:blipFill>
        <p:spPr>
          <a:xfrm>
            <a:off x="530800" y="1051811"/>
            <a:ext cx="1971520" cy="3082740"/>
          </a:xfrm>
          <a:prstGeom prst="rect">
            <a:avLst/>
          </a:prstGeom>
        </p:spPr>
      </p:pic>
      <p:pic>
        <p:nvPicPr>
          <p:cNvPr id="11" name="Content Placeholder 10"/>
          <p:cNvPicPr>
            <a:picLocks noChangeAspect="1"/>
          </p:cNvPicPr>
          <p:nvPr/>
        </p:nvPicPr>
        <p:blipFill>
          <a:blip r:embed="rId4"/>
          <a:stretch>
            <a:fillRect/>
          </a:stretch>
        </p:blipFill>
        <p:spPr>
          <a:xfrm>
            <a:off x="2502320" y="1247959"/>
            <a:ext cx="6197180" cy="2668942"/>
          </a:xfrm>
          <a:prstGeom prst="rect">
            <a:avLst/>
          </a:prstGeom>
        </p:spPr>
      </p:pic>
      <p:pic>
        <p:nvPicPr>
          <p:cNvPr id="10" name="Content Placeholder 8"/>
          <p:cNvPicPr>
            <a:picLocks noChangeAspect="1"/>
          </p:cNvPicPr>
          <p:nvPr/>
        </p:nvPicPr>
        <p:blipFill>
          <a:blip r:embed="rId5"/>
          <a:stretch>
            <a:fillRect/>
          </a:stretch>
        </p:blipFill>
        <p:spPr>
          <a:xfrm>
            <a:off x="2502320" y="3795959"/>
            <a:ext cx="6197180" cy="2632380"/>
          </a:xfrm>
          <a:prstGeom prst="rect">
            <a:avLst/>
          </a:prstGeom>
        </p:spPr>
      </p:pic>
      <p:pic>
        <p:nvPicPr>
          <p:cNvPr id="12" name="Content Placeholder 12"/>
          <p:cNvPicPr>
            <a:picLocks noChangeAspect="1"/>
          </p:cNvPicPr>
          <p:nvPr/>
        </p:nvPicPr>
        <p:blipFill>
          <a:blip r:embed="rId6"/>
          <a:stretch>
            <a:fillRect/>
          </a:stretch>
        </p:blipFill>
        <p:spPr>
          <a:xfrm>
            <a:off x="2502320" y="6389513"/>
            <a:ext cx="6197180" cy="255846"/>
          </a:xfrm>
          <a:prstGeom prst="rect">
            <a:avLst/>
          </a:prstGeom>
        </p:spPr>
      </p:pic>
      <p:sp>
        <p:nvSpPr>
          <p:cNvPr id="13" name="Rectangle 12"/>
          <p:cNvSpPr/>
          <p:nvPr/>
        </p:nvSpPr>
        <p:spPr>
          <a:xfrm>
            <a:off x="544664" y="2336373"/>
            <a:ext cx="1925572"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502320" y="4182677"/>
            <a:ext cx="802354" cy="3251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p:cNvSpPr/>
          <p:nvPr/>
        </p:nvSpPr>
        <p:spPr>
          <a:xfrm>
            <a:off x="144379" y="2643378"/>
            <a:ext cx="2325857" cy="3466483"/>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“Factor Descriptors”</a:t>
            </a:r>
          </a:p>
          <a:p>
            <a:pPr algn="ctr"/>
            <a:r>
              <a:rPr lang="en-US" b="1" dirty="0" smtClean="0">
                <a:solidFill>
                  <a:srgbClr val="FF0000"/>
                </a:solidFill>
              </a:rPr>
              <a:t>For</a:t>
            </a:r>
          </a:p>
          <a:p>
            <a:pPr algn="ctr"/>
            <a:r>
              <a:rPr lang="en-US" b="1" dirty="0" smtClean="0">
                <a:solidFill>
                  <a:srgbClr val="FF0000"/>
                </a:solidFill>
              </a:rPr>
              <a:t>Hot Link to</a:t>
            </a:r>
          </a:p>
          <a:p>
            <a:pPr algn="ctr"/>
            <a:r>
              <a:rPr lang="en-US" b="1" dirty="0" smtClean="0">
                <a:solidFill>
                  <a:srgbClr val="FF0000"/>
                </a:solidFill>
              </a:rPr>
              <a:t>Level Descriptors</a:t>
            </a:r>
          </a:p>
          <a:p>
            <a:pPr algn="ctr"/>
            <a:r>
              <a:rPr lang="en-US" b="1" i="1" dirty="0" smtClean="0">
                <a:solidFill>
                  <a:srgbClr val="0000FF"/>
                </a:solidFill>
              </a:rPr>
              <a:t>See Next Slide</a:t>
            </a:r>
            <a:endParaRPr lang="en-US" b="1" i="1" dirty="0">
              <a:solidFill>
                <a:srgbClr val="0000FF"/>
              </a:solidFill>
            </a:endParaRPr>
          </a:p>
        </p:txBody>
      </p:sp>
      <p:sp>
        <p:nvSpPr>
          <p:cNvPr id="16" name="Rectangle 15"/>
          <p:cNvSpPr/>
          <p:nvPr/>
        </p:nvSpPr>
        <p:spPr>
          <a:xfrm>
            <a:off x="2574510" y="3839932"/>
            <a:ext cx="1355806" cy="328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930316" y="3831911"/>
            <a:ext cx="1203154" cy="3449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133470" y="3821733"/>
            <a:ext cx="673772" cy="355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561636" y="3448694"/>
            <a:ext cx="3245606" cy="369332"/>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Three Factor Tabs</a:t>
            </a:r>
            <a:endParaRPr lang="en-US" b="1" dirty="0">
              <a:solidFill>
                <a:srgbClr val="FF0000"/>
              </a:solidFill>
            </a:endParaRPr>
          </a:p>
        </p:txBody>
      </p:sp>
      <p:pic>
        <p:nvPicPr>
          <p:cNvPr id="20" name="Picture 19"/>
          <p:cNvPicPr>
            <a:picLocks noChangeAspect="1"/>
          </p:cNvPicPr>
          <p:nvPr/>
        </p:nvPicPr>
        <p:blipFill>
          <a:blip r:embed="rId7"/>
          <a:stretch>
            <a:fillRect/>
          </a:stretch>
        </p:blipFill>
        <p:spPr>
          <a:xfrm>
            <a:off x="6983497" y="334176"/>
            <a:ext cx="1952625" cy="600075"/>
          </a:xfrm>
          <a:prstGeom prst="rect">
            <a:avLst/>
          </a:prstGeom>
        </p:spPr>
      </p:pic>
      <p:pic>
        <p:nvPicPr>
          <p:cNvPr id="8" name="Picture 7"/>
          <p:cNvPicPr>
            <a:picLocks noChangeAspect="1"/>
          </p:cNvPicPr>
          <p:nvPr/>
        </p:nvPicPr>
        <p:blipFill>
          <a:blip r:embed="rId8"/>
          <a:stretch>
            <a:fillRect/>
          </a:stretch>
        </p:blipFill>
        <p:spPr>
          <a:xfrm>
            <a:off x="2513647" y="1061299"/>
            <a:ext cx="6191250" cy="200025"/>
          </a:xfrm>
          <a:prstGeom prst="rect">
            <a:avLst/>
          </a:prstGeom>
        </p:spPr>
      </p:pic>
    </p:spTree>
    <p:extLst>
      <p:ext uri="{BB962C8B-B14F-4D97-AF65-F5344CB8AC3E}">
        <p14:creationId xmlns:p14="http://schemas.microsoft.com/office/powerpoint/2010/main" val="36342130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Employee</a:t>
            </a:r>
            <a:r>
              <a:rPr lang="en-US" dirty="0" smtClean="0"/>
              <a:t/>
            </a:r>
            <a:br>
              <a:rPr lang="en-US" dirty="0" smtClean="0"/>
            </a:br>
            <a:r>
              <a:rPr lang="en-US" dirty="0" smtClean="0"/>
              <a:t>Hot Link to Factor Level Descriptors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149</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1774021" y="1648603"/>
            <a:ext cx="5706282" cy="4953000"/>
          </a:xfrm>
          <a:prstGeom prst="rect">
            <a:avLst/>
          </a:prstGeom>
        </p:spPr>
      </p:pic>
      <p:pic>
        <p:nvPicPr>
          <p:cNvPr id="14" name="Picture 13"/>
          <p:cNvPicPr>
            <a:picLocks noChangeAspect="1"/>
          </p:cNvPicPr>
          <p:nvPr/>
        </p:nvPicPr>
        <p:blipFill>
          <a:blip r:embed="rId3"/>
          <a:stretch>
            <a:fillRect/>
          </a:stretch>
        </p:blipFill>
        <p:spPr>
          <a:xfrm>
            <a:off x="1774021" y="1235584"/>
            <a:ext cx="5706283" cy="413020"/>
          </a:xfrm>
          <a:prstGeom prst="rect">
            <a:avLst/>
          </a:prstGeom>
        </p:spPr>
      </p:pic>
    </p:spTree>
    <p:extLst>
      <p:ext uri="{BB962C8B-B14F-4D97-AF65-F5344CB8AC3E}">
        <p14:creationId xmlns:p14="http://schemas.microsoft.com/office/powerpoint/2010/main" val="25347961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a:t>
            </a:r>
            <a:r>
              <a:rPr lang="en-US" dirty="0" smtClean="0"/>
              <a:t>Edit Profile &gt; User </a:t>
            </a:r>
            <a:r>
              <a:rPr lang="en-US" dirty="0"/>
              <a:t>Profile</a:t>
            </a:r>
          </a:p>
        </p:txBody>
      </p:sp>
      <p:pic>
        <p:nvPicPr>
          <p:cNvPr id="5" name="Content Placeholder 4"/>
          <p:cNvPicPr>
            <a:picLocks noGrp="1" noChangeAspect="1"/>
          </p:cNvPicPr>
          <p:nvPr>
            <p:ph sz="quarter" idx="13"/>
          </p:nvPr>
        </p:nvPicPr>
        <p:blipFill>
          <a:blip r:embed="rId2"/>
          <a:stretch>
            <a:fillRect/>
          </a:stretch>
        </p:blipFill>
        <p:spPr>
          <a:xfrm>
            <a:off x="544513" y="1724278"/>
            <a:ext cx="8154987" cy="389839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a:t>
            </a:fld>
            <a:endParaRPr lang="en-US" dirty="0">
              <a:solidFill>
                <a:srgbClr val="1F497D"/>
              </a:solidFill>
            </a:endParaRPr>
          </a:p>
        </p:txBody>
      </p:sp>
      <p:sp>
        <p:nvSpPr>
          <p:cNvPr id="3" name="TextBox 2"/>
          <p:cNvSpPr txBox="1"/>
          <p:nvPr/>
        </p:nvSpPr>
        <p:spPr>
          <a:xfrm>
            <a:off x="544513" y="1354946"/>
            <a:ext cx="3377656" cy="369332"/>
          </a:xfrm>
          <a:prstGeom prst="rect">
            <a:avLst/>
          </a:prstGeom>
          <a:noFill/>
        </p:spPr>
        <p:txBody>
          <a:bodyPr wrap="none" rtlCol="0">
            <a:spAutoFit/>
          </a:bodyPr>
          <a:lstStyle/>
          <a:p>
            <a:r>
              <a:rPr lang="en-US" dirty="0" smtClean="0">
                <a:solidFill>
                  <a:srgbClr val="1C1C1C"/>
                </a:solidFill>
              </a:rPr>
              <a:t>Each </a:t>
            </a:r>
            <a:r>
              <a:rPr lang="en-US" b="1" i="1" dirty="0" smtClean="0">
                <a:solidFill>
                  <a:srgbClr val="1C1C1C"/>
                </a:solidFill>
              </a:rPr>
              <a:t>User Profile </a:t>
            </a:r>
            <a:r>
              <a:rPr lang="en-US" dirty="0" smtClean="0">
                <a:solidFill>
                  <a:srgbClr val="1C1C1C"/>
                </a:solidFill>
              </a:rPr>
              <a:t>has five panels…</a:t>
            </a:r>
            <a:endParaRPr lang="en-US" dirty="0">
              <a:solidFill>
                <a:srgbClr val="1C1C1C"/>
              </a:solidFill>
            </a:endParaRPr>
          </a:p>
        </p:txBody>
      </p:sp>
      <p:sp>
        <p:nvSpPr>
          <p:cNvPr id="6" name="TextBox 5"/>
          <p:cNvSpPr txBox="1"/>
          <p:nvPr/>
        </p:nvSpPr>
        <p:spPr>
          <a:xfrm>
            <a:off x="4348911" y="2688608"/>
            <a:ext cx="869020" cy="369332"/>
          </a:xfrm>
          <a:prstGeom prst="rect">
            <a:avLst/>
          </a:prstGeom>
          <a:noFill/>
        </p:spPr>
        <p:txBody>
          <a:bodyPr wrap="none" rtlCol="0">
            <a:spAutoFit/>
          </a:bodyPr>
          <a:lstStyle/>
          <a:p>
            <a:r>
              <a:rPr lang="en-US" dirty="0" smtClean="0">
                <a:solidFill>
                  <a:schemeClr val="bg1"/>
                </a:solidFill>
              </a:rPr>
              <a:t>Panel 1</a:t>
            </a:r>
            <a:endParaRPr lang="en-US" dirty="0">
              <a:solidFill>
                <a:schemeClr val="bg1"/>
              </a:solidFill>
            </a:endParaRPr>
          </a:p>
        </p:txBody>
      </p:sp>
      <p:sp>
        <p:nvSpPr>
          <p:cNvPr id="7" name="TextBox 6"/>
          <p:cNvSpPr txBox="1"/>
          <p:nvPr/>
        </p:nvSpPr>
        <p:spPr>
          <a:xfrm>
            <a:off x="4364831" y="3032080"/>
            <a:ext cx="869020" cy="369332"/>
          </a:xfrm>
          <a:prstGeom prst="rect">
            <a:avLst/>
          </a:prstGeom>
          <a:noFill/>
        </p:spPr>
        <p:txBody>
          <a:bodyPr wrap="none" rtlCol="0">
            <a:spAutoFit/>
          </a:bodyPr>
          <a:lstStyle/>
          <a:p>
            <a:r>
              <a:rPr lang="en-US" dirty="0" smtClean="0">
                <a:solidFill>
                  <a:schemeClr val="bg1"/>
                </a:solidFill>
              </a:rPr>
              <a:t>Panel 2</a:t>
            </a:r>
            <a:endParaRPr lang="en-US" dirty="0">
              <a:solidFill>
                <a:schemeClr val="bg1"/>
              </a:solidFill>
            </a:endParaRPr>
          </a:p>
        </p:txBody>
      </p:sp>
      <p:sp>
        <p:nvSpPr>
          <p:cNvPr id="8" name="TextBox 7"/>
          <p:cNvSpPr txBox="1"/>
          <p:nvPr/>
        </p:nvSpPr>
        <p:spPr>
          <a:xfrm>
            <a:off x="4367103" y="3389200"/>
            <a:ext cx="869020" cy="369332"/>
          </a:xfrm>
          <a:prstGeom prst="rect">
            <a:avLst/>
          </a:prstGeom>
          <a:noFill/>
        </p:spPr>
        <p:txBody>
          <a:bodyPr wrap="none" rtlCol="0">
            <a:spAutoFit/>
          </a:bodyPr>
          <a:lstStyle/>
          <a:p>
            <a:r>
              <a:rPr lang="en-US" dirty="0" smtClean="0">
                <a:solidFill>
                  <a:schemeClr val="bg1"/>
                </a:solidFill>
              </a:rPr>
              <a:t>Panel 3</a:t>
            </a:r>
            <a:endParaRPr lang="en-US" dirty="0">
              <a:solidFill>
                <a:schemeClr val="bg1"/>
              </a:solidFill>
            </a:endParaRPr>
          </a:p>
        </p:txBody>
      </p:sp>
      <p:sp>
        <p:nvSpPr>
          <p:cNvPr id="9" name="TextBox 8"/>
          <p:cNvSpPr txBox="1"/>
          <p:nvPr/>
        </p:nvSpPr>
        <p:spPr>
          <a:xfrm>
            <a:off x="4369375" y="3759965"/>
            <a:ext cx="869020" cy="369332"/>
          </a:xfrm>
          <a:prstGeom prst="rect">
            <a:avLst/>
          </a:prstGeom>
          <a:noFill/>
        </p:spPr>
        <p:txBody>
          <a:bodyPr wrap="none" rtlCol="0">
            <a:spAutoFit/>
          </a:bodyPr>
          <a:lstStyle/>
          <a:p>
            <a:r>
              <a:rPr lang="en-US" dirty="0" smtClean="0">
                <a:solidFill>
                  <a:schemeClr val="bg1"/>
                </a:solidFill>
              </a:rPr>
              <a:t>Panel 4</a:t>
            </a:r>
            <a:endParaRPr lang="en-US" dirty="0">
              <a:solidFill>
                <a:schemeClr val="bg1"/>
              </a:solidFill>
            </a:endParaRPr>
          </a:p>
        </p:txBody>
      </p:sp>
      <p:sp>
        <p:nvSpPr>
          <p:cNvPr id="10" name="TextBox 9"/>
          <p:cNvSpPr txBox="1"/>
          <p:nvPr/>
        </p:nvSpPr>
        <p:spPr>
          <a:xfrm>
            <a:off x="4371647" y="4117085"/>
            <a:ext cx="869020" cy="369332"/>
          </a:xfrm>
          <a:prstGeom prst="rect">
            <a:avLst/>
          </a:prstGeom>
          <a:noFill/>
        </p:spPr>
        <p:txBody>
          <a:bodyPr wrap="none" rtlCol="0">
            <a:spAutoFit/>
          </a:bodyPr>
          <a:lstStyle/>
          <a:p>
            <a:r>
              <a:rPr lang="en-US" dirty="0" smtClean="0">
                <a:solidFill>
                  <a:schemeClr val="bg1"/>
                </a:solidFill>
              </a:rPr>
              <a:t>Panel 5</a:t>
            </a:r>
            <a:endParaRPr lang="en-US" dirty="0">
              <a:solidFill>
                <a:schemeClr val="bg1"/>
              </a:solidFill>
            </a:endParaRPr>
          </a:p>
        </p:txBody>
      </p:sp>
      <p:sp>
        <p:nvSpPr>
          <p:cNvPr id="11" name="Down Arrow Callout 10"/>
          <p:cNvSpPr/>
          <p:nvPr/>
        </p:nvSpPr>
        <p:spPr>
          <a:xfrm>
            <a:off x="7639665" y="1843551"/>
            <a:ext cx="1471152" cy="899652"/>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to Expand Panel</a:t>
            </a:r>
            <a:endParaRPr lang="en-US" b="1" dirty="0">
              <a:solidFill>
                <a:srgbClr val="FF0000"/>
              </a:solidFill>
            </a:endParaRPr>
          </a:p>
        </p:txBody>
      </p:sp>
      <p:pic>
        <p:nvPicPr>
          <p:cNvPr id="13" name="Picture 12"/>
          <p:cNvPicPr>
            <a:picLocks noChangeAspect="1"/>
          </p:cNvPicPr>
          <p:nvPr/>
        </p:nvPicPr>
        <p:blipFill>
          <a:blip r:embed="rId3"/>
          <a:stretch>
            <a:fillRect/>
          </a:stretch>
        </p:blipFill>
        <p:spPr>
          <a:xfrm>
            <a:off x="8396145" y="1893007"/>
            <a:ext cx="231845" cy="266700"/>
          </a:xfrm>
          <a:prstGeom prst="rect">
            <a:avLst/>
          </a:prstGeom>
        </p:spPr>
      </p:pic>
    </p:spTree>
    <p:extLst>
      <p:ext uri="{BB962C8B-B14F-4D97-AF65-F5344CB8AC3E}">
        <p14:creationId xmlns:p14="http://schemas.microsoft.com/office/powerpoint/2010/main" val="263734016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30800" y="3857041"/>
            <a:ext cx="1960193" cy="2804359"/>
          </a:xfrm>
          <a:prstGeom prst="rect">
            <a:avLst/>
          </a:prstGeom>
        </p:spPr>
      </p:pic>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150</a:t>
            </a:fld>
            <a:endParaRPr lang="en-US" dirty="0">
              <a:solidFill>
                <a:srgbClr val="1F497D"/>
              </a:solidFill>
            </a:endParaRPr>
          </a:p>
        </p:txBody>
      </p:sp>
      <p:pic>
        <p:nvPicPr>
          <p:cNvPr id="7" name="Content Placeholder 6"/>
          <p:cNvPicPr>
            <a:picLocks noGrp="1" noChangeAspect="1"/>
          </p:cNvPicPr>
          <p:nvPr>
            <p:ph sz="quarter" idx="13"/>
          </p:nvPr>
        </p:nvPicPr>
        <p:blipFill>
          <a:blip r:embed="rId3"/>
          <a:stretch>
            <a:fillRect/>
          </a:stretch>
        </p:blipFill>
        <p:spPr>
          <a:xfrm>
            <a:off x="530800" y="990999"/>
            <a:ext cx="1971520" cy="3082740"/>
          </a:xfrm>
          <a:prstGeom prst="rect">
            <a:avLst/>
          </a:prstGeom>
        </p:spPr>
      </p:pic>
      <p:pic>
        <p:nvPicPr>
          <p:cNvPr id="8" name="Content Placeholder 4"/>
          <p:cNvPicPr>
            <a:picLocks noChangeAspect="1"/>
          </p:cNvPicPr>
          <p:nvPr/>
        </p:nvPicPr>
        <p:blipFill>
          <a:blip r:embed="rId4"/>
          <a:stretch>
            <a:fillRect/>
          </a:stretch>
        </p:blipFill>
        <p:spPr>
          <a:xfrm>
            <a:off x="2502320" y="1035896"/>
            <a:ext cx="6197180" cy="1778715"/>
          </a:xfrm>
          <a:prstGeom prst="rect">
            <a:avLst/>
          </a:prstGeom>
        </p:spPr>
      </p:pic>
      <p:pic>
        <p:nvPicPr>
          <p:cNvPr id="9" name="Content Placeholder 6"/>
          <p:cNvPicPr>
            <a:picLocks noChangeAspect="1"/>
          </p:cNvPicPr>
          <p:nvPr/>
        </p:nvPicPr>
        <p:blipFill>
          <a:blip r:embed="rId5"/>
          <a:stretch>
            <a:fillRect/>
          </a:stretch>
        </p:blipFill>
        <p:spPr>
          <a:xfrm>
            <a:off x="2502320" y="2783885"/>
            <a:ext cx="6197180" cy="2349480"/>
          </a:xfrm>
          <a:prstGeom prst="rect">
            <a:avLst/>
          </a:prstGeom>
        </p:spPr>
      </p:pic>
      <p:pic>
        <p:nvPicPr>
          <p:cNvPr id="10" name="Content Placeholder 8"/>
          <p:cNvPicPr>
            <a:picLocks noChangeAspect="1"/>
          </p:cNvPicPr>
          <p:nvPr/>
        </p:nvPicPr>
        <p:blipFill>
          <a:blip r:embed="rId6"/>
          <a:stretch>
            <a:fillRect/>
          </a:stretch>
        </p:blipFill>
        <p:spPr>
          <a:xfrm>
            <a:off x="2502320" y="3751647"/>
            <a:ext cx="6197180" cy="2632380"/>
          </a:xfrm>
          <a:prstGeom prst="rect">
            <a:avLst/>
          </a:prstGeom>
        </p:spPr>
      </p:pic>
      <p:sp>
        <p:nvSpPr>
          <p:cNvPr id="11" name="Rectangle 10"/>
          <p:cNvSpPr/>
          <p:nvPr/>
        </p:nvSpPr>
        <p:spPr>
          <a:xfrm>
            <a:off x="544664" y="2275561"/>
            <a:ext cx="194632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2"/>
          <p:cNvPicPr>
            <a:picLocks noChangeAspect="1"/>
          </p:cNvPicPr>
          <p:nvPr/>
        </p:nvPicPr>
        <p:blipFill>
          <a:blip r:embed="rId7"/>
          <a:stretch>
            <a:fillRect/>
          </a:stretch>
        </p:blipFill>
        <p:spPr>
          <a:xfrm>
            <a:off x="2502320" y="6370103"/>
            <a:ext cx="6197180" cy="255846"/>
          </a:xfrm>
          <a:prstGeom prst="rect">
            <a:avLst/>
          </a:prstGeom>
        </p:spPr>
      </p:pic>
      <p:sp>
        <p:nvSpPr>
          <p:cNvPr id="15" name="Rectangle 14"/>
          <p:cNvSpPr/>
          <p:nvPr/>
        </p:nvSpPr>
        <p:spPr>
          <a:xfrm>
            <a:off x="6959264" y="6009306"/>
            <a:ext cx="1740236" cy="3607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818246" y="5138786"/>
            <a:ext cx="5315104" cy="707886"/>
          </a:xfrm>
          <a:prstGeom prst="rect">
            <a:avLst/>
          </a:prstGeom>
          <a:solidFill>
            <a:srgbClr val="30F0F0"/>
          </a:solidFill>
          <a:ln>
            <a:solidFill>
              <a:srgbClr val="30F0F0"/>
            </a:solidFill>
          </a:ln>
        </p:spPr>
        <p:txBody>
          <a:bodyPr wrap="square" rtlCol="0">
            <a:spAutoFit/>
          </a:bodyPr>
          <a:lstStyle/>
          <a:p>
            <a:r>
              <a:rPr lang="en-US" sz="2000" dirty="0" smtClean="0">
                <a:solidFill>
                  <a:srgbClr val="1C1C1C"/>
                </a:solidFill>
              </a:rPr>
              <a:t>4,000 Characters for Each Factor</a:t>
            </a:r>
          </a:p>
          <a:p>
            <a:r>
              <a:rPr lang="en-US" sz="2000" dirty="0" smtClean="0">
                <a:solidFill>
                  <a:srgbClr val="1C1C1C"/>
                </a:solidFill>
              </a:rPr>
              <a:t>Can Paste 3,600 Characters from Word Doc</a:t>
            </a:r>
            <a:endParaRPr lang="en-US" sz="2000" dirty="0">
              <a:solidFill>
                <a:srgbClr val="1C1C1C"/>
              </a:solidFill>
            </a:endParaRPr>
          </a:p>
        </p:txBody>
      </p:sp>
      <p:pic>
        <p:nvPicPr>
          <p:cNvPr id="17" name="Picture 16"/>
          <p:cNvPicPr>
            <a:picLocks noChangeAspect="1"/>
          </p:cNvPicPr>
          <p:nvPr/>
        </p:nvPicPr>
        <p:blipFill>
          <a:blip r:embed="rId8"/>
          <a:stretch>
            <a:fillRect/>
          </a:stretch>
        </p:blipFill>
        <p:spPr>
          <a:xfrm>
            <a:off x="7356504" y="2321254"/>
            <a:ext cx="991690" cy="351890"/>
          </a:xfrm>
          <a:prstGeom prst="rect">
            <a:avLst/>
          </a:prstGeom>
        </p:spPr>
      </p:pic>
      <p:grpSp>
        <p:nvGrpSpPr>
          <p:cNvPr id="3" name="Group 2"/>
          <p:cNvGrpSpPr/>
          <p:nvPr/>
        </p:nvGrpSpPr>
        <p:grpSpPr>
          <a:xfrm>
            <a:off x="4863310" y="4063833"/>
            <a:ext cx="3836190" cy="846872"/>
            <a:chOff x="4863310" y="4063833"/>
            <a:chExt cx="3836190" cy="846872"/>
          </a:xfrm>
        </p:grpSpPr>
        <p:sp>
          <p:nvSpPr>
            <p:cNvPr id="13" name="Line Callout 1 12"/>
            <p:cNvSpPr/>
            <p:nvPr/>
          </p:nvSpPr>
          <p:spPr>
            <a:xfrm>
              <a:off x="4863310" y="4063833"/>
              <a:ext cx="3836190" cy="846872"/>
            </a:xfrm>
            <a:prstGeom prst="borderCallout1">
              <a:avLst>
                <a:gd name="adj1" fmla="val 101206"/>
                <a:gd name="adj2" fmla="val 48436"/>
                <a:gd name="adj3" fmla="val 225532"/>
                <a:gd name="adj4" fmla="val 76890"/>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9"/>
            <a:stretch>
              <a:fillRect/>
            </a:stretch>
          </p:blipFill>
          <p:spPr>
            <a:xfrm>
              <a:off x="4939382" y="4105852"/>
              <a:ext cx="3695950" cy="739190"/>
            </a:xfrm>
            <a:prstGeom prst="rect">
              <a:avLst/>
            </a:prstGeom>
          </p:spPr>
        </p:pic>
      </p:grpSp>
    </p:spTree>
    <p:extLst>
      <p:ext uri="{BB962C8B-B14F-4D97-AF65-F5344CB8AC3E}">
        <p14:creationId xmlns:p14="http://schemas.microsoft.com/office/powerpoint/2010/main" val="152685849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14"/>
          <p:cNvPicPr>
            <a:picLocks noGrp="1" noChangeAspect="1"/>
          </p:cNvPicPr>
          <p:nvPr>
            <p:ph sz="quarter" idx="13"/>
          </p:nvPr>
        </p:nvPicPr>
        <p:blipFill>
          <a:blip r:embed="rId2"/>
          <a:stretch>
            <a:fillRect/>
          </a:stretch>
        </p:blipFill>
        <p:spPr>
          <a:xfrm>
            <a:off x="544513" y="1092160"/>
            <a:ext cx="8154987" cy="3467179"/>
          </a:xfrm>
          <a:prstGeom prst="rect">
            <a:avLst/>
          </a:prstGeom>
        </p:spPr>
      </p:pic>
      <p:sp>
        <p:nvSpPr>
          <p:cNvPr id="2" name="Title 1"/>
          <p:cNvSpPr>
            <a:spLocks noGrp="1"/>
          </p:cNvSpPr>
          <p:nvPr>
            <p:ph type="title"/>
          </p:nvPr>
        </p:nvSpPr>
        <p:spPr/>
        <p:txBody>
          <a:bodyPr/>
          <a:lstStyle/>
          <a:p>
            <a:r>
              <a:rPr lang="en-US" dirty="0" smtClean="0"/>
              <a:t>Writing Tool Kit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151</a:t>
            </a:fld>
            <a:endParaRPr lang="en-US" dirty="0">
              <a:solidFill>
                <a:srgbClr val="1F497D"/>
              </a:solidFill>
            </a:endParaRPr>
          </a:p>
        </p:txBody>
      </p:sp>
      <p:sp>
        <p:nvSpPr>
          <p:cNvPr id="14" name="Rectangle 13"/>
          <p:cNvSpPr/>
          <p:nvPr/>
        </p:nvSpPr>
        <p:spPr>
          <a:xfrm>
            <a:off x="704850" y="2171699"/>
            <a:ext cx="2589563" cy="4381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178843" y="4201356"/>
            <a:ext cx="4886325" cy="876300"/>
          </a:xfrm>
          <a:prstGeom prst="rect">
            <a:avLst/>
          </a:prstGeom>
          <a:ln w="57150">
            <a:solidFill>
              <a:srgbClr val="FF0000"/>
            </a:solidFill>
          </a:ln>
        </p:spPr>
      </p:pic>
      <p:cxnSp>
        <p:nvCxnSpPr>
          <p:cNvPr id="16" name="Elbow Connector 15"/>
          <p:cNvCxnSpPr>
            <a:endCxn id="12" idx="1"/>
          </p:cNvCxnSpPr>
          <p:nvPr/>
        </p:nvCxnSpPr>
        <p:spPr>
          <a:xfrm rot="16200000" flipH="1">
            <a:off x="737772" y="3198435"/>
            <a:ext cx="2029654" cy="85248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49209" y="3486177"/>
            <a:ext cx="1445204" cy="276999"/>
          </a:xfrm>
          <a:prstGeom prst="rect">
            <a:avLst/>
          </a:prstGeom>
          <a:solidFill>
            <a:schemeClr val="bg1"/>
          </a:solidFill>
          <a:ln w="28575">
            <a:solidFill>
              <a:srgbClr val="00B050"/>
            </a:solidFill>
          </a:ln>
        </p:spPr>
        <p:txBody>
          <a:bodyPr wrap="none" rtlCol="0">
            <a:spAutoFit/>
          </a:bodyPr>
          <a:lstStyle/>
          <a:p>
            <a:pPr algn="ctr"/>
            <a:r>
              <a:rPr lang="en-US" sz="1200" dirty="0" smtClean="0">
                <a:solidFill>
                  <a:srgbClr val="0000FF"/>
                </a:solidFill>
              </a:rPr>
              <a:t>Save/Preview/Print/</a:t>
            </a:r>
            <a:endParaRPr lang="en-US" sz="1200" dirty="0">
              <a:solidFill>
                <a:srgbClr val="0000FF"/>
              </a:solidFill>
            </a:endParaRPr>
          </a:p>
        </p:txBody>
      </p:sp>
      <p:sp>
        <p:nvSpPr>
          <p:cNvPr id="20" name="TextBox 19"/>
          <p:cNvSpPr txBox="1"/>
          <p:nvPr/>
        </p:nvSpPr>
        <p:spPr>
          <a:xfrm>
            <a:off x="340377" y="5311353"/>
            <a:ext cx="1498872" cy="276999"/>
          </a:xfrm>
          <a:prstGeom prst="rect">
            <a:avLst/>
          </a:prstGeom>
          <a:noFill/>
          <a:ln w="28575">
            <a:solidFill>
              <a:srgbClr val="0000FF"/>
            </a:solidFill>
          </a:ln>
        </p:spPr>
        <p:txBody>
          <a:bodyPr wrap="none" rtlCol="0">
            <a:spAutoFit/>
          </a:bodyPr>
          <a:lstStyle/>
          <a:p>
            <a:pPr algn="ctr"/>
            <a:r>
              <a:rPr lang="en-US" sz="1200" dirty="0" smtClean="0">
                <a:solidFill>
                  <a:srgbClr val="0000FF"/>
                </a:solidFill>
              </a:rPr>
              <a:t>Bold/Italic/Underline</a:t>
            </a:r>
            <a:endParaRPr lang="en-US" sz="1200" dirty="0">
              <a:solidFill>
                <a:srgbClr val="0000FF"/>
              </a:solidFill>
            </a:endParaRPr>
          </a:p>
        </p:txBody>
      </p:sp>
      <p:sp>
        <p:nvSpPr>
          <p:cNvPr id="21" name="TextBox 20"/>
          <p:cNvSpPr txBox="1"/>
          <p:nvPr/>
        </p:nvSpPr>
        <p:spPr>
          <a:xfrm>
            <a:off x="1013325" y="5740603"/>
            <a:ext cx="3608680" cy="276999"/>
          </a:xfrm>
          <a:prstGeom prst="rect">
            <a:avLst/>
          </a:prstGeom>
          <a:noFill/>
          <a:ln w="28575">
            <a:solidFill>
              <a:srgbClr val="00B050"/>
            </a:solidFill>
          </a:ln>
        </p:spPr>
        <p:txBody>
          <a:bodyPr wrap="none" rtlCol="0">
            <a:spAutoFit/>
          </a:bodyPr>
          <a:lstStyle/>
          <a:p>
            <a:pPr algn="ctr"/>
            <a:r>
              <a:rPr lang="en-US" sz="1200" dirty="0" smtClean="0">
                <a:solidFill>
                  <a:srgbClr val="0000FF"/>
                </a:solidFill>
              </a:rPr>
              <a:t>Insert Remove Numbered List/Insert Remove Bulleted/</a:t>
            </a:r>
            <a:endParaRPr lang="en-US" sz="1200" dirty="0">
              <a:solidFill>
                <a:srgbClr val="0000FF"/>
              </a:solidFill>
            </a:endParaRPr>
          </a:p>
        </p:txBody>
      </p:sp>
      <p:sp>
        <p:nvSpPr>
          <p:cNvPr id="22" name="TextBox 21"/>
          <p:cNvSpPr txBox="1"/>
          <p:nvPr/>
        </p:nvSpPr>
        <p:spPr>
          <a:xfrm>
            <a:off x="3371850" y="5262562"/>
            <a:ext cx="2341472" cy="276999"/>
          </a:xfrm>
          <a:prstGeom prst="rect">
            <a:avLst/>
          </a:prstGeom>
          <a:noFill/>
          <a:ln w="28575">
            <a:solidFill>
              <a:srgbClr val="1C1C1C"/>
            </a:solidFill>
          </a:ln>
        </p:spPr>
        <p:txBody>
          <a:bodyPr wrap="square" rtlCol="0">
            <a:spAutoFit/>
          </a:bodyPr>
          <a:lstStyle/>
          <a:p>
            <a:pPr algn="ctr"/>
            <a:r>
              <a:rPr lang="en-US" sz="1200" dirty="0" smtClean="0">
                <a:solidFill>
                  <a:srgbClr val="0000FF"/>
                </a:solidFill>
              </a:rPr>
              <a:t>Decrease Indent/Increase Indent/ </a:t>
            </a:r>
            <a:endParaRPr lang="en-US" sz="1200" dirty="0">
              <a:solidFill>
                <a:srgbClr val="0000FF"/>
              </a:solidFill>
            </a:endParaRPr>
          </a:p>
        </p:txBody>
      </p:sp>
      <p:sp>
        <p:nvSpPr>
          <p:cNvPr id="23" name="TextBox 22"/>
          <p:cNvSpPr txBox="1"/>
          <p:nvPr/>
        </p:nvSpPr>
        <p:spPr>
          <a:xfrm>
            <a:off x="4805065" y="5724467"/>
            <a:ext cx="2476512" cy="276999"/>
          </a:xfrm>
          <a:prstGeom prst="rect">
            <a:avLst/>
          </a:prstGeom>
          <a:noFill/>
          <a:ln w="28575">
            <a:solidFill>
              <a:srgbClr val="7030A0"/>
            </a:solidFill>
          </a:ln>
        </p:spPr>
        <p:txBody>
          <a:bodyPr wrap="none" rtlCol="0">
            <a:spAutoFit/>
          </a:bodyPr>
          <a:lstStyle/>
          <a:p>
            <a:pPr algn="ctr"/>
            <a:r>
              <a:rPr lang="en-US" sz="1200" dirty="0" smtClean="0">
                <a:solidFill>
                  <a:srgbClr val="0000FF"/>
                </a:solidFill>
              </a:rPr>
              <a:t>Align Left/Center/Align Right/Justify/</a:t>
            </a:r>
            <a:endParaRPr lang="en-US" sz="1200" dirty="0">
              <a:solidFill>
                <a:srgbClr val="0000FF"/>
              </a:solidFill>
            </a:endParaRPr>
          </a:p>
        </p:txBody>
      </p:sp>
      <p:sp>
        <p:nvSpPr>
          <p:cNvPr id="24" name="TextBox 23"/>
          <p:cNvSpPr txBox="1"/>
          <p:nvPr/>
        </p:nvSpPr>
        <p:spPr>
          <a:xfrm>
            <a:off x="6795320" y="5216514"/>
            <a:ext cx="1617302" cy="276999"/>
          </a:xfrm>
          <a:prstGeom prst="rect">
            <a:avLst/>
          </a:prstGeom>
          <a:noFill/>
          <a:ln w="28575">
            <a:solidFill>
              <a:schemeClr val="accent2">
                <a:lumMod val="75000"/>
              </a:schemeClr>
            </a:solidFill>
          </a:ln>
        </p:spPr>
        <p:txBody>
          <a:bodyPr wrap="none" rtlCol="0">
            <a:spAutoFit/>
          </a:bodyPr>
          <a:lstStyle/>
          <a:p>
            <a:pPr algn="ctr"/>
            <a:r>
              <a:rPr lang="en-US" sz="1200" dirty="0" smtClean="0">
                <a:solidFill>
                  <a:srgbClr val="0000FF"/>
                </a:solidFill>
              </a:rPr>
              <a:t>Maximize/Show Blocks</a:t>
            </a:r>
            <a:endParaRPr lang="en-US" sz="1200" dirty="0">
              <a:solidFill>
                <a:srgbClr val="0000FF"/>
              </a:solidFill>
            </a:endParaRPr>
          </a:p>
        </p:txBody>
      </p:sp>
      <p:sp>
        <p:nvSpPr>
          <p:cNvPr id="9" name="Line Callout 1 8"/>
          <p:cNvSpPr/>
          <p:nvPr/>
        </p:nvSpPr>
        <p:spPr>
          <a:xfrm>
            <a:off x="6305550" y="4639506"/>
            <a:ext cx="671375" cy="359251"/>
          </a:xfrm>
          <a:prstGeom prst="borderCallout1">
            <a:avLst>
              <a:gd name="adj1" fmla="val 100942"/>
              <a:gd name="adj2" fmla="val 52672"/>
              <a:gd name="adj3" fmla="val 160224"/>
              <a:gd name="adj4" fmla="val 187245"/>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Callout 1 24"/>
          <p:cNvSpPr/>
          <p:nvPr/>
        </p:nvSpPr>
        <p:spPr>
          <a:xfrm>
            <a:off x="4847936" y="4639505"/>
            <a:ext cx="1388421" cy="359251"/>
          </a:xfrm>
          <a:prstGeom prst="borderCallout1">
            <a:avLst>
              <a:gd name="adj1" fmla="val 100942"/>
              <a:gd name="adj2" fmla="val 52672"/>
              <a:gd name="adj3" fmla="val 295443"/>
              <a:gd name="adj4" fmla="val 9600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Callout 1 25"/>
          <p:cNvSpPr/>
          <p:nvPr/>
        </p:nvSpPr>
        <p:spPr>
          <a:xfrm>
            <a:off x="4057650" y="4647559"/>
            <a:ext cx="733135" cy="359251"/>
          </a:xfrm>
          <a:prstGeom prst="borderCallout1">
            <a:avLst>
              <a:gd name="adj1" fmla="val 100942"/>
              <a:gd name="adj2" fmla="val 52672"/>
              <a:gd name="adj3" fmla="val 170829"/>
              <a:gd name="adj4" fmla="val 53426"/>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Callout 1 26"/>
          <p:cNvSpPr/>
          <p:nvPr/>
        </p:nvSpPr>
        <p:spPr>
          <a:xfrm>
            <a:off x="3324224" y="4639505"/>
            <a:ext cx="666325" cy="359251"/>
          </a:xfrm>
          <a:prstGeom prst="borderCallout1">
            <a:avLst>
              <a:gd name="adj1" fmla="val 100942"/>
              <a:gd name="adj2" fmla="val 52672"/>
              <a:gd name="adj3" fmla="val 306048"/>
              <a:gd name="adj4" fmla="val -10698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ine Callout 1 27"/>
          <p:cNvSpPr/>
          <p:nvPr/>
        </p:nvSpPr>
        <p:spPr>
          <a:xfrm>
            <a:off x="2204245" y="4638034"/>
            <a:ext cx="1072354" cy="359251"/>
          </a:xfrm>
          <a:prstGeom prst="borderCallout1">
            <a:avLst>
              <a:gd name="adj1" fmla="val 100942"/>
              <a:gd name="adj2" fmla="val 52672"/>
              <a:gd name="adj3" fmla="val 189389"/>
              <a:gd name="adj4" fmla="val -36344"/>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839049" y="3023664"/>
            <a:ext cx="3565913" cy="276999"/>
          </a:xfrm>
          <a:prstGeom prst="rect">
            <a:avLst/>
          </a:prstGeom>
          <a:solidFill>
            <a:schemeClr val="bg1"/>
          </a:solidFill>
          <a:ln w="28575">
            <a:solidFill>
              <a:srgbClr val="800080"/>
            </a:solidFill>
          </a:ln>
        </p:spPr>
        <p:txBody>
          <a:bodyPr wrap="none" rtlCol="0">
            <a:spAutoFit/>
          </a:bodyPr>
          <a:lstStyle/>
          <a:p>
            <a:pPr algn="ctr"/>
            <a:r>
              <a:rPr lang="en-US" sz="1200" dirty="0" smtClean="0">
                <a:solidFill>
                  <a:srgbClr val="0000FF"/>
                </a:solidFill>
              </a:rPr>
              <a:t>Cut/Copy/Paste/Paste as Plain Text/Paste from Word/</a:t>
            </a:r>
            <a:endParaRPr lang="en-US" sz="1200" dirty="0">
              <a:solidFill>
                <a:srgbClr val="0000FF"/>
              </a:solidFill>
            </a:endParaRPr>
          </a:p>
        </p:txBody>
      </p:sp>
      <p:sp>
        <p:nvSpPr>
          <p:cNvPr id="36" name="TextBox 35"/>
          <p:cNvSpPr txBox="1"/>
          <p:nvPr/>
        </p:nvSpPr>
        <p:spPr>
          <a:xfrm>
            <a:off x="6056538" y="3538409"/>
            <a:ext cx="2481192" cy="276999"/>
          </a:xfrm>
          <a:prstGeom prst="rect">
            <a:avLst/>
          </a:prstGeom>
          <a:solidFill>
            <a:schemeClr val="bg1"/>
          </a:solidFill>
          <a:ln w="28575">
            <a:solidFill>
              <a:schemeClr val="accent3">
                <a:lumMod val="75000"/>
              </a:schemeClr>
            </a:solidFill>
          </a:ln>
        </p:spPr>
        <p:txBody>
          <a:bodyPr wrap="none" rtlCol="0">
            <a:spAutoFit/>
          </a:bodyPr>
          <a:lstStyle/>
          <a:p>
            <a:pPr algn="ctr"/>
            <a:r>
              <a:rPr lang="en-US" sz="1200" dirty="0" smtClean="0">
                <a:solidFill>
                  <a:srgbClr val="0000FF"/>
                </a:solidFill>
              </a:rPr>
              <a:t>Undo/Redo/Find/Replace/Select All</a:t>
            </a:r>
            <a:endParaRPr lang="en-US" sz="1200" dirty="0">
              <a:solidFill>
                <a:srgbClr val="0000FF"/>
              </a:solidFill>
            </a:endParaRPr>
          </a:p>
        </p:txBody>
      </p:sp>
      <p:sp>
        <p:nvSpPr>
          <p:cNvPr id="37" name="Line Callout 1 36"/>
          <p:cNvSpPr/>
          <p:nvPr/>
        </p:nvSpPr>
        <p:spPr>
          <a:xfrm>
            <a:off x="2215775" y="4228992"/>
            <a:ext cx="1060824" cy="359251"/>
          </a:xfrm>
          <a:prstGeom prst="borderCallout1">
            <a:avLst>
              <a:gd name="adj1" fmla="val -2461"/>
              <a:gd name="adj2" fmla="val 50876"/>
              <a:gd name="adj3" fmla="val -134076"/>
              <a:gd name="adj4" fmla="val 5014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ine Callout 1 37"/>
          <p:cNvSpPr/>
          <p:nvPr/>
        </p:nvSpPr>
        <p:spPr>
          <a:xfrm>
            <a:off x="3333613" y="4236778"/>
            <a:ext cx="1733687" cy="359251"/>
          </a:xfrm>
          <a:prstGeom prst="borderCallout1">
            <a:avLst>
              <a:gd name="adj1" fmla="val -2461"/>
              <a:gd name="adj2" fmla="val 47178"/>
              <a:gd name="adj3" fmla="val -261340"/>
              <a:gd name="adj4" fmla="val 4655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ine Callout 1 38"/>
          <p:cNvSpPr/>
          <p:nvPr/>
        </p:nvSpPr>
        <p:spPr>
          <a:xfrm>
            <a:off x="5136151" y="4228991"/>
            <a:ext cx="1840774" cy="359251"/>
          </a:xfrm>
          <a:prstGeom prst="borderCallout1">
            <a:avLst>
              <a:gd name="adj1" fmla="val -7763"/>
              <a:gd name="adj2" fmla="val 49050"/>
              <a:gd name="adj3" fmla="val -110213"/>
              <a:gd name="adj4" fmla="val 76857"/>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89733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983" y="5993501"/>
            <a:ext cx="7227276" cy="305846"/>
          </a:xfrm>
          <a:prstGeom prst="rect">
            <a:avLst/>
          </a:prstGeom>
        </p:spPr>
      </p:pic>
      <p:pic>
        <p:nvPicPr>
          <p:cNvPr id="5" name="Content Placeholder 4"/>
          <p:cNvPicPr>
            <a:picLocks noGrp="1" noChangeAspect="1"/>
          </p:cNvPicPr>
          <p:nvPr>
            <p:ph sz="quarter" idx="13"/>
          </p:nvPr>
        </p:nvPicPr>
        <p:blipFill>
          <a:blip r:embed="rId3"/>
          <a:stretch>
            <a:fillRect/>
          </a:stretch>
        </p:blipFill>
        <p:spPr>
          <a:xfrm>
            <a:off x="468883" y="1283367"/>
            <a:ext cx="7180120" cy="2588020"/>
          </a:xfrm>
          <a:prstGeom prst="rect">
            <a:avLst/>
          </a:prstGeom>
        </p:spPr>
      </p:pic>
      <p:sp>
        <p:nvSpPr>
          <p:cNvPr id="2" name="Title 1"/>
          <p:cNvSpPr>
            <a:spLocks noGrp="1"/>
          </p:cNvSpPr>
          <p:nvPr>
            <p:ph type="title"/>
          </p:nvPr>
        </p:nvSpPr>
        <p:spPr>
          <a:xfrm>
            <a:off x="544663" y="631050"/>
            <a:ext cx="8332595" cy="418576"/>
          </a:xfrm>
        </p:spPr>
        <p:txBody>
          <a:bodyPr/>
          <a:lstStyle/>
          <a:p>
            <a:r>
              <a:rPr lang="en-US" dirty="0" smtClean="0"/>
              <a:t>Auto Save</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152</a:t>
            </a:fld>
            <a:endParaRPr lang="en-US" dirty="0">
              <a:solidFill>
                <a:srgbClr val="1F497D"/>
              </a:solidFill>
            </a:endParaRPr>
          </a:p>
        </p:txBody>
      </p:sp>
      <p:sp>
        <p:nvSpPr>
          <p:cNvPr id="6" name="Rectangle 5"/>
          <p:cNvSpPr/>
          <p:nvPr/>
        </p:nvSpPr>
        <p:spPr>
          <a:xfrm>
            <a:off x="335968" y="3512118"/>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p:cNvCxnSpPr>
            <a:stCxn id="6" idx="2"/>
            <a:endCxn id="10" idx="1"/>
          </p:cNvCxnSpPr>
          <p:nvPr/>
        </p:nvCxnSpPr>
        <p:spPr>
          <a:xfrm rot="16200000" flipH="1">
            <a:off x="350104" y="4509986"/>
            <a:ext cx="1942750" cy="65700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49983" y="3354918"/>
            <a:ext cx="7227276" cy="2632445"/>
          </a:xfrm>
          <a:prstGeom prst="rect">
            <a:avLst/>
          </a:prstGeom>
        </p:spPr>
      </p:pic>
      <p:sp>
        <p:nvSpPr>
          <p:cNvPr id="10" name="Rectangle 9"/>
          <p:cNvSpPr/>
          <p:nvPr/>
        </p:nvSpPr>
        <p:spPr>
          <a:xfrm>
            <a:off x="1649983" y="5632366"/>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Callout 10"/>
          <p:cNvSpPr/>
          <p:nvPr/>
        </p:nvSpPr>
        <p:spPr>
          <a:xfrm>
            <a:off x="6363734" y="6271864"/>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12" name="TextBox 11"/>
          <p:cNvSpPr txBox="1"/>
          <p:nvPr/>
        </p:nvSpPr>
        <p:spPr>
          <a:xfrm>
            <a:off x="3562066" y="2315575"/>
            <a:ext cx="2279176" cy="923330"/>
          </a:xfrm>
          <a:prstGeom prst="rect">
            <a:avLst/>
          </a:prstGeom>
          <a:solidFill>
            <a:srgbClr val="30F0F0"/>
          </a:solidFill>
        </p:spPr>
        <p:txBody>
          <a:bodyPr wrap="square" rtlCol="0">
            <a:spAutoFit/>
          </a:bodyPr>
          <a:lstStyle/>
          <a:p>
            <a:pPr algn="ctr"/>
            <a:r>
              <a:rPr lang="en-US" b="1" dirty="0" smtClean="0">
                <a:solidFill>
                  <a:srgbClr val="080808"/>
                </a:solidFill>
              </a:rPr>
              <a:t>Auto Save is activated upon typing or pasting text</a:t>
            </a:r>
            <a:endParaRPr lang="en-US" b="1" dirty="0">
              <a:solidFill>
                <a:srgbClr val="080808"/>
              </a:solidFill>
            </a:endParaRPr>
          </a:p>
        </p:txBody>
      </p:sp>
      <p:sp>
        <p:nvSpPr>
          <p:cNvPr id="13" name="TextBox 12"/>
          <p:cNvSpPr txBox="1"/>
          <p:nvPr/>
        </p:nvSpPr>
        <p:spPr>
          <a:xfrm>
            <a:off x="4408086" y="3292606"/>
            <a:ext cx="2484923" cy="646331"/>
          </a:xfrm>
          <a:prstGeom prst="rect">
            <a:avLst/>
          </a:prstGeom>
          <a:solidFill>
            <a:srgbClr val="30F0F0"/>
          </a:solidFill>
        </p:spPr>
        <p:txBody>
          <a:bodyPr wrap="square" rtlCol="0">
            <a:spAutoFit/>
          </a:bodyPr>
          <a:lstStyle/>
          <a:p>
            <a:pPr algn="ctr"/>
            <a:r>
              <a:rPr lang="en-US" b="1" dirty="0" smtClean="0">
                <a:solidFill>
                  <a:srgbClr val="080808"/>
                </a:solidFill>
              </a:rPr>
              <a:t>Auto Save after </a:t>
            </a:r>
          </a:p>
          <a:p>
            <a:pPr algn="ctr"/>
            <a:r>
              <a:rPr lang="en-US" b="1" dirty="0" smtClean="0">
                <a:solidFill>
                  <a:srgbClr val="080808"/>
                </a:solidFill>
              </a:rPr>
              <a:t>300 seconds (5 minutes)</a:t>
            </a:r>
            <a:endParaRPr lang="en-US" b="1" dirty="0">
              <a:solidFill>
                <a:srgbClr val="080808"/>
              </a:solidFill>
            </a:endParaRPr>
          </a:p>
        </p:txBody>
      </p:sp>
    </p:spTree>
    <p:extLst>
      <p:ext uri="{BB962C8B-B14F-4D97-AF65-F5344CB8AC3E}">
        <p14:creationId xmlns:p14="http://schemas.microsoft.com/office/powerpoint/2010/main" val="20015666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61592" cy="418576"/>
          </a:xfrm>
        </p:spPr>
        <p:txBody>
          <a:bodyPr/>
          <a:lstStyle/>
          <a:p>
            <a:r>
              <a:rPr lang="en-US" dirty="0" smtClean="0"/>
              <a:t>Spell Check</a:t>
            </a:r>
            <a:br>
              <a:rPr lang="en-US" dirty="0" smtClean="0"/>
            </a:br>
            <a:r>
              <a:rPr lang="en-US" sz="1400" dirty="0"/>
              <a:t>Contribution Plan, Midpoint Assessment, Closeout Assessment, Additional Feedback, and Annual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387667"/>
            <a:ext cx="8154987" cy="257161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153</a:t>
            </a:fld>
            <a:endParaRPr lang="en-US" dirty="0">
              <a:solidFill>
                <a:srgbClr val="1F497D"/>
              </a:solidFill>
            </a:endParaRPr>
          </a:p>
        </p:txBody>
      </p:sp>
      <p:sp>
        <p:nvSpPr>
          <p:cNvPr id="6" name="Oval 5"/>
          <p:cNvSpPr/>
          <p:nvPr/>
        </p:nvSpPr>
        <p:spPr>
          <a:xfrm>
            <a:off x="3400425" y="3676650"/>
            <a:ext cx="533400" cy="323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936548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30800" y="3857041"/>
            <a:ext cx="1960193" cy="2804359"/>
          </a:xfrm>
          <a:prstGeom prst="rect">
            <a:avLst/>
          </a:prstGeom>
        </p:spPr>
      </p:pic>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154</a:t>
            </a:fld>
            <a:endParaRPr lang="en-US" dirty="0">
              <a:solidFill>
                <a:srgbClr val="1F497D"/>
              </a:solidFill>
            </a:endParaRPr>
          </a:p>
        </p:txBody>
      </p:sp>
      <p:pic>
        <p:nvPicPr>
          <p:cNvPr id="7" name="Content Placeholder 6"/>
          <p:cNvPicPr>
            <a:picLocks noGrp="1" noChangeAspect="1"/>
          </p:cNvPicPr>
          <p:nvPr>
            <p:ph sz="quarter" idx="13"/>
          </p:nvPr>
        </p:nvPicPr>
        <p:blipFill>
          <a:blip r:embed="rId3"/>
          <a:stretch>
            <a:fillRect/>
          </a:stretch>
        </p:blipFill>
        <p:spPr>
          <a:xfrm>
            <a:off x="530800" y="1051811"/>
            <a:ext cx="1971520" cy="3082740"/>
          </a:xfrm>
          <a:prstGeom prst="rect">
            <a:avLst/>
          </a:prstGeom>
        </p:spPr>
      </p:pic>
      <p:pic>
        <p:nvPicPr>
          <p:cNvPr id="11" name="Content Placeholder 10"/>
          <p:cNvPicPr>
            <a:picLocks noChangeAspect="1"/>
          </p:cNvPicPr>
          <p:nvPr/>
        </p:nvPicPr>
        <p:blipFill>
          <a:blip r:embed="rId4"/>
          <a:stretch>
            <a:fillRect/>
          </a:stretch>
        </p:blipFill>
        <p:spPr>
          <a:xfrm>
            <a:off x="2502320" y="1247959"/>
            <a:ext cx="6197180" cy="2668942"/>
          </a:xfrm>
          <a:prstGeom prst="rect">
            <a:avLst/>
          </a:prstGeom>
        </p:spPr>
      </p:pic>
      <p:pic>
        <p:nvPicPr>
          <p:cNvPr id="12" name="Content Placeholder 12"/>
          <p:cNvPicPr>
            <a:picLocks noChangeAspect="1"/>
          </p:cNvPicPr>
          <p:nvPr/>
        </p:nvPicPr>
        <p:blipFill>
          <a:blip r:embed="rId5"/>
          <a:stretch>
            <a:fillRect/>
          </a:stretch>
        </p:blipFill>
        <p:spPr>
          <a:xfrm>
            <a:off x="2502320" y="6389513"/>
            <a:ext cx="6197180" cy="255846"/>
          </a:xfrm>
          <a:prstGeom prst="rect">
            <a:avLst/>
          </a:prstGeom>
        </p:spPr>
      </p:pic>
      <p:pic>
        <p:nvPicPr>
          <p:cNvPr id="14" name="Content Placeholder 18"/>
          <p:cNvPicPr>
            <a:picLocks noChangeAspect="1"/>
          </p:cNvPicPr>
          <p:nvPr/>
        </p:nvPicPr>
        <p:blipFill>
          <a:blip r:embed="rId6"/>
          <a:stretch>
            <a:fillRect/>
          </a:stretch>
        </p:blipFill>
        <p:spPr>
          <a:xfrm>
            <a:off x="2502320" y="1053944"/>
            <a:ext cx="6197180" cy="205054"/>
          </a:xfrm>
          <a:prstGeom prst="rect">
            <a:avLst/>
          </a:prstGeom>
        </p:spPr>
      </p:pic>
      <p:sp>
        <p:nvSpPr>
          <p:cNvPr id="3" name="Right Arrow 2"/>
          <p:cNvSpPr/>
          <p:nvPr/>
        </p:nvSpPr>
        <p:spPr>
          <a:xfrm>
            <a:off x="176463" y="3874670"/>
            <a:ext cx="2325857" cy="2978325"/>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in self-assessment or paste self-assessment from a Word document</a:t>
            </a:r>
            <a:endParaRPr lang="en-US" b="1" i="1" dirty="0">
              <a:solidFill>
                <a:srgbClr val="0000FF"/>
              </a:solidFill>
            </a:endParaRPr>
          </a:p>
        </p:txBody>
      </p:sp>
      <p:pic>
        <p:nvPicPr>
          <p:cNvPr id="17" name="Content Placeholder 7"/>
          <p:cNvPicPr>
            <a:picLocks noChangeAspect="1"/>
          </p:cNvPicPr>
          <p:nvPr/>
        </p:nvPicPr>
        <p:blipFill>
          <a:blip r:embed="rId7"/>
          <a:stretch>
            <a:fillRect/>
          </a:stretch>
        </p:blipFill>
        <p:spPr>
          <a:xfrm>
            <a:off x="2531490" y="3808445"/>
            <a:ext cx="6168010" cy="2629727"/>
          </a:xfrm>
          <a:prstGeom prst="rect">
            <a:avLst/>
          </a:prstGeom>
        </p:spPr>
      </p:pic>
      <p:sp>
        <p:nvSpPr>
          <p:cNvPr id="16" name="Rectangle 15"/>
          <p:cNvSpPr/>
          <p:nvPr/>
        </p:nvSpPr>
        <p:spPr>
          <a:xfrm>
            <a:off x="544664" y="2330153"/>
            <a:ext cx="194632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579115" y="3864035"/>
            <a:ext cx="1355806" cy="328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368294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30800" y="3857041"/>
            <a:ext cx="1960193" cy="2804359"/>
          </a:xfrm>
          <a:prstGeom prst="rect">
            <a:avLst/>
          </a:prstGeom>
        </p:spPr>
      </p:pic>
      <p:pic>
        <p:nvPicPr>
          <p:cNvPr id="3" name="Picture 2"/>
          <p:cNvPicPr>
            <a:picLocks noChangeAspect="1"/>
          </p:cNvPicPr>
          <p:nvPr/>
        </p:nvPicPr>
        <p:blipFill>
          <a:blip r:embed="rId3"/>
          <a:stretch>
            <a:fillRect/>
          </a:stretch>
        </p:blipFill>
        <p:spPr>
          <a:xfrm>
            <a:off x="2502321" y="3762632"/>
            <a:ext cx="6197180" cy="2601566"/>
          </a:xfrm>
          <a:prstGeom prst="rect">
            <a:avLst/>
          </a:prstGeom>
        </p:spPr>
      </p:pic>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155</a:t>
            </a:fld>
            <a:endParaRPr lang="en-US" dirty="0">
              <a:solidFill>
                <a:srgbClr val="1F497D"/>
              </a:solidFill>
            </a:endParaRPr>
          </a:p>
        </p:txBody>
      </p:sp>
      <p:pic>
        <p:nvPicPr>
          <p:cNvPr id="7" name="Content Placeholder 6"/>
          <p:cNvPicPr>
            <a:picLocks noGrp="1" noChangeAspect="1"/>
          </p:cNvPicPr>
          <p:nvPr>
            <p:ph sz="quarter" idx="13"/>
          </p:nvPr>
        </p:nvPicPr>
        <p:blipFill>
          <a:blip r:embed="rId4"/>
          <a:stretch>
            <a:fillRect/>
          </a:stretch>
        </p:blipFill>
        <p:spPr>
          <a:xfrm>
            <a:off x="530800" y="1019727"/>
            <a:ext cx="1971520" cy="3082740"/>
          </a:xfrm>
          <a:prstGeom prst="rect">
            <a:avLst/>
          </a:prstGeom>
        </p:spPr>
      </p:pic>
      <p:pic>
        <p:nvPicPr>
          <p:cNvPr id="11" name="Content Placeholder 10"/>
          <p:cNvPicPr>
            <a:picLocks noChangeAspect="1"/>
          </p:cNvPicPr>
          <p:nvPr/>
        </p:nvPicPr>
        <p:blipFill>
          <a:blip r:embed="rId5"/>
          <a:stretch>
            <a:fillRect/>
          </a:stretch>
        </p:blipFill>
        <p:spPr>
          <a:xfrm>
            <a:off x="2502320" y="1202227"/>
            <a:ext cx="6197180" cy="2668942"/>
          </a:xfrm>
          <a:prstGeom prst="rect">
            <a:avLst/>
          </a:prstGeom>
        </p:spPr>
      </p:pic>
      <p:pic>
        <p:nvPicPr>
          <p:cNvPr id="12" name="Content Placeholder 12"/>
          <p:cNvPicPr>
            <a:picLocks noChangeAspect="1"/>
          </p:cNvPicPr>
          <p:nvPr/>
        </p:nvPicPr>
        <p:blipFill>
          <a:blip r:embed="rId6"/>
          <a:stretch>
            <a:fillRect/>
          </a:stretch>
        </p:blipFill>
        <p:spPr>
          <a:xfrm>
            <a:off x="2502320" y="6391907"/>
            <a:ext cx="6197180" cy="255846"/>
          </a:xfrm>
          <a:prstGeom prst="rect">
            <a:avLst/>
          </a:prstGeom>
        </p:spPr>
      </p:pic>
      <p:pic>
        <p:nvPicPr>
          <p:cNvPr id="13" name="Content Placeholder 18"/>
          <p:cNvPicPr>
            <a:picLocks noChangeAspect="1"/>
          </p:cNvPicPr>
          <p:nvPr/>
        </p:nvPicPr>
        <p:blipFill>
          <a:blip r:embed="rId7"/>
          <a:stretch>
            <a:fillRect/>
          </a:stretch>
        </p:blipFill>
        <p:spPr>
          <a:xfrm>
            <a:off x="2502320" y="1021860"/>
            <a:ext cx="6197180" cy="205054"/>
          </a:xfrm>
          <a:prstGeom prst="rect">
            <a:avLst/>
          </a:prstGeom>
        </p:spPr>
      </p:pic>
      <p:sp>
        <p:nvSpPr>
          <p:cNvPr id="14" name="Rectangle 13"/>
          <p:cNvSpPr/>
          <p:nvPr/>
        </p:nvSpPr>
        <p:spPr>
          <a:xfrm>
            <a:off x="3809748" y="3829066"/>
            <a:ext cx="1355806" cy="328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176463" y="3674645"/>
            <a:ext cx="2325857" cy="2978325"/>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in self-assessment or paste self-assessment from a Word document</a:t>
            </a:r>
            <a:endParaRPr lang="en-US" b="1" i="1" dirty="0">
              <a:solidFill>
                <a:srgbClr val="0000FF"/>
              </a:solidFill>
            </a:endParaRPr>
          </a:p>
        </p:txBody>
      </p:sp>
      <p:sp>
        <p:nvSpPr>
          <p:cNvPr id="17" name="Rectangle 16"/>
          <p:cNvSpPr/>
          <p:nvPr/>
        </p:nvSpPr>
        <p:spPr>
          <a:xfrm>
            <a:off x="544664" y="2330153"/>
            <a:ext cx="194632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83215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0800" y="3857041"/>
            <a:ext cx="1960193" cy="2804359"/>
          </a:xfrm>
          <a:prstGeom prst="rect">
            <a:avLst/>
          </a:prstGeom>
        </p:spPr>
      </p:pic>
      <p:pic>
        <p:nvPicPr>
          <p:cNvPr id="3" name="Picture 2"/>
          <p:cNvPicPr>
            <a:picLocks noChangeAspect="1"/>
          </p:cNvPicPr>
          <p:nvPr/>
        </p:nvPicPr>
        <p:blipFill>
          <a:blip r:embed="rId3"/>
          <a:stretch>
            <a:fillRect/>
          </a:stretch>
        </p:blipFill>
        <p:spPr>
          <a:xfrm>
            <a:off x="2502320" y="3827175"/>
            <a:ext cx="6197180" cy="2602475"/>
          </a:xfrm>
          <a:prstGeom prst="rect">
            <a:avLst/>
          </a:prstGeom>
        </p:spPr>
      </p:pic>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156</a:t>
            </a:fld>
            <a:endParaRPr lang="en-US" dirty="0">
              <a:solidFill>
                <a:srgbClr val="1F497D"/>
              </a:solidFill>
            </a:endParaRPr>
          </a:p>
        </p:txBody>
      </p:sp>
      <p:pic>
        <p:nvPicPr>
          <p:cNvPr id="7" name="Content Placeholder 6"/>
          <p:cNvPicPr>
            <a:picLocks noGrp="1" noChangeAspect="1"/>
          </p:cNvPicPr>
          <p:nvPr>
            <p:ph sz="quarter" idx="13"/>
          </p:nvPr>
        </p:nvPicPr>
        <p:blipFill>
          <a:blip r:embed="rId4"/>
          <a:stretch>
            <a:fillRect/>
          </a:stretch>
        </p:blipFill>
        <p:spPr>
          <a:xfrm>
            <a:off x="530800" y="1019727"/>
            <a:ext cx="1971520" cy="3082740"/>
          </a:xfrm>
          <a:prstGeom prst="rect">
            <a:avLst/>
          </a:prstGeom>
        </p:spPr>
      </p:pic>
      <p:pic>
        <p:nvPicPr>
          <p:cNvPr id="11" name="Content Placeholder 10"/>
          <p:cNvPicPr>
            <a:picLocks noChangeAspect="1"/>
          </p:cNvPicPr>
          <p:nvPr/>
        </p:nvPicPr>
        <p:blipFill>
          <a:blip r:embed="rId5"/>
          <a:stretch>
            <a:fillRect/>
          </a:stretch>
        </p:blipFill>
        <p:spPr>
          <a:xfrm>
            <a:off x="2502320" y="1215875"/>
            <a:ext cx="6197180" cy="2668942"/>
          </a:xfrm>
          <a:prstGeom prst="rect">
            <a:avLst/>
          </a:prstGeom>
        </p:spPr>
      </p:pic>
      <p:pic>
        <p:nvPicPr>
          <p:cNvPr id="12" name="Content Placeholder 12"/>
          <p:cNvPicPr>
            <a:picLocks noChangeAspect="1"/>
          </p:cNvPicPr>
          <p:nvPr/>
        </p:nvPicPr>
        <p:blipFill>
          <a:blip r:embed="rId6"/>
          <a:stretch>
            <a:fillRect/>
          </a:stretch>
        </p:blipFill>
        <p:spPr>
          <a:xfrm>
            <a:off x="2502320" y="6405555"/>
            <a:ext cx="6197180" cy="255846"/>
          </a:xfrm>
          <a:prstGeom prst="rect">
            <a:avLst/>
          </a:prstGeom>
        </p:spPr>
      </p:pic>
      <p:pic>
        <p:nvPicPr>
          <p:cNvPr id="13" name="Content Placeholder 18"/>
          <p:cNvPicPr>
            <a:picLocks noChangeAspect="1"/>
          </p:cNvPicPr>
          <p:nvPr/>
        </p:nvPicPr>
        <p:blipFill>
          <a:blip r:embed="rId7"/>
          <a:stretch>
            <a:fillRect/>
          </a:stretch>
        </p:blipFill>
        <p:spPr>
          <a:xfrm>
            <a:off x="2502320" y="1021860"/>
            <a:ext cx="6197180" cy="205054"/>
          </a:xfrm>
          <a:prstGeom prst="rect">
            <a:avLst/>
          </a:prstGeom>
        </p:spPr>
      </p:pic>
      <p:sp>
        <p:nvSpPr>
          <p:cNvPr id="14" name="Rectangle 13"/>
          <p:cNvSpPr/>
          <p:nvPr/>
        </p:nvSpPr>
        <p:spPr>
          <a:xfrm>
            <a:off x="5028951" y="3852441"/>
            <a:ext cx="810375" cy="3652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flipH="1">
            <a:off x="4473840" y="5257800"/>
            <a:ext cx="2564694" cy="1319100"/>
          </a:xfrm>
          <a:prstGeom prst="rightArrow">
            <a:avLst>
              <a:gd name="adj1" fmla="val 50000"/>
              <a:gd name="adj2" fmla="val 18068"/>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FF"/>
                </a:solidFill>
              </a:rPr>
              <a:t>Note:  Can </a:t>
            </a:r>
            <a:r>
              <a:rPr lang="en-US" b="1" dirty="0" smtClean="0">
                <a:solidFill>
                  <a:srgbClr val="0000FF"/>
                </a:solidFill>
              </a:rPr>
              <a:t>Bold, </a:t>
            </a:r>
            <a:r>
              <a:rPr lang="en-US" b="1" u="sng" dirty="0" smtClean="0">
                <a:solidFill>
                  <a:srgbClr val="0000FF"/>
                </a:solidFill>
              </a:rPr>
              <a:t>Underline</a:t>
            </a:r>
            <a:r>
              <a:rPr lang="en-US" b="1" dirty="0" smtClean="0">
                <a:solidFill>
                  <a:srgbClr val="0000FF"/>
                </a:solidFill>
              </a:rPr>
              <a:t>, </a:t>
            </a:r>
            <a:r>
              <a:rPr lang="en-US" b="1" i="1" dirty="0" smtClean="0">
                <a:solidFill>
                  <a:srgbClr val="0000FF"/>
                </a:solidFill>
              </a:rPr>
              <a:t>Italicize</a:t>
            </a:r>
            <a:endParaRPr lang="en-US" b="1" i="1" dirty="0">
              <a:solidFill>
                <a:srgbClr val="0000FF"/>
              </a:solidFill>
            </a:endParaRPr>
          </a:p>
        </p:txBody>
      </p:sp>
      <p:sp>
        <p:nvSpPr>
          <p:cNvPr id="5" name="Rectangle 4"/>
          <p:cNvSpPr/>
          <p:nvPr/>
        </p:nvSpPr>
        <p:spPr>
          <a:xfrm>
            <a:off x="3112168" y="5791200"/>
            <a:ext cx="1315453" cy="3048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44664" y="2330153"/>
            <a:ext cx="194632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a:off x="176463" y="3674645"/>
            <a:ext cx="2325857" cy="2978325"/>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in self-assessment or paste self-assessment from a Word document</a:t>
            </a:r>
            <a:endParaRPr lang="en-US" b="1" i="1" dirty="0">
              <a:solidFill>
                <a:srgbClr val="0000FF"/>
              </a:solidFill>
            </a:endParaRPr>
          </a:p>
        </p:txBody>
      </p:sp>
    </p:spTree>
    <p:extLst>
      <p:ext uri="{BB962C8B-B14F-4D97-AF65-F5344CB8AC3E}">
        <p14:creationId xmlns:p14="http://schemas.microsoft.com/office/powerpoint/2010/main" val="67994368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0800" y="3857041"/>
            <a:ext cx="1960193" cy="2804359"/>
          </a:xfrm>
          <a:prstGeom prst="rect">
            <a:avLst/>
          </a:prstGeom>
        </p:spPr>
      </p:pic>
      <p:pic>
        <p:nvPicPr>
          <p:cNvPr id="3" name="Picture 2"/>
          <p:cNvPicPr>
            <a:picLocks noChangeAspect="1"/>
          </p:cNvPicPr>
          <p:nvPr/>
        </p:nvPicPr>
        <p:blipFill>
          <a:blip r:embed="rId3"/>
          <a:stretch>
            <a:fillRect/>
          </a:stretch>
        </p:blipFill>
        <p:spPr>
          <a:xfrm>
            <a:off x="2502320" y="3827175"/>
            <a:ext cx="6197180" cy="2602475"/>
          </a:xfrm>
          <a:prstGeom prst="rect">
            <a:avLst/>
          </a:prstGeom>
        </p:spPr>
      </p:pic>
      <p:sp>
        <p:nvSpPr>
          <p:cNvPr id="2" name="Title 1"/>
          <p:cNvSpPr>
            <a:spLocks noGrp="1"/>
          </p:cNvSpPr>
          <p:nvPr>
            <p:ph type="title"/>
          </p:nvPr>
        </p:nvSpPr>
        <p:spPr/>
        <p:txBody>
          <a:bodyPr/>
          <a:lstStyle/>
          <a:p>
            <a:r>
              <a:rPr lang="en-US" dirty="0"/>
              <a:t>Midpoint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157</a:t>
            </a:fld>
            <a:endParaRPr lang="en-US" dirty="0">
              <a:solidFill>
                <a:srgbClr val="1F497D"/>
              </a:solidFill>
            </a:endParaRPr>
          </a:p>
        </p:txBody>
      </p:sp>
      <p:pic>
        <p:nvPicPr>
          <p:cNvPr id="7" name="Content Placeholder 6"/>
          <p:cNvPicPr>
            <a:picLocks noGrp="1" noChangeAspect="1"/>
          </p:cNvPicPr>
          <p:nvPr>
            <p:ph sz="quarter" idx="13"/>
          </p:nvPr>
        </p:nvPicPr>
        <p:blipFill>
          <a:blip r:embed="rId4"/>
          <a:stretch>
            <a:fillRect/>
          </a:stretch>
        </p:blipFill>
        <p:spPr>
          <a:xfrm>
            <a:off x="530800" y="1019727"/>
            <a:ext cx="1971520" cy="3082740"/>
          </a:xfrm>
          <a:prstGeom prst="rect">
            <a:avLst/>
          </a:prstGeom>
        </p:spPr>
      </p:pic>
      <p:pic>
        <p:nvPicPr>
          <p:cNvPr id="11" name="Content Placeholder 10"/>
          <p:cNvPicPr>
            <a:picLocks noChangeAspect="1"/>
          </p:cNvPicPr>
          <p:nvPr/>
        </p:nvPicPr>
        <p:blipFill>
          <a:blip r:embed="rId5"/>
          <a:stretch>
            <a:fillRect/>
          </a:stretch>
        </p:blipFill>
        <p:spPr>
          <a:xfrm>
            <a:off x="2502320" y="1215875"/>
            <a:ext cx="6197180" cy="2668942"/>
          </a:xfrm>
          <a:prstGeom prst="rect">
            <a:avLst/>
          </a:prstGeom>
        </p:spPr>
      </p:pic>
      <p:pic>
        <p:nvPicPr>
          <p:cNvPr id="12" name="Content Placeholder 12"/>
          <p:cNvPicPr>
            <a:picLocks noChangeAspect="1"/>
          </p:cNvPicPr>
          <p:nvPr/>
        </p:nvPicPr>
        <p:blipFill>
          <a:blip r:embed="rId6"/>
          <a:stretch>
            <a:fillRect/>
          </a:stretch>
        </p:blipFill>
        <p:spPr>
          <a:xfrm>
            <a:off x="2502320" y="6405555"/>
            <a:ext cx="6197180" cy="255846"/>
          </a:xfrm>
          <a:prstGeom prst="rect">
            <a:avLst/>
          </a:prstGeom>
        </p:spPr>
      </p:pic>
      <p:pic>
        <p:nvPicPr>
          <p:cNvPr id="13" name="Content Placeholder 18"/>
          <p:cNvPicPr>
            <a:picLocks noChangeAspect="1"/>
          </p:cNvPicPr>
          <p:nvPr/>
        </p:nvPicPr>
        <p:blipFill>
          <a:blip r:embed="rId7"/>
          <a:stretch>
            <a:fillRect/>
          </a:stretch>
        </p:blipFill>
        <p:spPr>
          <a:xfrm>
            <a:off x="2502320" y="1021860"/>
            <a:ext cx="6197180" cy="205054"/>
          </a:xfrm>
          <a:prstGeom prst="rect">
            <a:avLst/>
          </a:prstGeom>
        </p:spPr>
      </p:pic>
      <p:sp>
        <p:nvSpPr>
          <p:cNvPr id="15" name="Right Arrow 14"/>
          <p:cNvSpPr/>
          <p:nvPr/>
        </p:nvSpPr>
        <p:spPr>
          <a:xfrm rot="1791349">
            <a:off x="4220852" y="4855801"/>
            <a:ext cx="3189206" cy="1230187"/>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8"/>
            <a:r>
              <a:rPr lang="en-US" b="1" dirty="0" smtClean="0">
                <a:solidFill>
                  <a:srgbClr val="FF0000"/>
                </a:solidFill>
              </a:rPr>
              <a:t>Click Save</a:t>
            </a:r>
          </a:p>
          <a:p>
            <a:pPr marL="223838"/>
            <a:r>
              <a:rPr lang="en-US" b="1" i="1" dirty="0" smtClean="0">
                <a:solidFill>
                  <a:srgbClr val="FF0000"/>
                </a:solidFill>
              </a:rPr>
              <a:t>Click Submit to Supervisor 1</a:t>
            </a:r>
            <a:endParaRPr lang="en-US" b="1" i="1" dirty="0">
              <a:solidFill>
                <a:srgbClr val="0000FF"/>
              </a:solidFill>
            </a:endParaRPr>
          </a:p>
        </p:txBody>
      </p:sp>
      <p:sp>
        <p:nvSpPr>
          <p:cNvPr id="5" name="Rectangle 4"/>
          <p:cNvSpPr/>
          <p:nvPr/>
        </p:nvSpPr>
        <p:spPr>
          <a:xfrm>
            <a:off x="7170821" y="6368712"/>
            <a:ext cx="1411705" cy="3208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44664" y="2330153"/>
            <a:ext cx="194632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452362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Employee</a:t>
            </a:r>
          </a:p>
        </p:txBody>
      </p:sp>
      <p:pic>
        <p:nvPicPr>
          <p:cNvPr id="5" name="Content Placeholder 4"/>
          <p:cNvPicPr>
            <a:picLocks noGrp="1" noChangeAspect="1"/>
          </p:cNvPicPr>
          <p:nvPr>
            <p:ph sz="quarter" idx="13"/>
          </p:nvPr>
        </p:nvPicPr>
        <p:blipFill>
          <a:blip r:embed="rId2"/>
          <a:stretch>
            <a:fillRect/>
          </a:stretch>
        </p:blipFill>
        <p:spPr>
          <a:xfrm>
            <a:off x="544513" y="1967798"/>
            <a:ext cx="8154987" cy="341135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158</a:t>
            </a:fld>
            <a:endParaRPr lang="en-US" dirty="0">
              <a:solidFill>
                <a:srgbClr val="1F497D"/>
              </a:solidFill>
            </a:endParaRPr>
          </a:p>
        </p:txBody>
      </p:sp>
      <p:sp>
        <p:nvSpPr>
          <p:cNvPr id="7" name="Up Arrow 6"/>
          <p:cNvSpPr/>
          <p:nvPr/>
        </p:nvSpPr>
        <p:spPr>
          <a:xfrm>
            <a:off x="5302918" y="3312526"/>
            <a:ext cx="1764631" cy="721895"/>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3" name="Rectangle 2"/>
          <p:cNvSpPr/>
          <p:nvPr/>
        </p:nvSpPr>
        <p:spPr>
          <a:xfrm>
            <a:off x="6010275" y="2933700"/>
            <a:ext cx="390525" cy="3597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45496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Employee</a:t>
            </a:r>
          </a:p>
        </p:txBody>
      </p:sp>
      <p:pic>
        <p:nvPicPr>
          <p:cNvPr id="5" name="Content Placeholder 4"/>
          <p:cNvPicPr>
            <a:picLocks noGrp="1" noChangeAspect="1"/>
          </p:cNvPicPr>
          <p:nvPr>
            <p:ph sz="quarter" idx="13"/>
          </p:nvPr>
        </p:nvPicPr>
        <p:blipFill>
          <a:blip r:embed="rId2"/>
          <a:stretch>
            <a:fillRect/>
          </a:stretch>
        </p:blipFill>
        <p:spPr>
          <a:xfrm>
            <a:off x="2475902" y="1573168"/>
            <a:ext cx="6223598" cy="2960906"/>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159</a:t>
            </a:fld>
            <a:endParaRPr lang="en-US" dirty="0">
              <a:solidFill>
                <a:srgbClr val="1F497D"/>
              </a:solidFill>
            </a:endParaRPr>
          </a:p>
        </p:txBody>
      </p:sp>
      <p:pic>
        <p:nvPicPr>
          <p:cNvPr id="6" name="Content Placeholder 6"/>
          <p:cNvPicPr>
            <a:picLocks noChangeAspect="1"/>
          </p:cNvPicPr>
          <p:nvPr/>
        </p:nvPicPr>
        <p:blipFill>
          <a:blip r:embed="rId3"/>
          <a:stretch>
            <a:fillRect/>
          </a:stretch>
        </p:blipFill>
        <p:spPr>
          <a:xfrm>
            <a:off x="530800" y="1533071"/>
            <a:ext cx="1971520" cy="3082740"/>
          </a:xfrm>
          <a:prstGeom prst="rect">
            <a:avLst/>
          </a:prstGeom>
        </p:spPr>
      </p:pic>
      <p:sp>
        <p:nvSpPr>
          <p:cNvPr id="3" name="Down Arrow Callout 2"/>
          <p:cNvSpPr/>
          <p:nvPr/>
        </p:nvSpPr>
        <p:spPr>
          <a:xfrm>
            <a:off x="3884610" y="1070552"/>
            <a:ext cx="3432600" cy="567627"/>
          </a:xfrm>
          <a:prstGeom prst="downArrowCallout">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FF"/>
                </a:solidFill>
              </a:rPr>
              <a:t>Changed from Draft to Submitted</a:t>
            </a:r>
            <a:endParaRPr lang="en-US" dirty="0">
              <a:solidFill>
                <a:srgbClr val="0000FF"/>
              </a:solidFill>
            </a:endParaRPr>
          </a:p>
        </p:txBody>
      </p:sp>
      <p:sp>
        <p:nvSpPr>
          <p:cNvPr id="8" name="Up Arrow Callout 7"/>
          <p:cNvSpPr/>
          <p:nvPr/>
        </p:nvSpPr>
        <p:spPr>
          <a:xfrm>
            <a:off x="3390900" y="4191000"/>
            <a:ext cx="876300" cy="590550"/>
          </a:xfrm>
          <a:prstGeom prst="upArrowCallout">
            <a:avLst>
              <a:gd name="adj1" fmla="val 25000"/>
              <a:gd name="adj2" fmla="val 25000"/>
              <a:gd name="adj3" fmla="val 25000"/>
              <a:gd name="adj4" fmla="val 56913"/>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FF"/>
                </a:solidFill>
              </a:rPr>
              <a:t>Note</a:t>
            </a:r>
            <a:endParaRPr lang="en-US" dirty="0">
              <a:solidFill>
                <a:srgbClr val="0000FF"/>
              </a:solidFill>
            </a:endParaRPr>
          </a:p>
        </p:txBody>
      </p:sp>
      <p:sp>
        <p:nvSpPr>
          <p:cNvPr id="9" name="Rectangle 8"/>
          <p:cNvSpPr/>
          <p:nvPr/>
        </p:nvSpPr>
        <p:spPr>
          <a:xfrm>
            <a:off x="2475902" y="3838575"/>
            <a:ext cx="2743798" cy="27622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44664" y="2794180"/>
            <a:ext cx="1946329"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0266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a:t>
            </a:r>
            <a:r>
              <a:rPr lang="en-US" dirty="0" smtClean="0"/>
              <a:t>Edit Profile &gt; User Profile</a:t>
            </a:r>
            <a:br>
              <a:rPr lang="en-US" dirty="0" smtClean="0"/>
            </a:br>
            <a:r>
              <a:rPr lang="en-US" dirty="0" smtClean="0"/>
              <a:t>General User Information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a:t>
            </a:fld>
            <a:endParaRPr lang="en-US" dirty="0">
              <a:solidFill>
                <a:srgbClr val="1F497D"/>
              </a:solidFill>
            </a:endParaRPr>
          </a:p>
        </p:txBody>
      </p:sp>
      <p:pic>
        <p:nvPicPr>
          <p:cNvPr id="11" name="Content Placeholder 10"/>
          <p:cNvPicPr>
            <a:picLocks noGrp="1" noChangeAspect="1"/>
          </p:cNvPicPr>
          <p:nvPr>
            <p:ph sz="quarter" idx="13"/>
          </p:nvPr>
        </p:nvPicPr>
        <p:blipFill>
          <a:blip r:embed="rId2"/>
          <a:stretch>
            <a:fillRect/>
          </a:stretch>
        </p:blipFill>
        <p:spPr>
          <a:xfrm>
            <a:off x="544513" y="1967290"/>
            <a:ext cx="8154987" cy="3412370"/>
          </a:xfrm>
          <a:prstGeom prst="rect">
            <a:avLst/>
          </a:prstGeom>
        </p:spPr>
      </p:pic>
      <p:sp>
        <p:nvSpPr>
          <p:cNvPr id="13" name="Down Arrow Callout 12"/>
          <p:cNvSpPr/>
          <p:nvPr/>
        </p:nvSpPr>
        <p:spPr>
          <a:xfrm>
            <a:off x="7536425" y="1445355"/>
            <a:ext cx="1574391" cy="899652"/>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to Collapse Panel</a:t>
            </a:r>
            <a:endParaRPr lang="en-US" b="1" dirty="0">
              <a:solidFill>
                <a:srgbClr val="FF0000"/>
              </a:solidFill>
            </a:endParaRPr>
          </a:p>
        </p:txBody>
      </p:sp>
      <p:pic>
        <p:nvPicPr>
          <p:cNvPr id="14" name="Picture 13"/>
          <p:cNvPicPr>
            <a:picLocks noChangeAspect="1"/>
          </p:cNvPicPr>
          <p:nvPr/>
        </p:nvPicPr>
        <p:blipFill>
          <a:blip r:embed="rId3"/>
          <a:stretch>
            <a:fillRect/>
          </a:stretch>
        </p:blipFill>
        <p:spPr>
          <a:xfrm>
            <a:off x="8323618" y="1500950"/>
            <a:ext cx="228600" cy="247650"/>
          </a:xfrm>
          <a:prstGeom prst="rect">
            <a:avLst/>
          </a:prstGeom>
        </p:spPr>
      </p:pic>
      <p:sp>
        <p:nvSpPr>
          <p:cNvPr id="16" name="TextBox 15"/>
          <p:cNvSpPr txBox="1"/>
          <p:nvPr/>
        </p:nvSpPr>
        <p:spPr>
          <a:xfrm>
            <a:off x="544513" y="1364533"/>
            <a:ext cx="2231573" cy="369332"/>
          </a:xfrm>
          <a:prstGeom prst="rect">
            <a:avLst/>
          </a:prstGeom>
          <a:noFill/>
        </p:spPr>
        <p:txBody>
          <a:bodyPr wrap="none" rtlCol="0">
            <a:spAutoFit/>
          </a:bodyPr>
          <a:lstStyle/>
          <a:p>
            <a:r>
              <a:rPr lang="en-US" dirty="0" smtClean="0">
                <a:solidFill>
                  <a:srgbClr val="1C1C1C"/>
                </a:solidFill>
              </a:rPr>
              <a:t>User can only update:</a:t>
            </a:r>
            <a:endParaRPr lang="en-US" dirty="0">
              <a:solidFill>
                <a:srgbClr val="1C1C1C"/>
              </a:solidFill>
            </a:endParaRPr>
          </a:p>
        </p:txBody>
      </p:sp>
      <p:sp>
        <p:nvSpPr>
          <p:cNvPr id="18" name="Rectangle 17"/>
          <p:cNvSpPr/>
          <p:nvPr/>
        </p:nvSpPr>
        <p:spPr>
          <a:xfrm>
            <a:off x="2050026" y="2797286"/>
            <a:ext cx="634180" cy="4768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4"/>
          <a:stretch>
            <a:fillRect/>
          </a:stretch>
        </p:blipFill>
        <p:spPr>
          <a:xfrm>
            <a:off x="909026" y="4012639"/>
            <a:ext cx="1480214" cy="140654"/>
          </a:xfrm>
          <a:prstGeom prst="rect">
            <a:avLst/>
          </a:prstGeom>
        </p:spPr>
      </p:pic>
      <p:sp>
        <p:nvSpPr>
          <p:cNvPr id="21" name="Rectangle 20"/>
          <p:cNvSpPr/>
          <p:nvPr/>
        </p:nvSpPr>
        <p:spPr>
          <a:xfrm>
            <a:off x="2689119" y="2797286"/>
            <a:ext cx="1927125" cy="46702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4611328" y="2797286"/>
            <a:ext cx="1288028" cy="4768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899355" y="2797286"/>
            <a:ext cx="1922209" cy="4768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821564" y="2797286"/>
            <a:ext cx="730654" cy="46701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786584" y="3279885"/>
            <a:ext cx="2531804" cy="47194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318388" y="3284805"/>
            <a:ext cx="2585894" cy="46702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899353" y="3274977"/>
            <a:ext cx="2536724" cy="4768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781655" y="3756753"/>
            <a:ext cx="3844400" cy="47194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626055" y="3761673"/>
            <a:ext cx="3810022" cy="46702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92932" y="5667765"/>
            <a:ext cx="5526065" cy="369332"/>
          </a:xfrm>
          <a:prstGeom prst="rect">
            <a:avLst/>
          </a:prstGeom>
          <a:solidFill>
            <a:srgbClr val="30F0F0"/>
          </a:solidFill>
          <a:ln w="38100">
            <a:solidFill>
              <a:srgbClr val="0000FF"/>
            </a:solidFill>
          </a:ln>
        </p:spPr>
        <p:txBody>
          <a:bodyPr wrap="none" rtlCol="0">
            <a:spAutoFit/>
          </a:bodyPr>
          <a:lstStyle/>
          <a:p>
            <a:pPr algn="ctr"/>
            <a:r>
              <a:rPr lang="en-US" dirty="0" smtClean="0">
                <a:solidFill>
                  <a:srgbClr val="1C1C1C"/>
                </a:solidFill>
              </a:rPr>
              <a:t>Source document for the information is the User’s SF-50’s</a:t>
            </a:r>
            <a:endParaRPr lang="en-US" dirty="0">
              <a:solidFill>
                <a:srgbClr val="1C1C1C"/>
              </a:solidFill>
            </a:endParaRPr>
          </a:p>
        </p:txBody>
      </p:sp>
    </p:spTree>
    <p:extLst>
      <p:ext uri="{BB962C8B-B14F-4D97-AF65-F5344CB8AC3E}">
        <p14:creationId xmlns:p14="http://schemas.microsoft.com/office/powerpoint/2010/main" val="318913858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quarter" idx="13"/>
          </p:nvPr>
        </p:nvPicPr>
        <p:blipFill>
          <a:blip r:embed="rId2"/>
          <a:stretch>
            <a:fillRect/>
          </a:stretch>
        </p:blipFill>
        <p:spPr>
          <a:xfrm>
            <a:off x="529406" y="1464986"/>
            <a:ext cx="8154987" cy="2543913"/>
          </a:xfrm>
          <a:prstGeom prst="rect">
            <a:avLst/>
          </a:prstGeom>
        </p:spPr>
      </p:pic>
      <p:sp>
        <p:nvSpPr>
          <p:cNvPr id="2" name="Title 1"/>
          <p:cNvSpPr>
            <a:spLocks noGrp="1"/>
          </p:cNvSpPr>
          <p:nvPr>
            <p:ph type="title"/>
          </p:nvPr>
        </p:nvSpPr>
        <p:spPr/>
        <p:txBody>
          <a:bodyPr/>
          <a:lstStyle/>
          <a:p>
            <a:r>
              <a:rPr lang="en-US" dirty="0"/>
              <a:t>Midpoint Assessment – </a:t>
            </a:r>
            <a:r>
              <a:rPr lang="en-US" dirty="0" smtClean="0"/>
              <a:t>Employee - Reports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160</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3086099" y="4136186"/>
            <a:ext cx="3041602" cy="1413384"/>
          </a:xfrm>
          <a:prstGeom prst="rect">
            <a:avLst/>
          </a:prstGeom>
        </p:spPr>
      </p:pic>
      <p:pic>
        <p:nvPicPr>
          <p:cNvPr id="7" name="Picture 6"/>
          <p:cNvPicPr>
            <a:picLocks noChangeAspect="1"/>
          </p:cNvPicPr>
          <p:nvPr/>
        </p:nvPicPr>
        <p:blipFill>
          <a:blip r:embed="rId4"/>
          <a:stretch>
            <a:fillRect/>
          </a:stretch>
        </p:blipFill>
        <p:spPr>
          <a:xfrm>
            <a:off x="605619" y="5680218"/>
            <a:ext cx="8002563" cy="625332"/>
          </a:xfrm>
          <a:prstGeom prst="rect">
            <a:avLst/>
          </a:prstGeom>
          <a:ln w="38100">
            <a:solidFill>
              <a:srgbClr val="080808"/>
            </a:solidFill>
          </a:ln>
        </p:spPr>
      </p:pic>
      <p:sp>
        <p:nvSpPr>
          <p:cNvPr id="8" name="Up Arrow 7"/>
          <p:cNvSpPr/>
          <p:nvPr/>
        </p:nvSpPr>
        <p:spPr>
          <a:xfrm>
            <a:off x="4514851" y="6153151"/>
            <a:ext cx="1466850" cy="390524"/>
          </a:xfrm>
          <a:prstGeom prst="up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9" name="TextBox 8"/>
          <p:cNvSpPr txBox="1"/>
          <p:nvPr/>
        </p:nvSpPr>
        <p:spPr>
          <a:xfrm>
            <a:off x="418613" y="1133754"/>
            <a:ext cx="8607997" cy="369332"/>
          </a:xfrm>
          <a:prstGeom prst="rect">
            <a:avLst/>
          </a:prstGeom>
          <a:noFill/>
        </p:spPr>
        <p:txBody>
          <a:bodyPr wrap="none" rtlCol="0">
            <a:spAutoFit/>
          </a:bodyPr>
          <a:lstStyle/>
          <a:p>
            <a:r>
              <a:rPr lang="en-US" b="1" i="1" dirty="0" smtClean="0">
                <a:solidFill>
                  <a:srgbClr val="080808"/>
                </a:solidFill>
              </a:rPr>
              <a:t>After</a:t>
            </a:r>
            <a:r>
              <a:rPr lang="en-US" dirty="0" smtClean="0">
                <a:solidFill>
                  <a:srgbClr val="080808"/>
                </a:solidFill>
              </a:rPr>
              <a:t> the midpoint review is released by the supervisor, go to Menu &gt; Employee &gt; Reports</a:t>
            </a:r>
            <a:endParaRPr lang="en-US" dirty="0">
              <a:solidFill>
                <a:srgbClr val="080808"/>
              </a:solidFill>
            </a:endParaRPr>
          </a:p>
        </p:txBody>
      </p:sp>
      <p:sp>
        <p:nvSpPr>
          <p:cNvPr id="10" name="Rectangle 9"/>
          <p:cNvSpPr/>
          <p:nvPr/>
        </p:nvSpPr>
        <p:spPr>
          <a:xfrm>
            <a:off x="544664" y="3295650"/>
            <a:ext cx="1131736" cy="2600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521221" y="3314700"/>
            <a:ext cx="3343213" cy="2600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11"/>
          <p:cNvSpPr/>
          <p:nvPr/>
        </p:nvSpPr>
        <p:spPr>
          <a:xfrm>
            <a:off x="4465237" y="3602786"/>
            <a:ext cx="1466850" cy="402752"/>
          </a:xfrm>
          <a:prstGeom prst="up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21737163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Midpoint Assessment – Employee </a:t>
            </a:r>
            <a:r>
              <a:rPr lang="en-US" dirty="0" smtClean="0"/>
              <a:t>– Generated PDF</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161</a:t>
            </a:fld>
            <a:endParaRPr lang="en-US" dirty="0">
              <a:solidFill>
                <a:srgbClr val="1F497D"/>
              </a:solidFill>
            </a:endParaRPr>
          </a:p>
        </p:txBody>
      </p:sp>
      <p:pic>
        <p:nvPicPr>
          <p:cNvPr id="6" name="Content Placeholder 7"/>
          <p:cNvPicPr>
            <a:picLocks noChangeAspect="1"/>
          </p:cNvPicPr>
          <p:nvPr/>
        </p:nvPicPr>
        <p:blipFill>
          <a:blip r:embed="rId2"/>
          <a:stretch>
            <a:fillRect/>
          </a:stretch>
        </p:blipFill>
        <p:spPr>
          <a:xfrm>
            <a:off x="898365" y="1697038"/>
            <a:ext cx="3346769" cy="4351337"/>
          </a:xfrm>
          <a:prstGeom prst="rect">
            <a:avLst/>
          </a:prstGeom>
          <a:ln>
            <a:solidFill>
              <a:srgbClr val="080808"/>
            </a:solidFill>
          </a:ln>
        </p:spPr>
      </p:pic>
      <p:pic>
        <p:nvPicPr>
          <p:cNvPr id="7" name="Content Placeholder 8"/>
          <p:cNvPicPr>
            <a:picLocks noChangeAspect="1"/>
          </p:cNvPicPr>
          <p:nvPr/>
        </p:nvPicPr>
        <p:blipFill>
          <a:blip r:embed="rId3"/>
          <a:stretch>
            <a:fillRect/>
          </a:stretch>
        </p:blipFill>
        <p:spPr>
          <a:xfrm>
            <a:off x="4895341" y="1697038"/>
            <a:ext cx="3353818" cy="4351337"/>
          </a:xfrm>
          <a:prstGeom prst="rect">
            <a:avLst/>
          </a:prstGeom>
          <a:ln>
            <a:solidFill>
              <a:srgbClr val="080808"/>
            </a:solidFill>
          </a:ln>
        </p:spPr>
      </p:pic>
    </p:spTree>
    <p:extLst>
      <p:ext uri="{BB962C8B-B14F-4D97-AF65-F5344CB8AC3E}">
        <p14:creationId xmlns:p14="http://schemas.microsoft.com/office/powerpoint/2010/main" val="68833252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162</a:t>
            </a:fld>
            <a:endParaRPr lang="en-US" sz="1000" dirty="0">
              <a:solidFill>
                <a:srgbClr val="060606"/>
              </a:solidFill>
            </a:endParaRPr>
          </a:p>
        </p:txBody>
      </p:sp>
    </p:spTree>
    <p:extLst>
      <p:ext uri="{BB962C8B-B14F-4D97-AF65-F5344CB8AC3E}">
        <p14:creationId xmlns:p14="http://schemas.microsoft.com/office/powerpoint/2010/main" val="92097912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1636608"/>
            <a:ext cx="7772400" cy="3667158"/>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smtClean="0">
                <a:solidFill>
                  <a:schemeClr val="bg1">
                    <a:lumMod val="85000"/>
                  </a:schemeClr>
                </a:solidFill>
              </a:rPr>
              <a:t>Contribution Plan</a:t>
            </a:r>
            <a:r>
              <a:rPr lang="en-US" dirty="0" smtClean="0">
                <a:solidFill>
                  <a:srgbClr val="000000"/>
                </a:solidFill>
              </a:rPr>
              <a:t/>
            </a:r>
            <a:br>
              <a:rPr lang="en-US" dirty="0" smtClean="0">
                <a:solidFill>
                  <a:srgbClr val="000000"/>
                </a:solidFill>
              </a:rPr>
            </a:br>
            <a:r>
              <a:rPr lang="en-US" dirty="0" smtClean="0">
                <a:solidFill>
                  <a:srgbClr val="000000"/>
                </a:solidFill>
              </a:rPr>
              <a:t>Mid-Point</a:t>
            </a:r>
            <a:br>
              <a:rPr lang="en-US" dirty="0" smtClean="0">
                <a:solidFill>
                  <a:srgbClr val="000000"/>
                </a:solidFill>
              </a:rPr>
            </a:br>
            <a:r>
              <a:rPr lang="en-US" dirty="0" smtClean="0">
                <a:solidFill>
                  <a:schemeClr val="bg1">
                    <a:lumMod val="85000"/>
                  </a:schemeClr>
                </a:solidFill>
              </a:rPr>
              <a:t>Closeout</a:t>
            </a:r>
            <a:br>
              <a:rPr lang="en-US" dirty="0" smtClean="0">
                <a:solidFill>
                  <a:schemeClr val="bg1">
                    <a:lumMod val="85000"/>
                  </a:schemeClr>
                </a:solidFill>
              </a:rPr>
            </a:br>
            <a:r>
              <a:rPr lang="en-US" dirty="0" smtClean="0">
                <a:solidFill>
                  <a:schemeClr val="bg1">
                    <a:lumMod val="85000"/>
                  </a:schemeClr>
                </a:solidFill>
              </a:rPr>
              <a:t>Annual</a:t>
            </a:r>
            <a:endParaRPr lang="en-US" dirty="0">
              <a:solidFill>
                <a:schemeClr val="bg1">
                  <a:lumMod val="85000"/>
                </a:schemeClr>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163</a:t>
            </a:fld>
            <a:endParaRPr lang="en-US" sz="1000" dirty="0">
              <a:solidFill>
                <a:srgbClr val="1F497D"/>
              </a:solidFill>
            </a:endParaRPr>
          </a:p>
        </p:txBody>
      </p:sp>
      <p:sp>
        <p:nvSpPr>
          <p:cNvPr id="5" name="Subtitle 2"/>
          <p:cNvSpPr>
            <a:spLocks noGrp="1"/>
          </p:cNvSpPr>
          <p:nvPr>
            <p:ph type="subTitle" idx="1"/>
          </p:nvPr>
        </p:nvSpPr>
        <p:spPr>
          <a:xfrm>
            <a:off x="739589" y="5555018"/>
            <a:ext cx="7772400" cy="615553"/>
          </a:xfrm>
        </p:spPr>
        <p:txBody>
          <a:bodyPr/>
          <a:lstStyle/>
          <a:p>
            <a:r>
              <a:rPr lang="en-US" sz="4000" i="1" dirty="0" smtClean="0">
                <a:solidFill>
                  <a:srgbClr val="0000FF"/>
                </a:solidFill>
              </a:rPr>
              <a:t>Supervisor</a:t>
            </a:r>
            <a:endParaRPr lang="en-US" sz="4000" i="1" dirty="0">
              <a:solidFill>
                <a:srgbClr val="0000FF"/>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86917468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31050"/>
            <a:ext cx="8163907" cy="418576"/>
          </a:xfrm>
        </p:spPr>
        <p:txBody>
          <a:bodyPr/>
          <a:lstStyle/>
          <a:p>
            <a:r>
              <a:rPr lang="en-US" dirty="0"/>
              <a:t>Midpoint Assessment – </a:t>
            </a:r>
            <a:r>
              <a:rPr lang="en-US" dirty="0" smtClean="0"/>
              <a:t>Employee – </a:t>
            </a:r>
            <a:r>
              <a:rPr lang="en-US" dirty="0"/>
              <a:t>Email Notification </a:t>
            </a:r>
          </a:p>
        </p:txBody>
      </p:sp>
      <p:pic>
        <p:nvPicPr>
          <p:cNvPr id="5" name="Content Placeholder 4"/>
          <p:cNvPicPr>
            <a:picLocks noGrp="1" noChangeAspect="1"/>
          </p:cNvPicPr>
          <p:nvPr>
            <p:ph sz="quarter" idx="13"/>
          </p:nvPr>
        </p:nvPicPr>
        <p:blipFill>
          <a:blip r:embed="rId2"/>
          <a:stretch>
            <a:fillRect/>
          </a:stretch>
        </p:blipFill>
        <p:spPr>
          <a:xfrm>
            <a:off x="544664" y="1178650"/>
            <a:ext cx="6847678" cy="1820023"/>
          </a:xfrm>
          <a:prstGeom prst="rect">
            <a:avLst/>
          </a:prstGeom>
          <a:ln w="38100">
            <a:solidFill>
              <a:srgbClr val="0000FF"/>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164</a:t>
            </a:fld>
            <a:endParaRPr lang="en-US" dirty="0">
              <a:solidFill>
                <a:srgbClr val="1F497D"/>
              </a:solidFill>
            </a:endParaRPr>
          </a:p>
        </p:txBody>
      </p:sp>
      <p:pic>
        <p:nvPicPr>
          <p:cNvPr id="6" name="Content Placeholder 4"/>
          <p:cNvPicPr>
            <a:picLocks noChangeAspect="1"/>
          </p:cNvPicPr>
          <p:nvPr/>
        </p:nvPicPr>
        <p:blipFill>
          <a:blip r:embed="rId3"/>
          <a:stretch>
            <a:fillRect/>
          </a:stretch>
        </p:blipFill>
        <p:spPr>
          <a:xfrm>
            <a:off x="1813786" y="3127697"/>
            <a:ext cx="6832909" cy="3290231"/>
          </a:xfrm>
          <a:prstGeom prst="rect">
            <a:avLst/>
          </a:prstGeom>
          <a:ln w="38100">
            <a:solidFill>
              <a:srgbClr val="0000FF"/>
            </a:solidFill>
          </a:ln>
        </p:spPr>
      </p:pic>
      <p:sp>
        <p:nvSpPr>
          <p:cNvPr id="7" name="TextBox 6"/>
          <p:cNvSpPr txBox="1"/>
          <p:nvPr/>
        </p:nvSpPr>
        <p:spPr>
          <a:xfrm>
            <a:off x="3814021" y="5779166"/>
            <a:ext cx="1811714" cy="230832"/>
          </a:xfrm>
          <a:prstGeom prst="rect">
            <a:avLst/>
          </a:prstGeom>
          <a:solidFill>
            <a:schemeClr val="bg1"/>
          </a:solidFill>
        </p:spPr>
        <p:txBody>
          <a:bodyPr wrap="none" rtlCol="0">
            <a:spAutoFit/>
          </a:bodyPr>
          <a:lstStyle/>
          <a:p>
            <a:r>
              <a:rPr lang="en-US" sz="900" dirty="0" smtClean="0">
                <a:solidFill>
                  <a:srgbClr val="000000"/>
                </a:solidFill>
              </a:rPr>
              <a:t>https://cas2net.army.mil/                </a:t>
            </a:r>
            <a:endParaRPr lang="en-US" sz="900" dirty="0">
              <a:solidFill>
                <a:srgbClr val="000000"/>
              </a:solidFill>
            </a:endParaRPr>
          </a:p>
        </p:txBody>
      </p:sp>
      <p:sp>
        <p:nvSpPr>
          <p:cNvPr id="8" name="TextBox 7"/>
          <p:cNvSpPr txBox="1"/>
          <p:nvPr/>
        </p:nvSpPr>
        <p:spPr>
          <a:xfrm>
            <a:off x="2223340" y="4982305"/>
            <a:ext cx="938077" cy="230832"/>
          </a:xfrm>
          <a:prstGeom prst="rect">
            <a:avLst/>
          </a:prstGeom>
          <a:solidFill>
            <a:schemeClr val="bg1"/>
          </a:solidFill>
        </p:spPr>
        <p:txBody>
          <a:bodyPr wrap="none" rtlCol="0">
            <a:spAutoFit/>
          </a:bodyPr>
          <a:lstStyle/>
          <a:p>
            <a:r>
              <a:rPr lang="en-US" sz="900" dirty="0" smtClean="0">
                <a:solidFill>
                  <a:srgbClr val="000000"/>
                </a:solidFill>
              </a:rPr>
              <a:t>Supervisor, Sam</a:t>
            </a:r>
            <a:endParaRPr lang="en-US" sz="900" dirty="0">
              <a:solidFill>
                <a:srgbClr val="000000"/>
              </a:solidFill>
            </a:endParaRPr>
          </a:p>
        </p:txBody>
      </p:sp>
      <p:sp>
        <p:nvSpPr>
          <p:cNvPr id="3" name="Rectangle 2"/>
          <p:cNvSpPr/>
          <p:nvPr/>
        </p:nvSpPr>
        <p:spPr>
          <a:xfrm>
            <a:off x="2388358" y="4804011"/>
            <a:ext cx="2238233" cy="2593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042300" y="2678713"/>
            <a:ext cx="2238233" cy="2593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296381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165</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12969730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Midpoint Assessment – </a:t>
            </a:r>
            <a:r>
              <a:rPr lang="en-US" dirty="0" smtClean="0"/>
              <a:t>Supervisor</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166</a:t>
            </a:fld>
            <a:endParaRPr lang="en-US" dirty="0">
              <a:solidFill>
                <a:srgbClr val="1F497D"/>
              </a:solidFill>
            </a:endParaRPr>
          </a:p>
        </p:txBody>
      </p:sp>
      <p:sp>
        <p:nvSpPr>
          <p:cNvPr id="5" name="Content Placeholder 13"/>
          <p:cNvSpPr txBox="1">
            <a:spLocks/>
          </p:cNvSpPr>
          <p:nvPr/>
        </p:nvSpPr>
        <p:spPr>
          <a:xfrm>
            <a:off x="544665" y="1196544"/>
            <a:ext cx="8137862" cy="1489504"/>
          </a:xfrm>
          <a:prstGeom prst="rect">
            <a:avLst/>
          </a:prstGeom>
        </p:spPr>
        <p:txBody>
          <a:bodyPr/>
          <a:lstStyle>
            <a:lvl1pPr marL="230188" indent="-230188" algn="l" defTabSz="914400" rtl="0" eaLnBrk="1" latinLnBrk="0" hangingPunct="1">
              <a:lnSpc>
                <a:spcPct val="85000"/>
              </a:lnSpc>
              <a:spcBef>
                <a:spcPts val="600"/>
              </a:spcBef>
              <a:buClr>
                <a:srgbClr val="003366"/>
              </a:buClr>
              <a:buFont typeface="Arial" pitchFamily="34" charset="0"/>
              <a:buChar char="•"/>
              <a:defRPr sz="2000" b="1" kern="1200">
                <a:solidFill>
                  <a:srgbClr val="000000"/>
                </a:solidFill>
                <a:latin typeface="+mn-lt"/>
                <a:ea typeface="+mn-ea"/>
                <a:cs typeface="+mn-cs"/>
              </a:defRPr>
            </a:lvl1pPr>
            <a:lvl2pPr marL="568325" indent="-227013" algn="l" defTabSz="914400" rtl="0" eaLnBrk="1" latinLnBrk="0" hangingPunct="1">
              <a:lnSpc>
                <a:spcPct val="85000"/>
              </a:lnSpc>
              <a:spcBef>
                <a:spcPts val="600"/>
              </a:spcBef>
              <a:buClr>
                <a:srgbClr val="003366"/>
              </a:buClr>
              <a:buFont typeface="Arial" pitchFamily="34" charset="0"/>
              <a:buChar char="–"/>
              <a:defRPr sz="1800" b="0" kern="1200">
                <a:solidFill>
                  <a:srgbClr val="000000"/>
                </a:solidFill>
                <a:latin typeface="+mn-lt"/>
                <a:ea typeface="+mn-ea"/>
                <a:cs typeface="+mn-cs"/>
              </a:defRPr>
            </a:lvl2pPr>
            <a:lvl3pPr marL="912813" indent="-228600" algn="l" defTabSz="914400" rtl="0" eaLnBrk="1" latinLnBrk="0" hangingPunct="1">
              <a:lnSpc>
                <a:spcPct val="85000"/>
              </a:lnSpc>
              <a:spcBef>
                <a:spcPts val="600"/>
              </a:spcBef>
              <a:buClr>
                <a:srgbClr val="003366"/>
              </a:buClr>
              <a:buFont typeface="Arial" pitchFamily="34" charset="0"/>
              <a:buChar char="•"/>
              <a:defRPr sz="1600" b="0" kern="1200">
                <a:solidFill>
                  <a:srgbClr val="000000"/>
                </a:solidFill>
                <a:latin typeface="+mn-lt"/>
                <a:ea typeface="+mn-ea"/>
                <a:cs typeface="+mn-cs"/>
              </a:defRPr>
            </a:lvl3pPr>
            <a:lvl4pPr marL="1319213" indent="-228600" algn="l" defTabSz="914400" rtl="0" eaLnBrk="1" latinLnBrk="0" hangingPunct="1">
              <a:lnSpc>
                <a:spcPct val="85000"/>
              </a:lnSpc>
              <a:spcBef>
                <a:spcPts val="600"/>
              </a:spcBef>
              <a:buClr>
                <a:srgbClr val="003366"/>
              </a:buClr>
              <a:buFont typeface="Arial" pitchFamily="34" charset="0"/>
              <a:buChar char="–"/>
              <a:defRPr sz="1400" b="0" kern="1200">
                <a:solidFill>
                  <a:srgbClr val="000000"/>
                </a:solidFill>
                <a:latin typeface="+mn-lt"/>
                <a:ea typeface="+mn-ea"/>
                <a:cs typeface="+mn-cs"/>
              </a:defRPr>
            </a:lvl4pPr>
            <a:lvl5pPr marL="1711325" indent="-228600" algn="l" defTabSz="914400" rtl="0" eaLnBrk="1" latinLnBrk="0" hangingPunct="1">
              <a:lnSpc>
                <a:spcPct val="85000"/>
              </a:lnSpc>
              <a:spcBef>
                <a:spcPts val="600"/>
              </a:spcBef>
              <a:buClr>
                <a:srgbClr val="003366"/>
              </a:buClr>
              <a:buFont typeface="Arial" pitchFamily="34" charset="0"/>
              <a:buChar char="»"/>
              <a:defRPr sz="12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0" dirty="0" smtClean="0"/>
              <a:t>The Midpoint Review process by the Supervisor is the same for Contribution Plans with Individual Objectives, Individual Objectives with Mandatory Objective(s), Individual Objectives by Three Factors, and Individual Objectives by Three Factors with Mandatory Objective(s).</a:t>
            </a:r>
            <a:endParaRPr lang="en-US" b="0" dirty="0"/>
          </a:p>
        </p:txBody>
      </p:sp>
      <p:pic>
        <p:nvPicPr>
          <p:cNvPr id="2" name="Picture 1"/>
          <p:cNvPicPr>
            <a:picLocks noChangeAspect="1"/>
          </p:cNvPicPr>
          <p:nvPr/>
        </p:nvPicPr>
        <p:blipFill>
          <a:blip r:embed="rId2"/>
          <a:stretch>
            <a:fillRect/>
          </a:stretch>
        </p:blipFill>
        <p:spPr>
          <a:xfrm>
            <a:off x="4665775" y="2425718"/>
            <a:ext cx="4361212" cy="1615059"/>
          </a:xfrm>
          <a:prstGeom prst="rect">
            <a:avLst/>
          </a:prstGeom>
          <a:ln w="38100">
            <a:solidFill>
              <a:srgbClr val="0000FF"/>
            </a:solidFill>
          </a:ln>
        </p:spPr>
      </p:pic>
      <p:pic>
        <p:nvPicPr>
          <p:cNvPr id="3" name="Picture 2"/>
          <p:cNvPicPr>
            <a:picLocks noChangeAspect="1"/>
          </p:cNvPicPr>
          <p:nvPr/>
        </p:nvPicPr>
        <p:blipFill>
          <a:blip r:embed="rId3"/>
          <a:stretch>
            <a:fillRect/>
          </a:stretch>
        </p:blipFill>
        <p:spPr>
          <a:xfrm>
            <a:off x="206986" y="4042615"/>
            <a:ext cx="4354636" cy="2011742"/>
          </a:xfrm>
          <a:prstGeom prst="rect">
            <a:avLst/>
          </a:prstGeom>
          <a:ln w="38100">
            <a:solidFill>
              <a:srgbClr val="0000FF"/>
            </a:solidFill>
          </a:ln>
        </p:spPr>
      </p:pic>
      <p:pic>
        <p:nvPicPr>
          <p:cNvPr id="7" name="Picture 6"/>
          <p:cNvPicPr>
            <a:picLocks noChangeAspect="1"/>
          </p:cNvPicPr>
          <p:nvPr/>
        </p:nvPicPr>
        <p:blipFill>
          <a:blip r:embed="rId4"/>
          <a:stretch>
            <a:fillRect/>
          </a:stretch>
        </p:blipFill>
        <p:spPr>
          <a:xfrm>
            <a:off x="206986" y="2425718"/>
            <a:ext cx="4354636" cy="1393594"/>
          </a:xfrm>
          <a:prstGeom prst="rect">
            <a:avLst/>
          </a:prstGeom>
          <a:ln w="38100">
            <a:solidFill>
              <a:srgbClr val="0000FF"/>
            </a:solidFill>
          </a:ln>
        </p:spPr>
      </p:pic>
      <p:pic>
        <p:nvPicPr>
          <p:cNvPr id="9" name="Picture 8"/>
          <p:cNvPicPr>
            <a:picLocks noChangeAspect="1"/>
          </p:cNvPicPr>
          <p:nvPr/>
        </p:nvPicPr>
        <p:blipFill>
          <a:blip r:embed="rId5"/>
          <a:stretch>
            <a:fillRect/>
          </a:stretch>
        </p:blipFill>
        <p:spPr>
          <a:xfrm>
            <a:off x="4648358" y="4144027"/>
            <a:ext cx="4396045" cy="1910330"/>
          </a:xfrm>
          <a:prstGeom prst="rect">
            <a:avLst/>
          </a:prstGeom>
          <a:ln w="38100">
            <a:solidFill>
              <a:srgbClr val="0000FF"/>
            </a:solidFill>
          </a:ln>
        </p:spPr>
      </p:pic>
    </p:spTree>
    <p:extLst>
      <p:ext uri="{BB962C8B-B14F-4D97-AF65-F5344CB8AC3E}">
        <p14:creationId xmlns:p14="http://schemas.microsoft.com/office/powerpoint/2010/main" val="182732477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167</a:t>
            </a:fld>
            <a:endParaRPr lang="en-US" dirty="0">
              <a:solidFill>
                <a:srgbClr val="1F497D"/>
              </a:solidFill>
            </a:endParaRPr>
          </a:p>
        </p:txBody>
      </p:sp>
      <p:pic>
        <p:nvPicPr>
          <p:cNvPr id="8" name="Content Placeholder 7"/>
          <p:cNvPicPr>
            <a:picLocks noGrp="1" noChangeAspect="1"/>
          </p:cNvPicPr>
          <p:nvPr>
            <p:ph sz="quarter" idx="13"/>
          </p:nvPr>
        </p:nvPicPr>
        <p:blipFill>
          <a:blip r:embed="rId2"/>
          <a:stretch>
            <a:fillRect/>
          </a:stretch>
        </p:blipFill>
        <p:spPr>
          <a:xfrm>
            <a:off x="544513" y="1015936"/>
            <a:ext cx="8154987" cy="331994"/>
          </a:xfrm>
          <a:prstGeom prst="rect">
            <a:avLst/>
          </a:prstGeom>
        </p:spPr>
      </p:pic>
      <p:pic>
        <p:nvPicPr>
          <p:cNvPr id="9" name="Content Placeholder 4"/>
          <p:cNvPicPr>
            <a:picLocks noChangeAspect="1"/>
          </p:cNvPicPr>
          <p:nvPr/>
        </p:nvPicPr>
        <p:blipFill>
          <a:blip r:embed="rId3"/>
          <a:stretch>
            <a:fillRect/>
          </a:stretch>
        </p:blipFill>
        <p:spPr>
          <a:xfrm>
            <a:off x="544513" y="1347930"/>
            <a:ext cx="1844909" cy="4953000"/>
          </a:xfrm>
          <a:prstGeom prst="rect">
            <a:avLst/>
          </a:prstGeom>
        </p:spPr>
      </p:pic>
      <p:pic>
        <p:nvPicPr>
          <p:cNvPr id="10" name="Content Placeholder 6"/>
          <p:cNvPicPr>
            <a:picLocks noChangeAspect="1"/>
          </p:cNvPicPr>
          <p:nvPr/>
        </p:nvPicPr>
        <p:blipFill>
          <a:blip r:embed="rId4"/>
          <a:stretch>
            <a:fillRect/>
          </a:stretch>
        </p:blipFill>
        <p:spPr>
          <a:xfrm>
            <a:off x="2395428" y="1395252"/>
            <a:ext cx="6304072" cy="3316114"/>
          </a:xfrm>
          <a:prstGeom prst="rect">
            <a:avLst/>
          </a:prstGeom>
        </p:spPr>
      </p:pic>
      <p:pic>
        <p:nvPicPr>
          <p:cNvPr id="11" name="Content Placeholder 8"/>
          <p:cNvPicPr>
            <a:picLocks noChangeAspect="1"/>
          </p:cNvPicPr>
          <p:nvPr/>
        </p:nvPicPr>
        <p:blipFill>
          <a:blip r:embed="rId5"/>
          <a:stretch>
            <a:fillRect/>
          </a:stretch>
        </p:blipFill>
        <p:spPr>
          <a:xfrm>
            <a:off x="2389422" y="4694909"/>
            <a:ext cx="6310078" cy="1587622"/>
          </a:xfrm>
          <a:prstGeom prst="rect">
            <a:avLst/>
          </a:prstGeom>
        </p:spPr>
      </p:pic>
      <p:pic>
        <p:nvPicPr>
          <p:cNvPr id="12" name="Content Placeholder 8"/>
          <p:cNvPicPr>
            <a:picLocks noChangeAspect="1"/>
          </p:cNvPicPr>
          <p:nvPr/>
        </p:nvPicPr>
        <p:blipFill>
          <a:blip r:embed="rId6"/>
          <a:stretch>
            <a:fillRect/>
          </a:stretch>
        </p:blipFill>
        <p:spPr>
          <a:xfrm>
            <a:off x="1030339" y="4629150"/>
            <a:ext cx="3564041" cy="1621959"/>
          </a:xfrm>
          <a:prstGeom prst="rect">
            <a:avLst/>
          </a:prstGeom>
          <a:ln w="28575">
            <a:solidFill>
              <a:srgbClr val="1C1C1C"/>
            </a:solidFill>
          </a:ln>
        </p:spPr>
      </p:pic>
      <p:pic>
        <p:nvPicPr>
          <p:cNvPr id="13" name="Picture 12"/>
          <p:cNvPicPr>
            <a:picLocks noChangeAspect="1"/>
          </p:cNvPicPr>
          <p:nvPr/>
        </p:nvPicPr>
        <p:blipFill>
          <a:blip r:embed="rId7"/>
          <a:stretch>
            <a:fillRect/>
          </a:stretch>
        </p:blipFill>
        <p:spPr>
          <a:xfrm>
            <a:off x="4950902" y="4616109"/>
            <a:ext cx="3558706" cy="1984766"/>
          </a:xfrm>
          <a:prstGeom prst="rect">
            <a:avLst/>
          </a:prstGeom>
          <a:ln w="28575">
            <a:solidFill>
              <a:srgbClr val="1C1C1C"/>
            </a:solidFill>
          </a:ln>
        </p:spPr>
      </p:pic>
      <p:pic>
        <p:nvPicPr>
          <p:cNvPr id="14" name="Picture 13"/>
          <p:cNvPicPr>
            <a:picLocks noChangeAspect="1"/>
          </p:cNvPicPr>
          <p:nvPr/>
        </p:nvPicPr>
        <p:blipFill>
          <a:blip r:embed="rId8"/>
          <a:stretch>
            <a:fillRect/>
          </a:stretch>
        </p:blipFill>
        <p:spPr>
          <a:xfrm>
            <a:off x="7622942" y="5544055"/>
            <a:ext cx="722030" cy="186592"/>
          </a:xfrm>
          <a:prstGeom prst="rect">
            <a:avLst/>
          </a:prstGeom>
        </p:spPr>
      </p:pic>
      <p:pic>
        <p:nvPicPr>
          <p:cNvPr id="15" name="Picture 14"/>
          <p:cNvPicPr>
            <a:picLocks noChangeAspect="1"/>
          </p:cNvPicPr>
          <p:nvPr/>
        </p:nvPicPr>
        <p:blipFill>
          <a:blip r:embed="rId9"/>
          <a:stretch>
            <a:fillRect/>
          </a:stretch>
        </p:blipFill>
        <p:spPr>
          <a:xfrm>
            <a:off x="7626020" y="5809421"/>
            <a:ext cx="790990" cy="182536"/>
          </a:xfrm>
          <a:prstGeom prst="rect">
            <a:avLst/>
          </a:prstGeom>
        </p:spPr>
      </p:pic>
      <p:pic>
        <p:nvPicPr>
          <p:cNvPr id="16" name="Picture 15"/>
          <p:cNvPicPr>
            <a:picLocks noChangeAspect="1"/>
          </p:cNvPicPr>
          <p:nvPr/>
        </p:nvPicPr>
        <p:blipFill>
          <a:blip r:embed="rId10"/>
          <a:stretch>
            <a:fillRect/>
          </a:stretch>
        </p:blipFill>
        <p:spPr>
          <a:xfrm>
            <a:off x="3697397" y="5435858"/>
            <a:ext cx="712678" cy="202094"/>
          </a:xfrm>
          <a:prstGeom prst="rect">
            <a:avLst/>
          </a:prstGeom>
        </p:spPr>
      </p:pic>
      <p:sp>
        <p:nvSpPr>
          <p:cNvPr id="17" name="Line Callout 1 16"/>
          <p:cNvSpPr/>
          <p:nvPr/>
        </p:nvSpPr>
        <p:spPr>
          <a:xfrm>
            <a:off x="3795964" y="3650558"/>
            <a:ext cx="914400" cy="291806"/>
          </a:xfrm>
          <a:prstGeom prst="borderCallout1">
            <a:avLst>
              <a:gd name="adj1" fmla="val 101213"/>
              <a:gd name="adj2" fmla="val 47807"/>
              <a:gd name="adj3" fmla="val 380676"/>
              <a:gd name="adj4" fmla="val -125834"/>
            </a:avLst>
          </a:prstGeom>
          <a:solidFill>
            <a:srgbClr val="FFFF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sp>
        <p:nvSpPr>
          <p:cNvPr id="18" name="Line Callout 1 17"/>
          <p:cNvSpPr/>
          <p:nvPr/>
        </p:nvSpPr>
        <p:spPr>
          <a:xfrm>
            <a:off x="4710364" y="4066902"/>
            <a:ext cx="914400" cy="291806"/>
          </a:xfrm>
          <a:prstGeom prst="borderCallout1">
            <a:avLst>
              <a:gd name="adj1" fmla="val 101213"/>
              <a:gd name="adj2" fmla="val 47807"/>
              <a:gd name="adj3" fmla="val 210768"/>
              <a:gd name="adj4" fmla="val 150702"/>
            </a:avLst>
          </a:prstGeom>
          <a:solidFill>
            <a:srgbClr val="FFFF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sp>
        <p:nvSpPr>
          <p:cNvPr id="3" name="Up Arrow Callout 2"/>
          <p:cNvSpPr/>
          <p:nvPr/>
        </p:nvSpPr>
        <p:spPr>
          <a:xfrm>
            <a:off x="144572" y="5631428"/>
            <a:ext cx="3808303" cy="866319"/>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Click on Name/Row to Open Employee’s </a:t>
            </a:r>
            <a:r>
              <a:rPr lang="en-US" b="1" dirty="0" smtClean="0">
                <a:solidFill>
                  <a:srgbClr val="FF0000"/>
                </a:solidFill>
              </a:rPr>
              <a:t>Midpoint Self-Assessment</a:t>
            </a:r>
            <a:endParaRPr lang="en-US" b="1" dirty="0">
              <a:solidFill>
                <a:srgbClr val="FF0000"/>
              </a:solidFill>
            </a:endParaRPr>
          </a:p>
        </p:txBody>
      </p:sp>
      <p:sp>
        <p:nvSpPr>
          <p:cNvPr id="19" name="Rectangle 18"/>
          <p:cNvSpPr/>
          <p:nvPr/>
        </p:nvSpPr>
        <p:spPr>
          <a:xfrm>
            <a:off x="544665" y="1975310"/>
            <a:ext cx="1844758"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rot="16200000">
            <a:off x="-608586" y="2858312"/>
            <a:ext cx="1829603" cy="369332"/>
          </a:xfrm>
          <a:prstGeom prst="rect">
            <a:avLst/>
          </a:prstGeom>
          <a:solidFill>
            <a:srgbClr val="30F0F0"/>
          </a:solidFill>
          <a:ln w="57150">
            <a:solidFill>
              <a:srgbClr val="0000FF"/>
            </a:solidFill>
          </a:ln>
        </p:spPr>
        <p:txBody>
          <a:bodyPr wrap="none" rtlCol="0">
            <a:spAutoFit/>
          </a:bodyPr>
          <a:lstStyle/>
          <a:p>
            <a:r>
              <a:rPr lang="en-US" b="1" dirty="0" smtClean="0">
                <a:solidFill>
                  <a:srgbClr val="0000FF"/>
                </a:solidFill>
              </a:rPr>
              <a:t>Navigation Menu</a:t>
            </a:r>
            <a:endParaRPr lang="en-US" b="1" dirty="0">
              <a:solidFill>
                <a:srgbClr val="0000FF"/>
              </a:solidFill>
            </a:endParaRPr>
          </a:p>
        </p:txBody>
      </p:sp>
      <p:pic>
        <p:nvPicPr>
          <p:cNvPr id="21" name="Picture 20"/>
          <p:cNvPicPr>
            <a:picLocks noChangeAspect="1"/>
          </p:cNvPicPr>
          <p:nvPr/>
        </p:nvPicPr>
        <p:blipFill>
          <a:blip r:embed="rId11"/>
          <a:stretch>
            <a:fillRect/>
          </a:stretch>
        </p:blipFill>
        <p:spPr>
          <a:xfrm>
            <a:off x="7073985" y="1135704"/>
            <a:ext cx="1952625" cy="600075"/>
          </a:xfrm>
          <a:prstGeom prst="rect">
            <a:avLst/>
          </a:prstGeom>
        </p:spPr>
      </p:pic>
      <p:sp>
        <p:nvSpPr>
          <p:cNvPr id="22" name="Left Arrow 21"/>
          <p:cNvSpPr/>
          <p:nvPr/>
        </p:nvSpPr>
        <p:spPr>
          <a:xfrm>
            <a:off x="3281082" y="899198"/>
            <a:ext cx="3055046" cy="584519"/>
          </a:xfrm>
          <a:prstGeom prst="lef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Session Countdown Timer</a:t>
            </a:r>
            <a:endParaRPr lang="en-US" b="1" dirty="0">
              <a:solidFill>
                <a:srgbClr val="0000FF"/>
              </a:solidFill>
            </a:endParaRPr>
          </a:p>
        </p:txBody>
      </p:sp>
    </p:spTree>
    <p:extLst>
      <p:ext uri="{BB962C8B-B14F-4D97-AF65-F5344CB8AC3E}">
        <p14:creationId xmlns:p14="http://schemas.microsoft.com/office/powerpoint/2010/main" val="11581757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168</a:t>
            </a:fld>
            <a:endParaRPr lang="en-US" dirty="0">
              <a:solidFill>
                <a:srgbClr val="1F497D"/>
              </a:solidFill>
            </a:endParaRPr>
          </a:p>
        </p:txBody>
      </p:sp>
      <p:pic>
        <p:nvPicPr>
          <p:cNvPr id="6" name="Content Placeholder 6"/>
          <p:cNvPicPr>
            <a:picLocks noChangeAspect="1"/>
          </p:cNvPicPr>
          <p:nvPr/>
        </p:nvPicPr>
        <p:blipFill>
          <a:blip r:embed="rId2"/>
          <a:stretch>
            <a:fillRect/>
          </a:stretch>
        </p:blipFill>
        <p:spPr>
          <a:xfrm>
            <a:off x="2395428" y="1395252"/>
            <a:ext cx="6304072" cy="3316114"/>
          </a:xfrm>
          <a:prstGeom prst="rect">
            <a:avLst/>
          </a:prstGeom>
        </p:spPr>
      </p:pic>
      <p:pic>
        <p:nvPicPr>
          <p:cNvPr id="7" name="Content Placeholder 8"/>
          <p:cNvPicPr>
            <a:picLocks noChangeAspect="1"/>
          </p:cNvPicPr>
          <p:nvPr/>
        </p:nvPicPr>
        <p:blipFill>
          <a:blip r:embed="rId3"/>
          <a:stretch>
            <a:fillRect/>
          </a:stretch>
        </p:blipFill>
        <p:spPr>
          <a:xfrm>
            <a:off x="2389422" y="4749501"/>
            <a:ext cx="6310078" cy="1587622"/>
          </a:xfrm>
          <a:prstGeom prst="rect">
            <a:avLst/>
          </a:prstGeom>
        </p:spPr>
      </p:pic>
      <p:pic>
        <p:nvPicPr>
          <p:cNvPr id="14" name="Content Placeholder 13"/>
          <p:cNvPicPr>
            <a:picLocks noGrp="1" noChangeAspect="1"/>
          </p:cNvPicPr>
          <p:nvPr>
            <p:ph sz="quarter" idx="13"/>
          </p:nvPr>
        </p:nvPicPr>
        <p:blipFill>
          <a:blip r:embed="rId4"/>
          <a:stretch>
            <a:fillRect/>
          </a:stretch>
        </p:blipFill>
        <p:spPr>
          <a:xfrm>
            <a:off x="623497" y="1385727"/>
            <a:ext cx="1768928" cy="4953000"/>
          </a:xfrm>
          <a:prstGeom prst="rect">
            <a:avLst/>
          </a:prstGeom>
        </p:spPr>
      </p:pic>
      <p:sp>
        <p:nvSpPr>
          <p:cNvPr id="9" name="Rectangle 8"/>
          <p:cNvSpPr/>
          <p:nvPr/>
        </p:nvSpPr>
        <p:spPr>
          <a:xfrm>
            <a:off x="623497" y="3613047"/>
            <a:ext cx="1765925"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eft Arrow Callout 2"/>
          <p:cNvSpPr/>
          <p:nvPr/>
        </p:nvSpPr>
        <p:spPr>
          <a:xfrm>
            <a:off x="2389422" y="3417548"/>
            <a:ext cx="3497029" cy="760085"/>
          </a:xfrm>
          <a:prstGeom prst="leftArrowCallout">
            <a:avLst>
              <a:gd name="adj1" fmla="val 25000"/>
              <a:gd name="adj2" fmla="val 25000"/>
              <a:gd name="adj3" fmla="val 25000"/>
              <a:gd name="adj4" fmla="val 86953"/>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0000"/>
                </a:solidFill>
              </a:rPr>
              <a:t>OR Click </a:t>
            </a:r>
            <a:r>
              <a:rPr lang="en-US" b="1" dirty="0">
                <a:solidFill>
                  <a:srgbClr val="FF0000"/>
                </a:solidFill>
              </a:rPr>
              <a:t>for </a:t>
            </a:r>
            <a:endParaRPr lang="en-US" b="1" dirty="0" smtClean="0">
              <a:solidFill>
                <a:srgbClr val="FF0000"/>
              </a:solidFill>
            </a:endParaRPr>
          </a:p>
          <a:p>
            <a:r>
              <a:rPr lang="en-US" b="1" dirty="0" smtClean="0">
                <a:solidFill>
                  <a:srgbClr val="FF0000"/>
                </a:solidFill>
              </a:rPr>
              <a:t>list </a:t>
            </a:r>
            <a:r>
              <a:rPr lang="en-US" b="1" dirty="0">
                <a:solidFill>
                  <a:srgbClr val="FF0000"/>
                </a:solidFill>
              </a:rPr>
              <a:t>of employees supervised</a:t>
            </a:r>
          </a:p>
        </p:txBody>
      </p:sp>
    </p:spTree>
    <p:extLst>
      <p:ext uri="{BB962C8B-B14F-4D97-AF65-F5344CB8AC3E}">
        <p14:creationId xmlns:p14="http://schemas.microsoft.com/office/powerpoint/2010/main" val="72260394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169</a:t>
            </a:fld>
            <a:endParaRPr lang="en-US" dirty="0">
              <a:solidFill>
                <a:srgbClr val="1F497D"/>
              </a:solidFill>
            </a:endParaRPr>
          </a:p>
        </p:txBody>
      </p:sp>
      <p:pic>
        <p:nvPicPr>
          <p:cNvPr id="3" name="Content Placeholder 2"/>
          <p:cNvPicPr>
            <a:picLocks noGrp="1" noChangeAspect="1"/>
          </p:cNvPicPr>
          <p:nvPr>
            <p:ph sz="quarter" idx="13"/>
          </p:nvPr>
        </p:nvPicPr>
        <p:blipFill>
          <a:blip r:embed="rId2"/>
          <a:stretch>
            <a:fillRect/>
          </a:stretch>
        </p:blipFill>
        <p:spPr>
          <a:xfrm>
            <a:off x="544665" y="1225550"/>
            <a:ext cx="1661846" cy="4851400"/>
          </a:xfrm>
          <a:prstGeom prst="rect">
            <a:avLst/>
          </a:prstGeom>
        </p:spPr>
      </p:pic>
      <p:pic>
        <p:nvPicPr>
          <p:cNvPr id="5" name="Picture 4"/>
          <p:cNvPicPr>
            <a:picLocks noChangeAspect="1"/>
          </p:cNvPicPr>
          <p:nvPr/>
        </p:nvPicPr>
        <p:blipFill>
          <a:blip r:embed="rId3"/>
          <a:stretch>
            <a:fillRect/>
          </a:stretch>
        </p:blipFill>
        <p:spPr>
          <a:xfrm>
            <a:off x="2206511" y="1225550"/>
            <a:ext cx="6642214" cy="2443571"/>
          </a:xfrm>
          <a:prstGeom prst="rect">
            <a:avLst/>
          </a:prstGeom>
        </p:spPr>
      </p:pic>
      <p:sp>
        <p:nvSpPr>
          <p:cNvPr id="7" name="TextBox 6"/>
          <p:cNvSpPr txBox="1"/>
          <p:nvPr/>
        </p:nvSpPr>
        <p:spPr>
          <a:xfrm flipH="1">
            <a:off x="2225737" y="2700335"/>
            <a:ext cx="464024" cy="646331"/>
          </a:xfrm>
          <a:prstGeom prst="rect">
            <a:avLst/>
          </a:prstGeom>
          <a:noFill/>
        </p:spPr>
        <p:txBody>
          <a:bodyPr wrap="square" rtlCol="0">
            <a:spAutoFit/>
          </a:bodyPr>
          <a:lstStyle/>
          <a:p>
            <a:r>
              <a:rPr lang="en-US" sz="3600" b="1" dirty="0" smtClean="0">
                <a:sym typeface="Wingdings" panose="05000000000000000000" pitchFamily="2" charset="2"/>
              </a:rPr>
              <a:t></a:t>
            </a:r>
            <a:endParaRPr lang="en-US" sz="3600" b="1" dirty="0"/>
          </a:p>
        </p:txBody>
      </p:sp>
      <p:sp>
        <p:nvSpPr>
          <p:cNvPr id="9" name="Left Arrow Callout 8"/>
          <p:cNvSpPr/>
          <p:nvPr/>
        </p:nvSpPr>
        <p:spPr>
          <a:xfrm>
            <a:off x="3551881" y="2216784"/>
            <a:ext cx="2914650" cy="1164060"/>
          </a:xfrm>
          <a:prstGeom prst="leftArrowCallout">
            <a:avLst>
              <a:gd name="adj1" fmla="val 25000"/>
              <a:gd name="adj2" fmla="val 25000"/>
              <a:gd name="adj3" fmla="val 25000"/>
              <a:gd name="adj4" fmla="val 782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Click on Name/Row to Open Employee’s Midpoint Self-Assessment</a:t>
            </a:r>
          </a:p>
        </p:txBody>
      </p:sp>
      <p:sp>
        <p:nvSpPr>
          <p:cNvPr id="10" name="Rectangle 9"/>
          <p:cNvSpPr/>
          <p:nvPr/>
        </p:nvSpPr>
        <p:spPr>
          <a:xfrm>
            <a:off x="544664" y="2273934"/>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Callout 5"/>
          <p:cNvSpPr/>
          <p:nvPr/>
        </p:nvSpPr>
        <p:spPr>
          <a:xfrm>
            <a:off x="1523716" y="1974279"/>
            <a:ext cx="1719618" cy="668744"/>
          </a:xfrm>
          <a:prstGeom prst="downArrowCallout">
            <a:avLst>
              <a:gd name="adj1" fmla="val 22015"/>
              <a:gd name="adj2" fmla="val 25000"/>
              <a:gd name="adj3" fmla="val 39925"/>
              <a:gd name="adj4" fmla="val 60075"/>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bg1"/>
                </a:solidFill>
              </a:rPr>
              <a:t>Employee has submitted to Supervisor 1</a:t>
            </a:r>
            <a:endParaRPr lang="en-US" sz="1050" b="1" dirty="0">
              <a:solidFill>
                <a:schemeClr val="bg1"/>
              </a:solidFill>
            </a:endParaRPr>
          </a:p>
        </p:txBody>
      </p:sp>
    </p:spTree>
    <p:extLst>
      <p:ext uri="{BB962C8B-B14F-4D97-AF65-F5344CB8AC3E}">
        <p14:creationId xmlns:p14="http://schemas.microsoft.com/office/powerpoint/2010/main" val="1854083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Edit Profile &gt; User Profile</a:t>
            </a:r>
            <a:br>
              <a:rPr lang="en-US" dirty="0"/>
            </a:br>
            <a:r>
              <a:rPr lang="en-US" dirty="0" smtClean="0"/>
              <a:t>Organization Information</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1761471"/>
            <a:ext cx="8154987" cy="382400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a:t>
            </a:fld>
            <a:endParaRPr lang="en-US" dirty="0">
              <a:solidFill>
                <a:srgbClr val="1F497D"/>
              </a:solidFill>
            </a:endParaRPr>
          </a:p>
        </p:txBody>
      </p:sp>
      <p:sp>
        <p:nvSpPr>
          <p:cNvPr id="3" name="TextBox 2"/>
          <p:cNvSpPr txBox="1"/>
          <p:nvPr/>
        </p:nvSpPr>
        <p:spPr>
          <a:xfrm>
            <a:off x="544513" y="1392139"/>
            <a:ext cx="4282326" cy="369332"/>
          </a:xfrm>
          <a:prstGeom prst="rect">
            <a:avLst/>
          </a:prstGeom>
          <a:noFill/>
        </p:spPr>
        <p:txBody>
          <a:bodyPr wrap="none" rtlCol="0">
            <a:spAutoFit/>
          </a:bodyPr>
          <a:lstStyle/>
          <a:p>
            <a:r>
              <a:rPr lang="en-US" dirty="0" smtClean="0">
                <a:solidFill>
                  <a:srgbClr val="080808"/>
                </a:solidFill>
              </a:rPr>
              <a:t>For Information Only – Not Editable by User</a:t>
            </a:r>
            <a:endParaRPr lang="en-US" dirty="0">
              <a:solidFill>
                <a:srgbClr val="080808"/>
              </a:solidFill>
            </a:endParaRPr>
          </a:p>
        </p:txBody>
      </p:sp>
    </p:spTree>
    <p:extLst>
      <p:ext uri="{BB962C8B-B14F-4D97-AF65-F5344CB8AC3E}">
        <p14:creationId xmlns:p14="http://schemas.microsoft.com/office/powerpoint/2010/main" val="347708396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44665" y="4839685"/>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170</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6" name="Picture 5"/>
          <p:cNvPicPr>
            <a:picLocks noChangeAspect="1"/>
          </p:cNvPicPr>
          <p:nvPr/>
        </p:nvPicPr>
        <p:blipFill>
          <a:blip r:embed="rId5"/>
          <a:stretch>
            <a:fillRect/>
          </a:stretch>
        </p:blipFill>
        <p:spPr>
          <a:xfrm>
            <a:off x="2269946" y="4179450"/>
            <a:ext cx="6756686" cy="2239899"/>
          </a:xfrm>
          <a:prstGeom prst="rect">
            <a:avLst/>
          </a:prstGeom>
        </p:spPr>
      </p:pic>
      <p:pic>
        <p:nvPicPr>
          <p:cNvPr id="7" name="Picture 6"/>
          <p:cNvPicPr>
            <a:picLocks noChangeAspect="1"/>
          </p:cNvPicPr>
          <p:nvPr/>
        </p:nvPicPr>
        <p:blipFill>
          <a:blip r:embed="rId6"/>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7"/>
          <a:stretch>
            <a:fillRect/>
          </a:stretch>
        </p:blipFill>
        <p:spPr>
          <a:xfrm>
            <a:off x="2269946" y="1324510"/>
            <a:ext cx="6756686" cy="2909905"/>
          </a:xfrm>
          <a:prstGeom prst="rect">
            <a:avLst/>
          </a:prstGeom>
        </p:spPr>
      </p:pic>
      <p:pic>
        <p:nvPicPr>
          <p:cNvPr id="10" name="Picture 9"/>
          <p:cNvPicPr>
            <a:picLocks noChangeAspect="1"/>
          </p:cNvPicPr>
          <p:nvPr/>
        </p:nvPicPr>
        <p:blipFill>
          <a:blip r:embed="rId8"/>
          <a:stretch>
            <a:fillRect/>
          </a:stretch>
        </p:blipFill>
        <p:spPr>
          <a:xfrm>
            <a:off x="2269924" y="6410517"/>
            <a:ext cx="6737635" cy="210679"/>
          </a:xfrm>
          <a:prstGeom prst="rect">
            <a:avLst/>
          </a:prstGeom>
        </p:spPr>
      </p:pic>
      <p:sp>
        <p:nvSpPr>
          <p:cNvPr id="16" name="Rectangle 15"/>
          <p:cNvSpPr/>
          <p:nvPr/>
        </p:nvSpPr>
        <p:spPr>
          <a:xfrm>
            <a:off x="544664" y="2246638"/>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647700" y="4268870"/>
            <a:ext cx="1622224" cy="1135240"/>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FF"/>
                </a:solidFill>
              </a:rPr>
              <a:t>Employee Assessment</a:t>
            </a:r>
            <a:endParaRPr lang="en-US" b="1" dirty="0">
              <a:solidFill>
                <a:srgbClr val="0000FF"/>
              </a:solidFill>
            </a:endParaRPr>
          </a:p>
        </p:txBody>
      </p:sp>
      <p:sp>
        <p:nvSpPr>
          <p:cNvPr id="17" name="Rectangle 16"/>
          <p:cNvSpPr/>
          <p:nvPr/>
        </p:nvSpPr>
        <p:spPr>
          <a:xfrm>
            <a:off x="2269903" y="4648200"/>
            <a:ext cx="6737656" cy="40005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647700" y="3033329"/>
            <a:ext cx="1622224" cy="1135240"/>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FF"/>
                </a:solidFill>
              </a:rPr>
              <a:t>Employee Objectives</a:t>
            </a:r>
            <a:endParaRPr lang="en-US" b="1" dirty="0">
              <a:solidFill>
                <a:srgbClr val="0000FF"/>
              </a:solidFill>
            </a:endParaRPr>
          </a:p>
        </p:txBody>
      </p:sp>
      <p:sp>
        <p:nvSpPr>
          <p:cNvPr id="19" name="Rectangle 18"/>
          <p:cNvSpPr/>
          <p:nvPr/>
        </p:nvSpPr>
        <p:spPr>
          <a:xfrm>
            <a:off x="2269903" y="3054979"/>
            <a:ext cx="6737656" cy="11794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666751" y="5335670"/>
            <a:ext cx="1622224" cy="1135240"/>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FF"/>
                </a:solidFill>
              </a:rPr>
              <a:t>Supervisor Assessment</a:t>
            </a:r>
            <a:endParaRPr lang="en-US" b="1" dirty="0">
              <a:solidFill>
                <a:srgbClr val="0000FF"/>
              </a:solidFill>
            </a:endParaRPr>
          </a:p>
        </p:txBody>
      </p:sp>
      <p:sp>
        <p:nvSpPr>
          <p:cNvPr id="21" name="Rectangle 20"/>
          <p:cNvSpPr/>
          <p:nvPr/>
        </p:nvSpPr>
        <p:spPr>
          <a:xfrm>
            <a:off x="2288954" y="5358885"/>
            <a:ext cx="6737656" cy="84208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04527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44665" y="4839685"/>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171</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6" name="Picture 5"/>
          <p:cNvPicPr>
            <a:picLocks noChangeAspect="1"/>
          </p:cNvPicPr>
          <p:nvPr/>
        </p:nvPicPr>
        <p:blipFill>
          <a:blip r:embed="rId5"/>
          <a:stretch>
            <a:fillRect/>
          </a:stretch>
        </p:blipFill>
        <p:spPr>
          <a:xfrm>
            <a:off x="2269946" y="4179450"/>
            <a:ext cx="6756686" cy="2239899"/>
          </a:xfrm>
          <a:prstGeom prst="rect">
            <a:avLst/>
          </a:prstGeom>
        </p:spPr>
      </p:pic>
      <p:pic>
        <p:nvPicPr>
          <p:cNvPr id="7" name="Picture 6"/>
          <p:cNvPicPr>
            <a:picLocks noChangeAspect="1"/>
          </p:cNvPicPr>
          <p:nvPr/>
        </p:nvPicPr>
        <p:blipFill>
          <a:blip r:embed="rId6"/>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7"/>
          <a:stretch>
            <a:fillRect/>
          </a:stretch>
        </p:blipFill>
        <p:spPr>
          <a:xfrm>
            <a:off x="2269946" y="1324510"/>
            <a:ext cx="6756686" cy="2909905"/>
          </a:xfrm>
          <a:prstGeom prst="rect">
            <a:avLst/>
          </a:prstGeom>
        </p:spPr>
      </p:pic>
      <p:pic>
        <p:nvPicPr>
          <p:cNvPr id="10" name="Picture 9"/>
          <p:cNvPicPr>
            <a:picLocks noChangeAspect="1"/>
          </p:cNvPicPr>
          <p:nvPr/>
        </p:nvPicPr>
        <p:blipFill>
          <a:blip r:embed="rId8"/>
          <a:stretch>
            <a:fillRect/>
          </a:stretch>
        </p:blipFill>
        <p:spPr>
          <a:xfrm>
            <a:off x="2269924" y="6410517"/>
            <a:ext cx="6737635" cy="210679"/>
          </a:xfrm>
          <a:prstGeom prst="rect">
            <a:avLst/>
          </a:prstGeom>
        </p:spPr>
      </p:pic>
      <p:sp>
        <p:nvSpPr>
          <p:cNvPr id="11" name="Line Callout 1 10"/>
          <p:cNvSpPr/>
          <p:nvPr/>
        </p:nvSpPr>
        <p:spPr>
          <a:xfrm>
            <a:off x="5177635" y="4118838"/>
            <a:ext cx="3836190" cy="846872"/>
          </a:xfrm>
          <a:prstGeom prst="borderCallout1">
            <a:avLst>
              <a:gd name="adj1" fmla="val 101206"/>
              <a:gd name="adj2" fmla="val 48436"/>
              <a:gd name="adj3" fmla="val 228906"/>
              <a:gd name="adj4" fmla="val 81111"/>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9"/>
          <a:stretch>
            <a:fillRect/>
          </a:stretch>
        </p:blipFill>
        <p:spPr>
          <a:xfrm>
            <a:off x="5253707" y="4160857"/>
            <a:ext cx="3695950" cy="739190"/>
          </a:xfrm>
          <a:prstGeom prst="rect">
            <a:avLst/>
          </a:prstGeom>
        </p:spPr>
      </p:pic>
      <p:sp>
        <p:nvSpPr>
          <p:cNvPr id="13" name="Rectangle 12"/>
          <p:cNvSpPr/>
          <p:nvPr/>
        </p:nvSpPr>
        <p:spPr>
          <a:xfrm>
            <a:off x="7629525" y="6064311"/>
            <a:ext cx="1384300" cy="3607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20083" y="5462295"/>
            <a:ext cx="4899892" cy="707886"/>
          </a:xfrm>
          <a:prstGeom prst="rect">
            <a:avLst/>
          </a:prstGeom>
          <a:solidFill>
            <a:srgbClr val="30F0F0"/>
          </a:solidFill>
        </p:spPr>
        <p:txBody>
          <a:bodyPr wrap="square" rtlCol="0">
            <a:spAutoFit/>
          </a:bodyPr>
          <a:lstStyle/>
          <a:p>
            <a:r>
              <a:rPr lang="en-US" sz="2000" dirty="0" smtClean="0">
                <a:solidFill>
                  <a:srgbClr val="1C1C1C"/>
                </a:solidFill>
              </a:rPr>
              <a:t>4,000 Characters for Each Factor</a:t>
            </a:r>
          </a:p>
          <a:p>
            <a:r>
              <a:rPr lang="en-US" sz="2000" dirty="0" smtClean="0">
                <a:solidFill>
                  <a:srgbClr val="1C1C1C"/>
                </a:solidFill>
              </a:rPr>
              <a:t>Can Paste 3,600 Characters from Word Doc</a:t>
            </a:r>
            <a:endParaRPr lang="en-US" sz="2000" dirty="0">
              <a:solidFill>
                <a:srgbClr val="1C1C1C"/>
              </a:solidFill>
            </a:endParaRPr>
          </a:p>
        </p:txBody>
      </p:sp>
      <p:sp>
        <p:nvSpPr>
          <p:cNvPr id="16" name="Rectangle 15"/>
          <p:cNvSpPr/>
          <p:nvPr/>
        </p:nvSpPr>
        <p:spPr>
          <a:xfrm>
            <a:off x="544664" y="2246638"/>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666751" y="5335670"/>
            <a:ext cx="1622224" cy="1135240"/>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FF"/>
                </a:solidFill>
              </a:rPr>
              <a:t>Supervisor Assessment</a:t>
            </a:r>
            <a:endParaRPr lang="en-US" b="1" dirty="0">
              <a:solidFill>
                <a:srgbClr val="0000FF"/>
              </a:solidFill>
            </a:endParaRPr>
          </a:p>
        </p:txBody>
      </p:sp>
    </p:spTree>
    <p:extLst>
      <p:ext uri="{BB962C8B-B14F-4D97-AF65-F5344CB8AC3E}">
        <p14:creationId xmlns:p14="http://schemas.microsoft.com/office/powerpoint/2010/main" val="53592961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544665" y="4839686"/>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172</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6" name="Picture 5"/>
          <p:cNvPicPr>
            <a:picLocks noChangeAspect="1"/>
          </p:cNvPicPr>
          <p:nvPr/>
        </p:nvPicPr>
        <p:blipFill>
          <a:blip r:embed="rId5"/>
          <a:stretch>
            <a:fillRect/>
          </a:stretch>
        </p:blipFill>
        <p:spPr>
          <a:xfrm>
            <a:off x="2269946" y="4179450"/>
            <a:ext cx="6756686" cy="2239899"/>
          </a:xfrm>
          <a:prstGeom prst="rect">
            <a:avLst/>
          </a:prstGeom>
        </p:spPr>
      </p:pic>
      <p:pic>
        <p:nvPicPr>
          <p:cNvPr id="7" name="Picture 6"/>
          <p:cNvPicPr>
            <a:picLocks noChangeAspect="1"/>
          </p:cNvPicPr>
          <p:nvPr/>
        </p:nvPicPr>
        <p:blipFill>
          <a:blip r:embed="rId6"/>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7"/>
          <a:stretch>
            <a:fillRect/>
          </a:stretch>
        </p:blipFill>
        <p:spPr>
          <a:xfrm>
            <a:off x="2269946" y="1324510"/>
            <a:ext cx="6756686" cy="2909905"/>
          </a:xfrm>
          <a:prstGeom prst="rect">
            <a:avLst/>
          </a:prstGeom>
        </p:spPr>
      </p:pic>
      <p:pic>
        <p:nvPicPr>
          <p:cNvPr id="10" name="Picture 9"/>
          <p:cNvPicPr>
            <a:picLocks noChangeAspect="1"/>
          </p:cNvPicPr>
          <p:nvPr/>
        </p:nvPicPr>
        <p:blipFill>
          <a:blip r:embed="rId8"/>
          <a:stretch>
            <a:fillRect/>
          </a:stretch>
        </p:blipFill>
        <p:spPr>
          <a:xfrm>
            <a:off x="2269924" y="6410517"/>
            <a:ext cx="6737635" cy="210679"/>
          </a:xfrm>
          <a:prstGeom prst="rect">
            <a:avLst/>
          </a:prstGeom>
        </p:spPr>
      </p:pic>
      <p:sp>
        <p:nvSpPr>
          <p:cNvPr id="14" name="TextBox 13"/>
          <p:cNvSpPr txBox="1"/>
          <p:nvPr/>
        </p:nvSpPr>
        <p:spPr>
          <a:xfrm>
            <a:off x="3301133" y="5462295"/>
            <a:ext cx="4899892" cy="707886"/>
          </a:xfrm>
          <a:prstGeom prst="rect">
            <a:avLst/>
          </a:prstGeom>
          <a:solidFill>
            <a:srgbClr val="30F0F0"/>
          </a:solidFill>
        </p:spPr>
        <p:txBody>
          <a:bodyPr wrap="square" rtlCol="0">
            <a:spAutoFit/>
          </a:bodyPr>
          <a:lstStyle/>
          <a:p>
            <a:r>
              <a:rPr lang="en-US" sz="2000" dirty="0" smtClean="0">
                <a:solidFill>
                  <a:srgbClr val="1C1C1C"/>
                </a:solidFill>
              </a:rPr>
              <a:t>4,000 Characters for Each Factor</a:t>
            </a:r>
          </a:p>
          <a:p>
            <a:r>
              <a:rPr lang="en-US" sz="2000" dirty="0" smtClean="0">
                <a:solidFill>
                  <a:srgbClr val="1C1C1C"/>
                </a:solidFill>
              </a:rPr>
              <a:t>Can Paste 3,600 Characters from Word Doc</a:t>
            </a:r>
            <a:endParaRPr lang="en-US" sz="2000" dirty="0">
              <a:solidFill>
                <a:srgbClr val="1C1C1C"/>
              </a:solidFill>
            </a:endParaRPr>
          </a:p>
        </p:txBody>
      </p:sp>
      <p:sp>
        <p:nvSpPr>
          <p:cNvPr id="15" name="Rectangle 14"/>
          <p:cNvSpPr/>
          <p:nvPr/>
        </p:nvSpPr>
        <p:spPr>
          <a:xfrm>
            <a:off x="2260399" y="4477952"/>
            <a:ext cx="558500" cy="2455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0" y="2695576"/>
            <a:ext cx="2250874" cy="3838574"/>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“Factor Descriptors”</a:t>
            </a:r>
          </a:p>
          <a:p>
            <a:pPr algn="ctr"/>
            <a:r>
              <a:rPr lang="en-US" b="1" dirty="0" smtClean="0">
                <a:solidFill>
                  <a:srgbClr val="FF0000"/>
                </a:solidFill>
              </a:rPr>
              <a:t>For</a:t>
            </a:r>
          </a:p>
          <a:p>
            <a:pPr algn="ctr"/>
            <a:r>
              <a:rPr lang="en-US" b="1" dirty="0" smtClean="0">
                <a:solidFill>
                  <a:srgbClr val="FF0000"/>
                </a:solidFill>
              </a:rPr>
              <a:t>Hot Link to</a:t>
            </a:r>
          </a:p>
          <a:p>
            <a:pPr algn="ctr"/>
            <a:r>
              <a:rPr lang="en-US" b="1" dirty="0" smtClean="0">
                <a:solidFill>
                  <a:srgbClr val="FF0000"/>
                </a:solidFill>
              </a:rPr>
              <a:t>Level Descriptors</a:t>
            </a:r>
          </a:p>
          <a:p>
            <a:pPr algn="ctr"/>
            <a:r>
              <a:rPr lang="en-US" b="1" i="1" dirty="0" smtClean="0">
                <a:solidFill>
                  <a:srgbClr val="0000FF"/>
                </a:solidFill>
              </a:rPr>
              <a:t>See Next Slide</a:t>
            </a:r>
            <a:endParaRPr lang="en-US" b="1" i="1" dirty="0">
              <a:solidFill>
                <a:srgbClr val="0000FF"/>
              </a:solidFill>
            </a:endParaRPr>
          </a:p>
        </p:txBody>
      </p:sp>
      <p:sp>
        <p:nvSpPr>
          <p:cNvPr id="17" name="Rectangle 16"/>
          <p:cNvSpPr/>
          <p:nvPr/>
        </p:nvSpPr>
        <p:spPr>
          <a:xfrm>
            <a:off x="2269924" y="4185925"/>
            <a:ext cx="1016876" cy="2971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288042" y="4179450"/>
            <a:ext cx="817233" cy="3116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4114800" y="4170252"/>
            <a:ext cx="505340" cy="320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275886" y="3810644"/>
            <a:ext cx="2344254" cy="369332"/>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Three Factor Tabs</a:t>
            </a:r>
            <a:endParaRPr lang="en-US" b="1" dirty="0">
              <a:solidFill>
                <a:srgbClr val="FF0000"/>
              </a:solidFill>
            </a:endParaRPr>
          </a:p>
        </p:txBody>
      </p:sp>
      <p:sp>
        <p:nvSpPr>
          <p:cNvPr id="21" name="Rectangle 20"/>
          <p:cNvSpPr/>
          <p:nvPr/>
        </p:nvSpPr>
        <p:spPr>
          <a:xfrm>
            <a:off x="4658241" y="4237846"/>
            <a:ext cx="647185" cy="25329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Arrow Callout 21"/>
          <p:cNvSpPr/>
          <p:nvPr/>
        </p:nvSpPr>
        <p:spPr>
          <a:xfrm>
            <a:off x="5334023" y="3485269"/>
            <a:ext cx="2752726" cy="1743075"/>
          </a:xfrm>
          <a:prstGeom prst="left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Supervisor 1 Approval Tab to document Method and Date of Communication</a:t>
            </a:r>
            <a:endParaRPr lang="en-US" b="1" dirty="0">
              <a:solidFill>
                <a:srgbClr val="0000FF"/>
              </a:solidFill>
            </a:endParaRPr>
          </a:p>
        </p:txBody>
      </p:sp>
      <p:sp>
        <p:nvSpPr>
          <p:cNvPr id="24" name="Rectangle 23"/>
          <p:cNvSpPr/>
          <p:nvPr/>
        </p:nvSpPr>
        <p:spPr>
          <a:xfrm>
            <a:off x="544664" y="2232990"/>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936305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r>
              <a:rPr lang="en-US" dirty="0" smtClean="0"/>
              <a:t/>
            </a:r>
            <a:br>
              <a:rPr lang="en-US" dirty="0" smtClean="0"/>
            </a:br>
            <a:r>
              <a:rPr lang="en-US" dirty="0" smtClean="0"/>
              <a:t>Hot Link to Factor Level Descriptors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173</a:t>
            </a:fld>
            <a:endParaRPr lang="en-US" dirty="0">
              <a:solidFill>
                <a:srgbClr val="1F497D"/>
              </a:solidFill>
            </a:endParaRPr>
          </a:p>
        </p:txBody>
      </p:sp>
      <p:pic>
        <p:nvPicPr>
          <p:cNvPr id="11" name="Content Placeholder 10"/>
          <p:cNvPicPr>
            <a:picLocks noGrp="1" noChangeAspect="1"/>
          </p:cNvPicPr>
          <p:nvPr>
            <p:ph sz="quarter" idx="13"/>
          </p:nvPr>
        </p:nvPicPr>
        <p:blipFill>
          <a:blip r:embed="rId2"/>
          <a:stretch>
            <a:fillRect/>
          </a:stretch>
        </p:blipFill>
        <p:spPr>
          <a:xfrm>
            <a:off x="1041121" y="1551820"/>
            <a:ext cx="7161770" cy="4953000"/>
          </a:xfrm>
          <a:prstGeom prst="rect">
            <a:avLst/>
          </a:prstGeom>
        </p:spPr>
      </p:pic>
      <p:pic>
        <p:nvPicPr>
          <p:cNvPr id="12" name="Content Placeholder 4"/>
          <p:cNvPicPr>
            <a:picLocks noChangeAspect="1"/>
          </p:cNvPicPr>
          <p:nvPr/>
        </p:nvPicPr>
        <p:blipFill>
          <a:blip r:embed="rId3"/>
          <a:stretch>
            <a:fillRect/>
          </a:stretch>
        </p:blipFill>
        <p:spPr>
          <a:xfrm>
            <a:off x="1041122" y="1158604"/>
            <a:ext cx="7161770" cy="393216"/>
          </a:xfrm>
          <a:prstGeom prst="rect">
            <a:avLst/>
          </a:prstGeom>
        </p:spPr>
      </p:pic>
    </p:spTree>
    <p:extLst>
      <p:ext uri="{BB962C8B-B14F-4D97-AF65-F5344CB8AC3E}">
        <p14:creationId xmlns:p14="http://schemas.microsoft.com/office/powerpoint/2010/main" val="334762665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sz="quarter" idx="13"/>
          </p:nvPr>
        </p:nvPicPr>
        <p:blipFill>
          <a:blip r:embed="rId2"/>
          <a:stretch>
            <a:fillRect/>
          </a:stretch>
        </p:blipFill>
        <p:spPr>
          <a:xfrm>
            <a:off x="544513" y="1074073"/>
            <a:ext cx="8154987" cy="3808154"/>
          </a:xfrm>
          <a:prstGeom prst="rect">
            <a:avLst/>
          </a:prstGeom>
        </p:spPr>
      </p:pic>
      <p:sp>
        <p:nvSpPr>
          <p:cNvPr id="2" name="Title 1"/>
          <p:cNvSpPr>
            <a:spLocks noGrp="1"/>
          </p:cNvSpPr>
          <p:nvPr>
            <p:ph type="title"/>
          </p:nvPr>
        </p:nvSpPr>
        <p:spPr>
          <a:xfrm>
            <a:off x="544664" y="631050"/>
            <a:ext cx="8370736" cy="418576"/>
          </a:xfrm>
        </p:spPr>
        <p:txBody>
          <a:bodyPr/>
          <a:lstStyle/>
          <a:p>
            <a:r>
              <a:rPr lang="en-US" dirty="0" smtClean="0"/>
              <a:t>Writing Tool Kit</a:t>
            </a:r>
            <a:br>
              <a:rPr lang="en-US" dirty="0" smtClean="0"/>
            </a:br>
            <a:r>
              <a:rPr lang="en-US" sz="1400" dirty="0"/>
              <a:t>Contribution Plan, Midpoint Assessment, Closeout Assessment, Additional Feedback, and Annual Assessment</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174</a:t>
            </a:fld>
            <a:endParaRPr lang="en-US" dirty="0">
              <a:solidFill>
                <a:srgbClr val="1F497D"/>
              </a:solidFill>
            </a:endParaRPr>
          </a:p>
        </p:txBody>
      </p:sp>
      <p:sp>
        <p:nvSpPr>
          <p:cNvPr id="14" name="Rectangle 13"/>
          <p:cNvSpPr/>
          <p:nvPr/>
        </p:nvSpPr>
        <p:spPr>
          <a:xfrm>
            <a:off x="704850" y="2543174"/>
            <a:ext cx="2589563" cy="4381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178843" y="4572831"/>
            <a:ext cx="4886325" cy="876300"/>
          </a:xfrm>
          <a:prstGeom prst="rect">
            <a:avLst/>
          </a:prstGeom>
          <a:ln w="57150">
            <a:solidFill>
              <a:srgbClr val="FF0000"/>
            </a:solidFill>
          </a:ln>
        </p:spPr>
      </p:pic>
      <p:cxnSp>
        <p:nvCxnSpPr>
          <p:cNvPr id="16" name="Elbow Connector 15"/>
          <p:cNvCxnSpPr>
            <a:endCxn id="12" idx="1"/>
          </p:cNvCxnSpPr>
          <p:nvPr/>
        </p:nvCxnSpPr>
        <p:spPr>
          <a:xfrm rot="16200000" flipH="1">
            <a:off x="737772" y="3569910"/>
            <a:ext cx="2029654" cy="85248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49209" y="3857652"/>
            <a:ext cx="1445204" cy="276999"/>
          </a:xfrm>
          <a:prstGeom prst="rect">
            <a:avLst/>
          </a:prstGeom>
          <a:solidFill>
            <a:schemeClr val="bg1"/>
          </a:solidFill>
          <a:ln w="28575">
            <a:solidFill>
              <a:srgbClr val="00B050"/>
            </a:solidFill>
          </a:ln>
        </p:spPr>
        <p:txBody>
          <a:bodyPr wrap="none" rtlCol="0">
            <a:spAutoFit/>
          </a:bodyPr>
          <a:lstStyle/>
          <a:p>
            <a:pPr algn="ctr"/>
            <a:r>
              <a:rPr lang="en-US" sz="1200" dirty="0" smtClean="0">
                <a:solidFill>
                  <a:srgbClr val="0000FF"/>
                </a:solidFill>
              </a:rPr>
              <a:t>Save/Preview/Print/</a:t>
            </a:r>
            <a:endParaRPr lang="en-US" sz="1200" dirty="0">
              <a:solidFill>
                <a:srgbClr val="0000FF"/>
              </a:solidFill>
            </a:endParaRPr>
          </a:p>
        </p:txBody>
      </p:sp>
      <p:sp>
        <p:nvSpPr>
          <p:cNvPr id="20" name="TextBox 19"/>
          <p:cNvSpPr txBox="1"/>
          <p:nvPr/>
        </p:nvSpPr>
        <p:spPr>
          <a:xfrm>
            <a:off x="340377" y="5682828"/>
            <a:ext cx="1498872" cy="276999"/>
          </a:xfrm>
          <a:prstGeom prst="rect">
            <a:avLst/>
          </a:prstGeom>
          <a:noFill/>
          <a:ln w="28575">
            <a:solidFill>
              <a:srgbClr val="0000FF"/>
            </a:solidFill>
          </a:ln>
        </p:spPr>
        <p:txBody>
          <a:bodyPr wrap="none" rtlCol="0">
            <a:spAutoFit/>
          </a:bodyPr>
          <a:lstStyle/>
          <a:p>
            <a:pPr algn="ctr"/>
            <a:r>
              <a:rPr lang="en-US" sz="1200" dirty="0" smtClean="0">
                <a:solidFill>
                  <a:srgbClr val="0000FF"/>
                </a:solidFill>
              </a:rPr>
              <a:t>Bold/Italic/Underline</a:t>
            </a:r>
            <a:endParaRPr lang="en-US" sz="1200" dirty="0">
              <a:solidFill>
                <a:srgbClr val="0000FF"/>
              </a:solidFill>
            </a:endParaRPr>
          </a:p>
        </p:txBody>
      </p:sp>
      <p:sp>
        <p:nvSpPr>
          <p:cNvPr id="21" name="TextBox 20"/>
          <p:cNvSpPr txBox="1"/>
          <p:nvPr/>
        </p:nvSpPr>
        <p:spPr>
          <a:xfrm>
            <a:off x="1013325" y="6112078"/>
            <a:ext cx="3608680" cy="276999"/>
          </a:xfrm>
          <a:prstGeom prst="rect">
            <a:avLst/>
          </a:prstGeom>
          <a:noFill/>
          <a:ln w="28575">
            <a:solidFill>
              <a:srgbClr val="00B050"/>
            </a:solidFill>
          </a:ln>
        </p:spPr>
        <p:txBody>
          <a:bodyPr wrap="none" rtlCol="0">
            <a:spAutoFit/>
          </a:bodyPr>
          <a:lstStyle/>
          <a:p>
            <a:pPr algn="ctr"/>
            <a:r>
              <a:rPr lang="en-US" sz="1200" dirty="0" smtClean="0">
                <a:solidFill>
                  <a:srgbClr val="0000FF"/>
                </a:solidFill>
              </a:rPr>
              <a:t>Insert Remove Numbered List/Insert Remove Bulleted/</a:t>
            </a:r>
            <a:endParaRPr lang="en-US" sz="1200" dirty="0">
              <a:solidFill>
                <a:srgbClr val="0000FF"/>
              </a:solidFill>
            </a:endParaRPr>
          </a:p>
        </p:txBody>
      </p:sp>
      <p:sp>
        <p:nvSpPr>
          <p:cNvPr id="22" name="TextBox 21"/>
          <p:cNvSpPr txBox="1"/>
          <p:nvPr/>
        </p:nvSpPr>
        <p:spPr>
          <a:xfrm>
            <a:off x="3371850" y="5634037"/>
            <a:ext cx="2341472" cy="276999"/>
          </a:xfrm>
          <a:prstGeom prst="rect">
            <a:avLst/>
          </a:prstGeom>
          <a:noFill/>
          <a:ln w="28575">
            <a:solidFill>
              <a:srgbClr val="1C1C1C"/>
            </a:solidFill>
          </a:ln>
        </p:spPr>
        <p:txBody>
          <a:bodyPr wrap="square" rtlCol="0">
            <a:spAutoFit/>
          </a:bodyPr>
          <a:lstStyle/>
          <a:p>
            <a:pPr algn="ctr"/>
            <a:r>
              <a:rPr lang="en-US" sz="1200" dirty="0" smtClean="0">
                <a:solidFill>
                  <a:srgbClr val="0000FF"/>
                </a:solidFill>
              </a:rPr>
              <a:t>Decrease Indent/Increase Indent/ </a:t>
            </a:r>
            <a:endParaRPr lang="en-US" sz="1200" dirty="0">
              <a:solidFill>
                <a:srgbClr val="0000FF"/>
              </a:solidFill>
            </a:endParaRPr>
          </a:p>
        </p:txBody>
      </p:sp>
      <p:sp>
        <p:nvSpPr>
          <p:cNvPr id="23" name="TextBox 22"/>
          <p:cNvSpPr txBox="1"/>
          <p:nvPr/>
        </p:nvSpPr>
        <p:spPr>
          <a:xfrm>
            <a:off x="4805065" y="6095942"/>
            <a:ext cx="2476512" cy="276999"/>
          </a:xfrm>
          <a:prstGeom prst="rect">
            <a:avLst/>
          </a:prstGeom>
          <a:noFill/>
          <a:ln w="28575">
            <a:solidFill>
              <a:srgbClr val="7030A0"/>
            </a:solidFill>
          </a:ln>
        </p:spPr>
        <p:txBody>
          <a:bodyPr wrap="none" rtlCol="0">
            <a:spAutoFit/>
          </a:bodyPr>
          <a:lstStyle/>
          <a:p>
            <a:pPr algn="ctr"/>
            <a:r>
              <a:rPr lang="en-US" sz="1200" dirty="0" smtClean="0">
                <a:solidFill>
                  <a:srgbClr val="0000FF"/>
                </a:solidFill>
              </a:rPr>
              <a:t>Align Left/Center/Align Right/Justify/</a:t>
            </a:r>
            <a:endParaRPr lang="en-US" sz="1200" dirty="0">
              <a:solidFill>
                <a:srgbClr val="0000FF"/>
              </a:solidFill>
            </a:endParaRPr>
          </a:p>
        </p:txBody>
      </p:sp>
      <p:sp>
        <p:nvSpPr>
          <p:cNvPr id="24" name="TextBox 23"/>
          <p:cNvSpPr txBox="1"/>
          <p:nvPr/>
        </p:nvSpPr>
        <p:spPr>
          <a:xfrm>
            <a:off x="6795320" y="5587989"/>
            <a:ext cx="1617302" cy="276999"/>
          </a:xfrm>
          <a:prstGeom prst="rect">
            <a:avLst/>
          </a:prstGeom>
          <a:noFill/>
          <a:ln w="28575">
            <a:solidFill>
              <a:schemeClr val="accent2">
                <a:lumMod val="75000"/>
              </a:schemeClr>
            </a:solidFill>
          </a:ln>
        </p:spPr>
        <p:txBody>
          <a:bodyPr wrap="none" rtlCol="0">
            <a:spAutoFit/>
          </a:bodyPr>
          <a:lstStyle/>
          <a:p>
            <a:pPr algn="ctr"/>
            <a:r>
              <a:rPr lang="en-US" sz="1200" dirty="0" smtClean="0">
                <a:solidFill>
                  <a:srgbClr val="0000FF"/>
                </a:solidFill>
              </a:rPr>
              <a:t>Maximize/Show Blocks</a:t>
            </a:r>
            <a:endParaRPr lang="en-US" sz="1200" dirty="0">
              <a:solidFill>
                <a:srgbClr val="0000FF"/>
              </a:solidFill>
            </a:endParaRPr>
          </a:p>
        </p:txBody>
      </p:sp>
      <p:sp>
        <p:nvSpPr>
          <p:cNvPr id="9" name="Line Callout 1 8"/>
          <p:cNvSpPr/>
          <p:nvPr/>
        </p:nvSpPr>
        <p:spPr>
          <a:xfrm>
            <a:off x="6305550" y="5010981"/>
            <a:ext cx="671375" cy="359251"/>
          </a:xfrm>
          <a:prstGeom prst="borderCallout1">
            <a:avLst>
              <a:gd name="adj1" fmla="val 100942"/>
              <a:gd name="adj2" fmla="val 52672"/>
              <a:gd name="adj3" fmla="val 160224"/>
              <a:gd name="adj4" fmla="val 187245"/>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Callout 1 24"/>
          <p:cNvSpPr/>
          <p:nvPr/>
        </p:nvSpPr>
        <p:spPr>
          <a:xfrm>
            <a:off x="4847936" y="5010980"/>
            <a:ext cx="1388421" cy="359251"/>
          </a:xfrm>
          <a:prstGeom prst="borderCallout1">
            <a:avLst>
              <a:gd name="adj1" fmla="val 100942"/>
              <a:gd name="adj2" fmla="val 52672"/>
              <a:gd name="adj3" fmla="val 295443"/>
              <a:gd name="adj4" fmla="val 9600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Callout 1 25"/>
          <p:cNvSpPr/>
          <p:nvPr/>
        </p:nvSpPr>
        <p:spPr>
          <a:xfrm>
            <a:off x="4057650" y="5019034"/>
            <a:ext cx="733135" cy="359251"/>
          </a:xfrm>
          <a:prstGeom prst="borderCallout1">
            <a:avLst>
              <a:gd name="adj1" fmla="val 100942"/>
              <a:gd name="adj2" fmla="val 52672"/>
              <a:gd name="adj3" fmla="val 170829"/>
              <a:gd name="adj4" fmla="val 53426"/>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Callout 1 26"/>
          <p:cNvSpPr/>
          <p:nvPr/>
        </p:nvSpPr>
        <p:spPr>
          <a:xfrm>
            <a:off x="3324224" y="5010980"/>
            <a:ext cx="666325" cy="359251"/>
          </a:xfrm>
          <a:prstGeom prst="borderCallout1">
            <a:avLst>
              <a:gd name="adj1" fmla="val 100942"/>
              <a:gd name="adj2" fmla="val 52672"/>
              <a:gd name="adj3" fmla="val 306048"/>
              <a:gd name="adj4" fmla="val -10698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ine Callout 1 27"/>
          <p:cNvSpPr/>
          <p:nvPr/>
        </p:nvSpPr>
        <p:spPr>
          <a:xfrm>
            <a:off x="2204245" y="5009509"/>
            <a:ext cx="1072354" cy="359251"/>
          </a:xfrm>
          <a:prstGeom prst="borderCallout1">
            <a:avLst>
              <a:gd name="adj1" fmla="val 100942"/>
              <a:gd name="adj2" fmla="val 52672"/>
              <a:gd name="adj3" fmla="val 189389"/>
              <a:gd name="adj4" fmla="val -36344"/>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839049" y="3395139"/>
            <a:ext cx="3565913" cy="276999"/>
          </a:xfrm>
          <a:prstGeom prst="rect">
            <a:avLst/>
          </a:prstGeom>
          <a:solidFill>
            <a:schemeClr val="bg1"/>
          </a:solidFill>
          <a:ln w="28575">
            <a:solidFill>
              <a:srgbClr val="800080"/>
            </a:solidFill>
          </a:ln>
        </p:spPr>
        <p:txBody>
          <a:bodyPr wrap="none" rtlCol="0">
            <a:spAutoFit/>
          </a:bodyPr>
          <a:lstStyle/>
          <a:p>
            <a:pPr algn="ctr"/>
            <a:r>
              <a:rPr lang="en-US" sz="1200" dirty="0" smtClean="0">
                <a:solidFill>
                  <a:srgbClr val="0000FF"/>
                </a:solidFill>
              </a:rPr>
              <a:t>Cut/Copy/Paste/Paste as Plain Text/Paste from Word/</a:t>
            </a:r>
            <a:endParaRPr lang="en-US" sz="1200" dirty="0">
              <a:solidFill>
                <a:srgbClr val="0000FF"/>
              </a:solidFill>
            </a:endParaRPr>
          </a:p>
        </p:txBody>
      </p:sp>
      <p:sp>
        <p:nvSpPr>
          <p:cNvPr id="36" name="TextBox 35"/>
          <p:cNvSpPr txBox="1"/>
          <p:nvPr/>
        </p:nvSpPr>
        <p:spPr>
          <a:xfrm>
            <a:off x="6056538" y="3909884"/>
            <a:ext cx="2481192" cy="276999"/>
          </a:xfrm>
          <a:prstGeom prst="rect">
            <a:avLst/>
          </a:prstGeom>
          <a:solidFill>
            <a:schemeClr val="bg1"/>
          </a:solidFill>
          <a:ln w="28575">
            <a:solidFill>
              <a:schemeClr val="accent3">
                <a:lumMod val="75000"/>
              </a:schemeClr>
            </a:solidFill>
          </a:ln>
        </p:spPr>
        <p:txBody>
          <a:bodyPr wrap="none" rtlCol="0">
            <a:spAutoFit/>
          </a:bodyPr>
          <a:lstStyle/>
          <a:p>
            <a:pPr algn="ctr"/>
            <a:r>
              <a:rPr lang="en-US" sz="1200" dirty="0" smtClean="0">
                <a:solidFill>
                  <a:srgbClr val="0000FF"/>
                </a:solidFill>
              </a:rPr>
              <a:t>Undo/Redo/Find/Replace/Select All</a:t>
            </a:r>
            <a:endParaRPr lang="en-US" sz="1200" dirty="0">
              <a:solidFill>
                <a:srgbClr val="0000FF"/>
              </a:solidFill>
            </a:endParaRPr>
          </a:p>
        </p:txBody>
      </p:sp>
      <p:sp>
        <p:nvSpPr>
          <p:cNvPr id="37" name="Line Callout 1 36"/>
          <p:cNvSpPr/>
          <p:nvPr/>
        </p:nvSpPr>
        <p:spPr>
          <a:xfrm>
            <a:off x="2215775" y="4600467"/>
            <a:ext cx="1060824" cy="359251"/>
          </a:xfrm>
          <a:prstGeom prst="borderCallout1">
            <a:avLst>
              <a:gd name="adj1" fmla="val -2461"/>
              <a:gd name="adj2" fmla="val 50876"/>
              <a:gd name="adj3" fmla="val -134076"/>
              <a:gd name="adj4" fmla="val 5014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ine Callout 1 37"/>
          <p:cNvSpPr/>
          <p:nvPr/>
        </p:nvSpPr>
        <p:spPr>
          <a:xfrm>
            <a:off x="3333613" y="4608253"/>
            <a:ext cx="1733687" cy="359251"/>
          </a:xfrm>
          <a:prstGeom prst="borderCallout1">
            <a:avLst>
              <a:gd name="adj1" fmla="val -2461"/>
              <a:gd name="adj2" fmla="val 47178"/>
              <a:gd name="adj3" fmla="val -261340"/>
              <a:gd name="adj4" fmla="val 4655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ine Callout 1 38"/>
          <p:cNvSpPr/>
          <p:nvPr/>
        </p:nvSpPr>
        <p:spPr>
          <a:xfrm>
            <a:off x="5136151" y="4600466"/>
            <a:ext cx="1840774" cy="359251"/>
          </a:xfrm>
          <a:prstGeom prst="borderCallout1">
            <a:avLst>
              <a:gd name="adj1" fmla="val -7763"/>
              <a:gd name="adj2" fmla="val 49050"/>
              <a:gd name="adj3" fmla="val -110213"/>
              <a:gd name="adj4" fmla="val 76857"/>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746239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983" y="5993501"/>
            <a:ext cx="7227276" cy="305846"/>
          </a:xfrm>
          <a:prstGeom prst="rect">
            <a:avLst/>
          </a:prstGeom>
        </p:spPr>
      </p:pic>
      <p:pic>
        <p:nvPicPr>
          <p:cNvPr id="5" name="Content Placeholder 4"/>
          <p:cNvPicPr>
            <a:picLocks noGrp="1" noChangeAspect="1"/>
          </p:cNvPicPr>
          <p:nvPr>
            <p:ph sz="quarter" idx="13"/>
          </p:nvPr>
        </p:nvPicPr>
        <p:blipFill>
          <a:blip r:embed="rId3"/>
          <a:stretch>
            <a:fillRect/>
          </a:stretch>
        </p:blipFill>
        <p:spPr>
          <a:xfrm>
            <a:off x="468883" y="1283367"/>
            <a:ext cx="7180120" cy="2588020"/>
          </a:xfrm>
          <a:prstGeom prst="rect">
            <a:avLst/>
          </a:prstGeom>
        </p:spPr>
      </p:pic>
      <p:sp>
        <p:nvSpPr>
          <p:cNvPr id="2" name="Title 1"/>
          <p:cNvSpPr>
            <a:spLocks noGrp="1"/>
          </p:cNvSpPr>
          <p:nvPr>
            <p:ph type="title"/>
          </p:nvPr>
        </p:nvSpPr>
        <p:spPr>
          <a:xfrm>
            <a:off x="544663" y="631050"/>
            <a:ext cx="8332595" cy="418576"/>
          </a:xfrm>
        </p:spPr>
        <p:txBody>
          <a:bodyPr/>
          <a:lstStyle/>
          <a:p>
            <a:r>
              <a:rPr lang="en-US" dirty="0" smtClean="0"/>
              <a:t>Auto Save</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175</a:t>
            </a:fld>
            <a:endParaRPr lang="en-US" dirty="0">
              <a:solidFill>
                <a:srgbClr val="1F497D"/>
              </a:solidFill>
            </a:endParaRPr>
          </a:p>
        </p:txBody>
      </p:sp>
      <p:sp>
        <p:nvSpPr>
          <p:cNvPr id="6" name="Rectangle 5"/>
          <p:cNvSpPr/>
          <p:nvPr/>
        </p:nvSpPr>
        <p:spPr>
          <a:xfrm>
            <a:off x="335968" y="3512118"/>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p:cNvCxnSpPr>
            <a:stCxn id="6" idx="2"/>
            <a:endCxn id="10" idx="1"/>
          </p:cNvCxnSpPr>
          <p:nvPr/>
        </p:nvCxnSpPr>
        <p:spPr>
          <a:xfrm rot="16200000" flipH="1">
            <a:off x="350104" y="4509986"/>
            <a:ext cx="1942750" cy="65700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49983" y="3354918"/>
            <a:ext cx="7227276" cy="2632445"/>
          </a:xfrm>
          <a:prstGeom prst="rect">
            <a:avLst/>
          </a:prstGeom>
        </p:spPr>
      </p:pic>
      <p:sp>
        <p:nvSpPr>
          <p:cNvPr id="10" name="Rectangle 9"/>
          <p:cNvSpPr/>
          <p:nvPr/>
        </p:nvSpPr>
        <p:spPr>
          <a:xfrm>
            <a:off x="1649983" y="5632366"/>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Callout 10"/>
          <p:cNvSpPr/>
          <p:nvPr/>
        </p:nvSpPr>
        <p:spPr>
          <a:xfrm>
            <a:off x="6363734" y="6271864"/>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12" name="TextBox 11"/>
          <p:cNvSpPr txBox="1"/>
          <p:nvPr/>
        </p:nvSpPr>
        <p:spPr>
          <a:xfrm>
            <a:off x="3562066" y="2315575"/>
            <a:ext cx="2279176" cy="923330"/>
          </a:xfrm>
          <a:prstGeom prst="rect">
            <a:avLst/>
          </a:prstGeom>
          <a:solidFill>
            <a:srgbClr val="30F0F0"/>
          </a:solidFill>
        </p:spPr>
        <p:txBody>
          <a:bodyPr wrap="square" rtlCol="0">
            <a:spAutoFit/>
          </a:bodyPr>
          <a:lstStyle/>
          <a:p>
            <a:pPr algn="ctr"/>
            <a:r>
              <a:rPr lang="en-US" b="1" dirty="0" smtClean="0">
                <a:solidFill>
                  <a:srgbClr val="080808"/>
                </a:solidFill>
              </a:rPr>
              <a:t>Auto Save is activated upon typing or pasting text</a:t>
            </a:r>
            <a:endParaRPr lang="en-US" b="1" dirty="0">
              <a:solidFill>
                <a:srgbClr val="080808"/>
              </a:solidFill>
            </a:endParaRPr>
          </a:p>
        </p:txBody>
      </p:sp>
      <p:sp>
        <p:nvSpPr>
          <p:cNvPr id="13" name="TextBox 12"/>
          <p:cNvSpPr txBox="1"/>
          <p:nvPr/>
        </p:nvSpPr>
        <p:spPr>
          <a:xfrm>
            <a:off x="4408086" y="3292606"/>
            <a:ext cx="2484923" cy="646331"/>
          </a:xfrm>
          <a:prstGeom prst="rect">
            <a:avLst/>
          </a:prstGeom>
          <a:solidFill>
            <a:srgbClr val="30F0F0"/>
          </a:solidFill>
        </p:spPr>
        <p:txBody>
          <a:bodyPr wrap="square" rtlCol="0">
            <a:spAutoFit/>
          </a:bodyPr>
          <a:lstStyle/>
          <a:p>
            <a:pPr algn="ctr"/>
            <a:r>
              <a:rPr lang="en-US" b="1" dirty="0" smtClean="0">
                <a:solidFill>
                  <a:srgbClr val="080808"/>
                </a:solidFill>
              </a:rPr>
              <a:t>Auto Save after </a:t>
            </a:r>
          </a:p>
          <a:p>
            <a:pPr algn="ctr"/>
            <a:r>
              <a:rPr lang="en-US" b="1" dirty="0" smtClean="0">
                <a:solidFill>
                  <a:srgbClr val="080808"/>
                </a:solidFill>
              </a:rPr>
              <a:t>300 seconds (5 minutes)</a:t>
            </a:r>
            <a:endParaRPr lang="en-US" b="1" dirty="0">
              <a:solidFill>
                <a:srgbClr val="080808"/>
              </a:solidFill>
            </a:endParaRPr>
          </a:p>
        </p:txBody>
      </p:sp>
    </p:spTree>
    <p:extLst>
      <p:ext uri="{BB962C8B-B14F-4D97-AF65-F5344CB8AC3E}">
        <p14:creationId xmlns:p14="http://schemas.microsoft.com/office/powerpoint/2010/main" val="40423398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61592" cy="418576"/>
          </a:xfrm>
        </p:spPr>
        <p:txBody>
          <a:bodyPr/>
          <a:lstStyle/>
          <a:p>
            <a:r>
              <a:rPr lang="en-US" dirty="0" smtClean="0"/>
              <a:t>Spell Check</a:t>
            </a:r>
            <a:br>
              <a:rPr lang="en-US" dirty="0" smtClean="0"/>
            </a:br>
            <a:r>
              <a:rPr lang="en-US" sz="1400" dirty="0"/>
              <a:t>Contribution Plan, Midpoint Assessment, Closeout Assessment, Additional Feedback, and Annual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387667"/>
            <a:ext cx="8154987" cy="257161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176</a:t>
            </a:fld>
            <a:endParaRPr lang="en-US" dirty="0">
              <a:solidFill>
                <a:srgbClr val="1F497D"/>
              </a:solidFill>
            </a:endParaRPr>
          </a:p>
        </p:txBody>
      </p:sp>
      <p:sp>
        <p:nvSpPr>
          <p:cNvPr id="6" name="Oval 5"/>
          <p:cNvSpPr/>
          <p:nvPr/>
        </p:nvSpPr>
        <p:spPr>
          <a:xfrm>
            <a:off x="3400425" y="3676650"/>
            <a:ext cx="533400" cy="323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562746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5" y="4826039"/>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177</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7" name="Picture 6"/>
          <p:cNvPicPr>
            <a:picLocks noChangeAspect="1"/>
          </p:cNvPicPr>
          <p:nvPr/>
        </p:nvPicPr>
        <p:blipFill>
          <a:blip r:embed="rId5"/>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6"/>
          <a:stretch>
            <a:fillRect/>
          </a:stretch>
        </p:blipFill>
        <p:spPr>
          <a:xfrm>
            <a:off x="2269946" y="1324510"/>
            <a:ext cx="6756686" cy="2909905"/>
          </a:xfrm>
          <a:prstGeom prst="rect">
            <a:avLst/>
          </a:prstGeom>
        </p:spPr>
      </p:pic>
      <p:pic>
        <p:nvPicPr>
          <p:cNvPr id="9" name="Picture 8"/>
          <p:cNvPicPr>
            <a:picLocks noChangeAspect="1"/>
          </p:cNvPicPr>
          <p:nvPr/>
        </p:nvPicPr>
        <p:blipFill>
          <a:blip r:embed="rId7"/>
          <a:stretch>
            <a:fillRect/>
          </a:stretch>
        </p:blipFill>
        <p:spPr>
          <a:xfrm>
            <a:off x="2269946" y="4186096"/>
            <a:ext cx="6756686" cy="2272741"/>
          </a:xfrm>
          <a:prstGeom prst="rect">
            <a:avLst/>
          </a:prstGeom>
        </p:spPr>
      </p:pic>
      <p:pic>
        <p:nvPicPr>
          <p:cNvPr id="10" name="Picture 9"/>
          <p:cNvPicPr>
            <a:picLocks noChangeAspect="1"/>
          </p:cNvPicPr>
          <p:nvPr/>
        </p:nvPicPr>
        <p:blipFill>
          <a:blip r:embed="rId8"/>
          <a:stretch>
            <a:fillRect/>
          </a:stretch>
        </p:blipFill>
        <p:spPr>
          <a:xfrm>
            <a:off x="2269924" y="6410517"/>
            <a:ext cx="6737635" cy="210679"/>
          </a:xfrm>
          <a:prstGeom prst="rect">
            <a:avLst/>
          </a:prstGeom>
        </p:spPr>
      </p:pic>
      <p:sp>
        <p:nvSpPr>
          <p:cNvPr id="6" name="Right Brace 5"/>
          <p:cNvSpPr/>
          <p:nvPr/>
        </p:nvSpPr>
        <p:spPr>
          <a:xfrm rot="5400000">
            <a:off x="3559904" y="2415965"/>
            <a:ext cx="545911" cy="3088716"/>
          </a:xfrm>
          <a:prstGeom prst="rightBrace">
            <a:avLst>
              <a:gd name="adj1" fmla="val 8333"/>
              <a:gd name="adj2" fmla="val 85349"/>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ight Brace 11"/>
          <p:cNvSpPr/>
          <p:nvPr/>
        </p:nvSpPr>
        <p:spPr>
          <a:xfrm rot="5400000">
            <a:off x="3562176" y="2418237"/>
            <a:ext cx="545911" cy="3088716"/>
          </a:xfrm>
          <a:prstGeom prst="rightBrace">
            <a:avLst>
              <a:gd name="adj1" fmla="val 8333"/>
              <a:gd name="adj2" fmla="val 5530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p:cNvSpPr/>
          <p:nvPr/>
        </p:nvSpPr>
        <p:spPr>
          <a:xfrm rot="5400000">
            <a:off x="3564448" y="2406861"/>
            <a:ext cx="545911" cy="3088716"/>
          </a:xfrm>
          <a:prstGeom prst="rightBrace">
            <a:avLst>
              <a:gd name="adj1" fmla="val 8333"/>
              <a:gd name="adj2" fmla="val 32326"/>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flipH="1">
            <a:off x="2290750" y="3313992"/>
            <a:ext cx="3086467" cy="646331"/>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Review and provide written assessment for each factor</a:t>
            </a:r>
            <a:endParaRPr lang="en-US" b="1" dirty="0">
              <a:solidFill>
                <a:srgbClr val="FF0000"/>
              </a:solidFill>
            </a:endParaRPr>
          </a:p>
        </p:txBody>
      </p:sp>
      <p:sp>
        <p:nvSpPr>
          <p:cNvPr id="15" name="Left Arrow Callout 14"/>
          <p:cNvSpPr/>
          <p:nvPr/>
        </p:nvSpPr>
        <p:spPr>
          <a:xfrm>
            <a:off x="5395774" y="4003228"/>
            <a:ext cx="2205808" cy="671122"/>
          </a:xfrm>
          <a:prstGeom prst="leftArrowCallout">
            <a:avLst>
              <a:gd name="adj1" fmla="val 25000"/>
              <a:gd name="adj2" fmla="val 25000"/>
              <a:gd name="adj3" fmla="val 25000"/>
              <a:gd name="adj4" fmla="val 8359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After review and written assessment, click Supervisor 1 Approval</a:t>
            </a:r>
            <a:endParaRPr lang="en-US" sz="1200" b="1" dirty="0">
              <a:solidFill>
                <a:srgbClr val="FF0000"/>
              </a:solidFill>
            </a:endParaRPr>
          </a:p>
        </p:txBody>
      </p:sp>
      <p:sp>
        <p:nvSpPr>
          <p:cNvPr id="16" name="Rectangle 15"/>
          <p:cNvSpPr/>
          <p:nvPr/>
        </p:nvSpPr>
        <p:spPr>
          <a:xfrm>
            <a:off x="4572000" y="4173818"/>
            <a:ext cx="750626" cy="3299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133349" y="4503761"/>
            <a:ext cx="2368971" cy="2349234"/>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FF0000"/>
                </a:solidFill>
              </a:rPr>
              <a:t>Type assessment or paste assessment from a Word document for each factor</a:t>
            </a:r>
            <a:endParaRPr lang="en-US" sz="1600" b="1" i="1" dirty="0">
              <a:solidFill>
                <a:srgbClr val="0000FF"/>
              </a:solidFill>
            </a:endParaRPr>
          </a:p>
        </p:txBody>
      </p:sp>
      <p:sp>
        <p:nvSpPr>
          <p:cNvPr id="18" name="Rectangle 17"/>
          <p:cNvSpPr/>
          <p:nvPr/>
        </p:nvSpPr>
        <p:spPr>
          <a:xfrm>
            <a:off x="544664" y="2219342"/>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16052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5" y="4826039"/>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178</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7" name="Picture 6"/>
          <p:cNvPicPr>
            <a:picLocks noChangeAspect="1"/>
          </p:cNvPicPr>
          <p:nvPr/>
        </p:nvPicPr>
        <p:blipFill>
          <a:blip r:embed="rId5"/>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6"/>
          <a:stretch>
            <a:fillRect/>
          </a:stretch>
        </p:blipFill>
        <p:spPr>
          <a:xfrm>
            <a:off x="2269946" y="1324510"/>
            <a:ext cx="6756686" cy="2909905"/>
          </a:xfrm>
          <a:prstGeom prst="rect">
            <a:avLst/>
          </a:prstGeom>
        </p:spPr>
      </p:pic>
      <p:pic>
        <p:nvPicPr>
          <p:cNvPr id="9" name="Picture 8"/>
          <p:cNvPicPr>
            <a:picLocks noChangeAspect="1"/>
          </p:cNvPicPr>
          <p:nvPr/>
        </p:nvPicPr>
        <p:blipFill>
          <a:blip r:embed="rId7"/>
          <a:stretch>
            <a:fillRect/>
          </a:stretch>
        </p:blipFill>
        <p:spPr>
          <a:xfrm>
            <a:off x="2269946" y="4186096"/>
            <a:ext cx="6756686" cy="2272741"/>
          </a:xfrm>
          <a:prstGeom prst="rect">
            <a:avLst/>
          </a:prstGeom>
        </p:spPr>
      </p:pic>
      <p:pic>
        <p:nvPicPr>
          <p:cNvPr id="10" name="Picture 9"/>
          <p:cNvPicPr>
            <a:picLocks noChangeAspect="1"/>
          </p:cNvPicPr>
          <p:nvPr/>
        </p:nvPicPr>
        <p:blipFill>
          <a:blip r:embed="rId8"/>
          <a:stretch>
            <a:fillRect/>
          </a:stretch>
        </p:blipFill>
        <p:spPr>
          <a:xfrm>
            <a:off x="2269924" y="6410517"/>
            <a:ext cx="6737635" cy="210679"/>
          </a:xfrm>
          <a:prstGeom prst="rect">
            <a:avLst/>
          </a:prstGeom>
        </p:spPr>
      </p:pic>
      <p:pic>
        <p:nvPicPr>
          <p:cNvPr id="18" name="Picture 17"/>
          <p:cNvPicPr>
            <a:picLocks noChangeAspect="1"/>
          </p:cNvPicPr>
          <p:nvPr/>
        </p:nvPicPr>
        <p:blipFill>
          <a:blip r:embed="rId9"/>
          <a:stretch>
            <a:fillRect/>
          </a:stretch>
        </p:blipFill>
        <p:spPr>
          <a:xfrm>
            <a:off x="2238375" y="3341536"/>
            <a:ext cx="5181600" cy="1552575"/>
          </a:xfrm>
          <a:prstGeom prst="rect">
            <a:avLst/>
          </a:prstGeom>
          <a:solidFill>
            <a:srgbClr val="FF0000"/>
          </a:solidFill>
          <a:ln w="76200">
            <a:solidFill>
              <a:srgbClr val="0000FF"/>
            </a:solidFill>
          </a:ln>
        </p:spPr>
      </p:pic>
      <p:sp>
        <p:nvSpPr>
          <p:cNvPr id="19" name="Rectangle 18"/>
          <p:cNvSpPr/>
          <p:nvPr/>
        </p:nvSpPr>
        <p:spPr>
          <a:xfrm>
            <a:off x="2419350" y="5467350"/>
            <a:ext cx="4143375" cy="296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95733" y="2654627"/>
            <a:ext cx="8681865" cy="646331"/>
          </a:xfrm>
          <a:prstGeom prst="rect">
            <a:avLst/>
          </a:prstGeom>
          <a:solidFill>
            <a:srgbClr val="30F0F0"/>
          </a:solidFill>
          <a:ln w="76200">
            <a:solidFill>
              <a:srgbClr val="0000FF"/>
            </a:solidFill>
          </a:ln>
        </p:spPr>
        <p:txBody>
          <a:bodyPr wrap="none" rtlCol="0">
            <a:spAutoFit/>
          </a:bodyPr>
          <a:lstStyle/>
          <a:p>
            <a:pPr algn="ctr"/>
            <a:r>
              <a:rPr lang="en-US" dirty="0" smtClean="0">
                <a:solidFill>
                  <a:srgbClr val="0000FF"/>
                </a:solidFill>
              </a:rPr>
              <a:t>Note:  </a:t>
            </a:r>
          </a:p>
          <a:p>
            <a:pPr algn="ctr"/>
            <a:r>
              <a:rPr lang="en-US" dirty="0" smtClean="0">
                <a:solidFill>
                  <a:srgbClr val="0000FF"/>
                </a:solidFill>
              </a:rPr>
              <a:t>Supervisor </a:t>
            </a:r>
            <a:r>
              <a:rPr lang="en-US" b="1" i="1" dirty="0" smtClean="0">
                <a:solidFill>
                  <a:srgbClr val="0000FF"/>
                </a:solidFill>
              </a:rPr>
              <a:t>CANNOT APPROVE </a:t>
            </a:r>
            <a:r>
              <a:rPr lang="en-US" dirty="0" smtClean="0">
                <a:solidFill>
                  <a:srgbClr val="0000FF"/>
                </a:solidFill>
              </a:rPr>
              <a:t>if assessment or Date/Method of Communication is missing.</a:t>
            </a:r>
            <a:endParaRPr lang="en-US" dirty="0">
              <a:solidFill>
                <a:srgbClr val="0000FF"/>
              </a:solidFill>
            </a:endParaRPr>
          </a:p>
        </p:txBody>
      </p:sp>
      <p:sp>
        <p:nvSpPr>
          <p:cNvPr id="14" name="Rectangle 13"/>
          <p:cNvSpPr/>
          <p:nvPr/>
        </p:nvSpPr>
        <p:spPr>
          <a:xfrm>
            <a:off x="544664" y="2219342"/>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78379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4665" y="3857042"/>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179</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7" name="Picture 6"/>
          <p:cNvPicPr>
            <a:picLocks noChangeAspect="1"/>
          </p:cNvPicPr>
          <p:nvPr/>
        </p:nvPicPr>
        <p:blipFill>
          <a:blip r:embed="rId5"/>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6"/>
          <a:stretch>
            <a:fillRect/>
          </a:stretch>
        </p:blipFill>
        <p:spPr>
          <a:xfrm>
            <a:off x="2269946" y="1324510"/>
            <a:ext cx="6756686" cy="2909905"/>
          </a:xfrm>
          <a:prstGeom prst="rect">
            <a:avLst/>
          </a:prstGeom>
        </p:spPr>
      </p:pic>
      <p:pic>
        <p:nvPicPr>
          <p:cNvPr id="6" name="Picture 5"/>
          <p:cNvPicPr>
            <a:picLocks noChangeAspect="1"/>
          </p:cNvPicPr>
          <p:nvPr/>
        </p:nvPicPr>
        <p:blipFill>
          <a:blip r:embed="rId7"/>
          <a:stretch>
            <a:fillRect/>
          </a:stretch>
        </p:blipFill>
        <p:spPr>
          <a:xfrm>
            <a:off x="2269946" y="4173818"/>
            <a:ext cx="6756686" cy="1457244"/>
          </a:xfrm>
          <a:prstGeom prst="rect">
            <a:avLst/>
          </a:prstGeom>
        </p:spPr>
      </p:pic>
      <p:sp>
        <p:nvSpPr>
          <p:cNvPr id="14" name="Rectangle 13"/>
          <p:cNvSpPr/>
          <p:nvPr/>
        </p:nvSpPr>
        <p:spPr>
          <a:xfrm>
            <a:off x="4572000" y="4173818"/>
            <a:ext cx="750626" cy="3299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Callout 14"/>
          <p:cNvSpPr/>
          <p:nvPr/>
        </p:nvSpPr>
        <p:spPr>
          <a:xfrm>
            <a:off x="5779832" y="5275113"/>
            <a:ext cx="1542197" cy="423080"/>
          </a:xfrm>
          <a:prstGeom prst="rightArrowCallout">
            <a:avLst>
              <a:gd name="adj1" fmla="val 25000"/>
              <a:gd name="adj2" fmla="val 50000"/>
              <a:gd name="adj3" fmla="val 54032"/>
              <a:gd name="adj4" fmla="val 71172"/>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Options</a:t>
            </a:r>
            <a:endParaRPr lang="en-US" b="1" dirty="0">
              <a:solidFill>
                <a:srgbClr val="0000FF"/>
              </a:solidFill>
            </a:endParaRPr>
          </a:p>
        </p:txBody>
      </p:sp>
      <p:sp>
        <p:nvSpPr>
          <p:cNvPr id="12" name="Left Arrow Callout 11"/>
          <p:cNvSpPr/>
          <p:nvPr/>
        </p:nvSpPr>
        <p:spPr>
          <a:xfrm>
            <a:off x="5395774" y="4003228"/>
            <a:ext cx="2205808" cy="671122"/>
          </a:xfrm>
          <a:prstGeom prst="leftArrowCallout">
            <a:avLst>
              <a:gd name="adj1" fmla="val 25000"/>
              <a:gd name="adj2" fmla="val 25000"/>
              <a:gd name="adj3" fmla="val 25000"/>
              <a:gd name="adj4" fmla="val 8359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After review and written assessment, click Supervisor 1 Approval</a:t>
            </a:r>
            <a:endParaRPr lang="en-US" sz="1200" b="1" dirty="0">
              <a:solidFill>
                <a:srgbClr val="FF0000"/>
              </a:solidFill>
            </a:endParaRPr>
          </a:p>
        </p:txBody>
      </p:sp>
      <p:sp>
        <p:nvSpPr>
          <p:cNvPr id="13" name="Rectangle 12"/>
          <p:cNvSpPr/>
          <p:nvPr/>
        </p:nvSpPr>
        <p:spPr>
          <a:xfrm>
            <a:off x="544664" y="2219342"/>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857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a:t>
            </a:r>
            <a:r>
              <a:rPr lang="en-US" dirty="0" smtClean="0"/>
              <a:t> </a:t>
            </a:r>
            <a:r>
              <a:rPr lang="en-US" dirty="0"/>
              <a:t>Edit Profile &gt; User Profile</a:t>
            </a:r>
            <a:br>
              <a:rPr lang="en-US" dirty="0"/>
            </a:br>
            <a:r>
              <a:rPr lang="en-US" dirty="0" smtClean="0"/>
              <a:t>Organization Information</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1761471"/>
            <a:ext cx="8154987" cy="382400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1644735" y="3321152"/>
            <a:ext cx="6315075" cy="2457450"/>
          </a:xfrm>
          <a:prstGeom prst="rect">
            <a:avLst/>
          </a:prstGeom>
          <a:ln w="38100">
            <a:solidFill>
              <a:srgbClr val="0000FF"/>
            </a:solidFill>
          </a:ln>
        </p:spPr>
      </p:pic>
      <p:sp>
        <p:nvSpPr>
          <p:cNvPr id="7" name="Down Arrow Callout 6"/>
          <p:cNvSpPr/>
          <p:nvPr/>
        </p:nvSpPr>
        <p:spPr>
          <a:xfrm>
            <a:off x="7337091" y="815752"/>
            <a:ext cx="914400" cy="914400"/>
          </a:xfrm>
          <a:prstGeom prst="downArrowCallout">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C1C1C"/>
                </a:solidFill>
              </a:rPr>
              <a:t>If you click </a:t>
            </a:r>
            <a:endParaRPr lang="en-US" dirty="0">
              <a:solidFill>
                <a:srgbClr val="1C1C1C"/>
              </a:solidFill>
            </a:endParaRPr>
          </a:p>
        </p:txBody>
      </p:sp>
      <p:sp>
        <p:nvSpPr>
          <p:cNvPr id="8" name="Rectangle 7"/>
          <p:cNvSpPr/>
          <p:nvPr/>
        </p:nvSpPr>
        <p:spPr>
          <a:xfrm>
            <a:off x="7138219" y="1774396"/>
            <a:ext cx="1312607" cy="3186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2712083">
            <a:off x="6698835" y="2027686"/>
            <a:ext cx="656303" cy="1455501"/>
          </a:xfrm>
          <a:prstGeom prst="downArrow">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solidFill>
                  <a:srgbClr val="1C1C1C"/>
                </a:solidFill>
              </a:rPr>
              <a:t>Popup</a:t>
            </a:r>
            <a:endParaRPr lang="en-US" b="1" dirty="0">
              <a:solidFill>
                <a:srgbClr val="1C1C1C"/>
              </a:solidFill>
            </a:endParaRPr>
          </a:p>
        </p:txBody>
      </p:sp>
      <p:sp>
        <p:nvSpPr>
          <p:cNvPr id="10" name="TextBox 9"/>
          <p:cNvSpPr txBox="1"/>
          <p:nvPr/>
        </p:nvSpPr>
        <p:spPr>
          <a:xfrm>
            <a:off x="544513" y="1392139"/>
            <a:ext cx="4282326" cy="369332"/>
          </a:xfrm>
          <a:prstGeom prst="rect">
            <a:avLst/>
          </a:prstGeom>
          <a:noFill/>
        </p:spPr>
        <p:txBody>
          <a:bodyPr wrap="none" rtlCol="0">
            <a:spAutoFit/>
          </a:bodyPr>
          <a:lstStyle/>
          <a:p>
            <a:r>
              <a:rPr lang="en-US" dirty="0" smtClean="0">
                <a:solidFill>
                  <a:srgbClr val="080808"/>
                </a:solidFill>
              </a:rPr>
              <a:t>For Information Only – Not Editable by User</a:t>
            </a:r>
            <a:endParaRPr lang="en-US" dirty="0">
              <a:solidFill>
                <a:srgbClr val="080808"/>
              </a:solidFill>
            </a:endParaRPr>
          </a:p>
        </p:txBody>
      </p:sp>
    </p:spTree>
    <p:extLst>
      <p:ext uri="{BB962C8B-B14F-4D97-AF65-F5344CB8AC3E}">
        <p14:creationId xmlns:p14="http://schemas.microsoft.com/office/powerpoint/2010/main" val="110503426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4665" y="3857042"/>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180</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7" name="Picture 6"/>
          <p:cNvPicPr>
            <a:picLocks noChangeAspect="1"/>
          </p:cNvPicPr>
          <p:nvPr/>
        </p:nvPicPr>
        <p:blipFill>
          <a:blip r:embed="rId5"/>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6"/>
          <a:stretch>
            <a:fillRect/>
          </a:stretch>
        </p:blipFill>
        <p:spPr>
          <a:xfrm>
            <a:off x="2269946" y="1324510"/>
            <a:ext cx="6756686" cy="2909905"/>
          </a:xfrm>
          <a:prstGeom prst="rect">
            <a:avLst/>
          </a:prstGeom>
        </p:spPr>
      </p:pic>
      <p:pic>
        <p:nvPicPr>
          <p:cNvPr id="6" name="Picture 5"/>
          <p:cNvPicPr>
            <a:picLocks noChangeAspect="1"/>
          </p:cNvPicPr>
          <p:nvPr/>
        </p:nvPicPr>
        <p:blipFill>
          <a:blip r:embed="rId7"/>
          <a:stretch>
            <a:fillRect/>
          </a:stretch>
        </p:blipFill>
        <p:spPr>
          <a:xfrm>
            <a:off x="2269946" y="4173818"/>
            <a:ext cx="6756686" cy="1457244"/>
          </a:xfrm>
          <a:prstGeom prst="rect">
            <a:avLst/>
          </a:prstGeom>
        </p:spPr>
      </p:pic>
      <p:sp>
        <p:nvSpPr>
          <p:cNvPr id="11" name="Right Brace 10"/>
          <p:cNvSpPr/>
          <p:nvPr/>
        </p:nvSpPr>
        <p:spPr>
          <a:xfrm rot="5400000">
            <a:off x="4724442" y="2343034"/>
            <a:ext cx="566510" cy="3086467"/>
          </a:xfrm>
          <a:prstGeom prst="rightBrace">
            <a:avLst>
              <a:gd name="adj1" fmla="val 35833"/>
              <a:gd name="adj2" fmla="val 5132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p:nvPr/>
        </p:nvSpPr>
        <p:spPr>
          <a:xfrm flipH="1">
            <a:off x="3464464" y="3273048"/>
            <a:ext cx="3086467" cy="646331"/>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Complete </a:t>
            </a:r>
          </a:p>
          <a:p>
            <a:pPr algn="ctr"/>
            <a:r>
              <a:rPr lang="en-US" b="1" dirty="0" smtClean="0">
                <a:solidFill>
                  <a:srgbClr val="FF0000"/>
                </a:solidFill>
              </a:rPr>
              <a:t>Supervisor 1 Approval Tab</a:t>
            </a:r>
            <a:endParaRPr lang="en-US" b="1" dirty="0">
              <a:solidFill>
                <a:srgbClr val="FF0000"/>
              </a:solidFill>
            </a:endParaRPr>
          </a:p>
        </p:txBody>
      </p:sp>
      <p:sp>
        <p:nvSpPr>
          <p:cNvPr id="14" name="Rectangle 13"/>
          <p:cNvSpPr/>
          <p:nvPr/>
        </p:nvSpPr>
        <p:spPr>
          <a:xfrm>
            <a:off x="4572000" y="4173818"/>
            <a:ext cx="750626" cy="3299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Callout 14"/>
          <p:cNvSpPr/>
          <p:nvPr/>
        </p:nvSpPr>
        <p:spPr>
          <a:xfrm>
            <a:off x="2688608" y="4695182"/>
            <a:ext cx="1223045" cy="303311"/>
          </a:xfrm>
          <a:prstGeom prst="rightArrowCallout">
            <a:avLst>
              <a:gd name="adj1" fmla="val 25000"/>
              <a:gd name="adj2" fmla="val 50000"/>
              <a:gd name="adj3" fmla="val 54032"/>
              <a:gd name="adj4" fmla="val 711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Select</a:t>
            </a:r>
            <a:endParaRPr lang="en-US" b="1" dirty="0">
              <a:solidFill>
                <a:srgbClr val="FF0000"/>
              </a:solidFill>
            </a:endParaRPr>
          </a:p>
        </p:txBody>
      </p:sp>
      <p:sp>
        <p:nvSpPr>
          <p:cNvPr id="16" name="Left Arrow Callout 15"/>
          <p:cNvSpPr/>
          <p:nvPr/>
        </p:nvSpPr>
        <p:spPr>
          <a:xfrm>
            <a:off x="7124131" y="4587404"/>
            <a:ext cx="1147379" cy="264204"/>
          </a:xfrm>
          <a:prstGeom prst="leftArrowCallout">
            <a:avLst>
              <a:gd name="adj1" fmla="val 25000"/>
              <a:gd name="adj2" fmla="val 25000"/>
              <a:gd name="adj3" fmla="val 25000"/>
              <a:gd name="adj4" fmla="val 78870"/>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Select</a:t>
            </a:r>
            <a:endParaRPr lang="en-US" b="1" dirty="0">
              <a:solidFill>
                <a:srgbClr val="FF0000"/>
              </a:solidFill>
            </a:endParaRPr>
          </a:p>
        </p:txBody>
      </p:sp>
      <p:sp>
        <p:nvSpPr>
          <p:cNvPr id="17" name="Up Arrow Callout 16"/>
          <p:cNvSpPr/>
          <p:nvPr/>
        </p:nvSpPr>
        <p:spPr>
          <a:xfrm>
            <a:off x="5049672" y="4981121"/>
            <a:ext cx="2321010" cy="1304179"/>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Check Box </a:t>
            </a:r>
          </a:p>
          <a:p>
            <a:pPr algn="ctr"/>
            <a:r>
              <a:rPr lang="en-US" b="1" dirty="0" smtClean="0">
                <a:solidFill>
                  <a:srgbClr val="FF0000"/>
                </a:solidFill>
              </a:rPr>
              <a:t>To Auto-Populate</a:t>
            </a:r>
          </a:p>
          <a:p>
            <a:pPr algn="ctr"/>
            <a:r>
              <a:rPr lang="en-US" b="1" dirty="0" smtClean="0">
                <a:solidFill>
                  <a:srgbClr val="FF0000"/>
                </a:solidFill>
              </a:rPr>
              <a:t>Supervisor’s Name</a:t>
            </a:r>
            <a:endParaRPr lang="en-US" b="1" dirty="0">
              <a:solidFill>
                <a:srgbClr val="FF0000"/>
              </a:solidFill>
            </a:endParaRPr>
          </a:p>
        </p:txBody>
      </p:sp>
      <p:sp>
        <p:nvSpPr>
          <p:cNvPr id="18" name="Rectangle 17"/>
          <p:cNvSpPr/>
          <p:nvPr/>
        </p:nvSpPr>
        <p:spPr>
          <a:xfrm>
            <a:off x="544664" y="2232990"/>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17992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5" y="4048114"/>
            <a:ext cx="1725238" cy="1778316"/>
          </a:xfrm>
          <a:prstGeom prst="rect">
            <a:avLst/>
          </a:prstGeom>
        </p:spPr>
      </p:pic>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181</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544664" y="1136858"/>
            <a:ext cx="1725260" cy="3714750"/>
          </a:xfrm>
          <a:prstGeom prst="rect">
            <a:avLst/>
          </a:prstGeom>
        </p:spPr>
      </p:pic>
      <p:pic>
        <p:nvPicPr>
          <p:cNvPr id="5" name="Picture 4"/>
          <p:cNvPicPr>
            <a:picLocks noChangeAspect="1"/>
          </p:cNvPicPr>
          <p:nvPr/>
        </p:nvPicPr>
        <p:blipFill>
          <a:blip r:embed="rId4"/>
          <a:stretch>
            <a:fillRect/>
          </a:stretch>
        </p:blipFill>
        <p:spPr>
          <a:xfrm>
            <a:off x="2269967" y="1173986"/>
            <a:ext cx="6756644" cy="1282492"/>
          </a:xfrm>
          <a:prstGeom prst="rect">
            <a:avLst/>
          </a:prstGeom>
        </p:spPr>
      </p:pic>
      <p:pic>
        <p:nvPicPr>
          <p:cNvPr id="7" name="Picture 6"/>
          <p:cNvPicPr>
            <a:picLocks noChangeAspect="1"/>
          </p:cNvPicPr>
          <p:nvPr/>
        </p:nvPicPr>
        <p:blipFill>
          <a:blip r:embed="rId5"/>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6"/>
          <a:stretch>
            <a:fillRect/>
          </a:stretch>
        </p:blipFill>
        <p:spPr>
          <a:xfrm>
            <a:off x="2269946" y="1324510"/>
            <a:ext cx="6756686" cy="2909905"/>
          </a:xfrm>
          <a:prstGeom prst="rect">
            <a:avLst/>
          </a:prstGeom>
        </p:spPr>
      </p:pic>
      <p:pic>
        <p:nvPicPr>
          <p:cNvPr id="9" name="Picture 8"/>
          <p:cNvPicPr>
            <a:picLocks noChangeAspect="1"/>
          </p:cNvPicPr>
          <p:nvPr/>
        </p:nvPicPr>
        <p:blipFill>
          <a:blip r:embed="rId7"/>
          <a:stretch>
            <a:fillRect/>
          </a:stretch>
        </p:blipFill>
        <p:spPr>
          <a:xfrm>
            <a:off x="2247784" y="4240032"/>
            <a:ext cx="6755931" cy="1598794"/>
          </a:xfrm>
          <a:prstGeom prst="rect">
            <a:avLst/>
          </a:prstGeom>
        </p:spPr>
      </p:pic>
      <p:sp>
        <p:nvSpPr>
          <p:cNvPr id="10" name="TextBox 9"/>
          <p:cNvSpPr txBox="1"/>
          <p:nvPr/>
        </p:nvSpPr>
        <p:spPr>
          <a:xfrm>
            <a:off x="3905250" y="4962525"/>
            <a:ext cx="304892" cy="276999"/>
          </a:xfrm>
          <a:prstGeom prst="rect">
            <a:avLst/>
          </a:prstGeom>
          <a:noFill/>
        </p:spPr>
        <p:txBody>
          <a:bodyPr wrap="none" rtlCol="0">
            <a:spAutoFit/>
          </a:bodyPr>
          <a:lstStyle/>
          <a:p>
            <a:r>
              <a:rPr lang="en-US" sz="1200" b="1" dirty="0" smtClean="0">
                <a:sym typeface="Wingdings" panose="05000000000000000000" pitchFamily="2" charset="2"/>
              </a:rPr>
              <a:t></a:t>
            </a:r>
            <a:endParaRPr lang="en-US" sz="1200" b="1" dirty="0"/>
          </a:p>
        </p:txBody>
      </p:sp>
      <p:sp>
        <p:nvSpPr>
          <p:cNvPr id="12" name="Right Arrow Callout 11"/>
          <p:cNvSpPr/>
          <p:nvPr/>
        </p:nvSpPr>
        <p:spPr>
          <a:xfrm>
            <a:off x="6315075" y="5483986"/>
            <a:ext cx="1006954" cy="423080"/>
          </a:xfrm>
          <a:prstGeom prst="rightArrowCallout">
            <a:avLst>
              <a:gd name="adj1" fmla="val 25000"/>
              <a:gd name="adj2" fmla="val 50000"/>
              <a:gd name="adj3" fmla="val 54032"/>
              <a:gd name="adj4" fmla="val 6894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endParaRPr lang="en-US" b="1" dirty="0">
              <a:solidFill>
                <a:srgbClr val="FF0000"/>
              </a:solidFill>
            </a:endParaRPr>
          </a:p>
        </p:txBody>
      </p:sp>
      <p:sp>
        <p:nvSpPr>
          <p:cNvPr id="6" name="Rectangle 5"/>
          <p:cNvSpPr/>
          <p:nvPr/>
        </p:nvSpPr>
        <p:spPr>
          <a:xfrm>
            <a:off x="8461611" y="5554639"/>
            <a:ext cx="514808" cy="2717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4664" y="2232990"/>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tion Button: Forward or Next 14">
            <a:hlinkClick r:id="rId8" action="ppaction://hlinksldjump" highlightClick="1"/>
          </p:cNvPr>
          <p:cNvSpPr/>
          <p:nvPr/>
        </p:nvSpPr>
        <p:spPr>
          <a:xfrm>
            <a:off x="2206511" y="5958448"/>
            <a:ext cx="5593977" cy="550828"/>
          </a:xfrm>
          <a:prstGeom prst="actionButtonForwardNext">
            <a:avLst/>
          </a:prstGeom>
          <a:solidFill>
            <a:srgbClr val="30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If pay pool business rules require Supervisor 2 Approval, change view to slide show then click on this button.</a:t>
            </a:r>
            <a:endParaRPr lang="en-US" b="1" dirty="0">
              <a:solidFill>
                <a:srgbClr val="0000FF"/>
              </a:solidFill>
            </a:endParaRPr>
          </a:p>
        </p:txBody>
      </p:sp>
    </p:spTree>
    <p:extLst>
      <p:ext uri="{BB962C8B-B14F-4D97-AF65-F5344CB8AC3E}">
        <p14:creationId xmlns:p14="http://schemas.microsoft.com/office/powerpoint/2010/main" val="418302300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pic>
        <p:nvPicPr>
          <p:cNvPr id="9" name="Content Placeholder 8"/>
          <p:cNvPicPr>
            <a:picLocks noGrp="1" noChangeAspect="1"/>
          </p:cNvPicPr>
          <p:nvPr>
            <p:ph sz="quarter" idx="13"/>
          </p:nvPr>
        </p:nvPicPr>
        <p:blipFill>
          <a:blip r:embed="rId3"/>
          <a:stretch>
            <a:fillRect/>
          </a:stretch>
        </p:blipFill>
        <p:spPr>
          <a:xfrm>
            <a:off x="544513" y="1269300"/>
            <a:ext cx="8381990" cy="164205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182</a:t>
            </a:fld>
            <a:endParaRPr lang="en-US" dirty="0">
              <a:solidFill>
                <a:srgbClr val="1F497D"/>
              </a:solidFill>
            </a:endParaRPr>
          </a:p>
        </p:txBody>
      </p:sp>
      <p:sp>
        <p:nvSpPr>
          <p:cNvPr id="3" name="Up Arrow Callout 2"/>
          <p:cNvSpPr/>
          <p:nvPr/>
        </p:nvSpPr>
        <p:spPr>
          <a:xfrm>
            <a:off x="5404509" y="2279169"/>
            <a:ext cx="914400" cy="736979"/>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5" name="Rectangle 4"/>
          <p:cNvSpPr/>
          <p:nvPr/>
        </p:nvSpPr>
        <p:spPr>
          <a:xfrm>
            <a:off x="5677470" y="1937977"/>
            <a:ext cx="354842" cy="272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4"/>
          <p:cNvPicPr>
            <a:picLocks noChangeAspect="1"/>
          </p:cNvPicPr>
          <p:nvPr/>
        </p:nvPicPr>
        <p:blipFill>
          <a:blip r:embed="rId4"/>
          <a:stretch>
            <a:fillRect/>
          </a:stretch>
        </p:blipFill>
        <p:spPr>
          <a:xfrm>
            <a:off x="544664" y="3162752"/>
            <a:ext cx="1807994" cy="3347233"/>
          </a:xfrm>
          <a:prstGeom prst="rect">
            <a:avLst/>
          </a:prstGeom>
        </p:spPr>
      </p:pic>
      <p:pic>
        <p:nvPicPr>
          <p:cNvPr id="8" name="Picture 7"/>
          <p:cNvPicPr>
            <a:picLocks noChangeAspect="1"/>
          </p:cNvPicPr>
          <p:nvPr/>
        </p:nvPicPr>
        <p:blipFill>
          <a:blip r:embed="rId5"/>
          <a:stretch>
            <a:fillRect/>
          </a:stretch>
        </p:blipFill>
        <p:spPr>
          <a:xfrm>
            <a:off x="2352658" y="3176400"/>
            <a:ext cx="6573845" cy="3347233"/>
          </a:xfrm>
          <a:prstGeom prst="rect">
            <a:avLst/>
          </a:prstGeom>
        </p:spPr>
      </p:pic>
      <p:sp>
        <p:nvSpPr>
          <p:cNvPr id="6" name="Rectangle 5"/>
          <p:cNvSpPr/>
          <p:nvPr/>
        </p:nvSpPr>
        <p:spPr>
          <a:xfrm>
            <a:off x="544513" y="4367284"/>
            <a:ext cx="1808145" cy="3138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352658" y="5363572"/>
            <a:ext cx="6573845" cy="341191"/>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Callout 10"/>
          <p:cNvSpPr/>
          <p:nvPr/>
        </p:nvSpPr>
        <p:spPr>
          <a:xfrm>
            <a:off x="1448585" y="4776718"/>
            <a:ext cx="2465002" cy="682388"/>
          </a:xfrm>
          <a:prstGeom prst="downArrowCallout">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Released to Employee</a:t>
            </a:r>
            <a:endParaRPr lang="en-US" b="1" dirty="0">
              <a:solidFill>
                <a:srgbClr val="0033CC"/>
              </a:solidFill>
            </a:endParaRPr>
          </a:p>
        </p:txBody>
      </p:sp>
    </p:spTree>
    <p:extLst>
      <p:ext uri="{BB962C8B-B14F-4D97-AF65-F5344CB8AC3E}">
        <p14:creationId xmlns:p14="http://schemas.microsoft.com/office/powerpoint/2010/main" val="263116095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pic>
        <p:nvPicPr>
          <p:cNvPr id="5" name="Content Placeholder 4"/>
          <p:cNvPicPr>
            <a:picLocks noGrp="1" noChangeAspect="1"/>
          </p:cNvPicPr>
          <p:nvPr>
            <p:ph sz="quarter" idx="13"/>
          </p:nvPr>
        </p:nvPicPr>
        <p:blipFill>
          <a:blip r:embed="rId2"/>
          <a:stretch>
            <a:fillRect/>
          </a:stretch>
        </p:blipFill>
        <p:spPr>
          <a:xfrm>
            <a:off x="544513" y="1097914"/>
            <a:ext cx="8154987" cy="3493772"/>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183</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76225" y="4810125"/>
            <a:ext cx="4162425" cy="1289640"/>
          </a:xfrm>
          <a:prstGeom prst="rect">
            <a:avLst/>
          </a:prstGeom>
          <a:ln w="38100">
            <a:solidFill>
              <a:srgbClr val="000000"/>
            </a:solidFill>
          </a:ln>
        </p:spPr>
      </p:pic>
      <p:pic>
        <p:nvPicPr>
          <p:cNvPr id="7" name="Picture 6"/>
          <p:cNvPicPr>
            <a:picLocks noChangeAspect="1"/>
          </p:cNvPicPr>
          <p:nvPr/>
        </p:nvPicPr>
        <p:blipFill>
          <a:blip r:embed="rId4"/>
          <a:stretch>
            <a:fillRect/>
          </a:stretch>
        </p:blipFill>
        <p:spPr>
          <a:xfrm>
            <a:off x="4699951" y="4810125"/>
            <a:ext cx="4166872" cy="1436392"/>
          </a:xfrm>
          <a:prstGeom prst="rect">
            <a:avLst/>
          </a:prstGeom>
          <a:ln w="38100">
            <a:solidFill>
              <a:srgbClr val="000000"/>
            </a:solidFill>
          </a:ln>
        </p:spPr>
      </p:pic>
      <p:sp>
        <p:nvSpPr>
          <p:cNvPr id="8" name="Line Callout 1 7"/>
          <p:cNvSpPr/>
          <p:nvPr/>
        </p:nvSpPr>
        <p:spPr>
          <a:xfrm>
            <a:off x="3195889" y="3412433"/>
            <a:ext cx="914400" cy="291806"/>
          </a:xfrm>
          <a:prstGeom prst="borderCallout1">
            <a:avLst>
              <a:gd name="adj1" fmla="val 101213"/>
              <a:gd name="adj2" fmla="val 47807"/>
              <a:gd name="adj3" fmla="val 511242"/>
              <a:gd name="adj4" fmla="val -168542"/>
            </a:avLst>
          </a:prstGeom>
          <a:solidFill>
            <a:srgbClr val="FFFF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sp>
        <p:nvSpPr>
          <p:cNvPr id="9" name="Line Callout 1 8"/>
          <p:cNvSpPr/>
          <p:nvPr/>
        </p:nvSpPr>
        <p:spPr>
          <a:xfrm>
            <a:off x="4110289" y="3828777"/>
            <a:ext cx="914400" cy="291806"/>
          </a:xfrm>
          <a:prstGeom prst="borderCallout1">
            <a:avLst>
              <a:gd name="adj1" fmla="val 101213"/>
              <a:gd name="adj2" fmla="val 47807"/>
              <a:gd name="adj3" fmla="val 351127"/>
              <a:gd name="adj4" fmla="val 159035"/>
            </a:avLst>
          </a:prstGeom>
          <a:solidFill>
            <a:srgbClr val="FFFF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pic>
        <p:nvPicPr>
          <p:cNvPr id="10" name="Picture 9"/>
          <p:cNvPicPr>
            <a:picLocks noChangeAspect="1"/>
          </p:cNvPicPr>
          <p:nvPr/>
        </p:nvPicPr>
        <p:blipFill>
          <a:blip r:embed="rId5"/>
          <a:stretch>
            <a:fillRect/>
          </a:stretch>
        </p:blipFill>
        <p:spPr>
          <a:xfrm>
            <a:off x="7686675" y="1332091"/>
            <a:ext cx="1012825" cy="563384"/>
          </a:xfrm>
          <a:prstGeom prst="rect">
            <a:avLst/>
          </a:prstGeom>
          <a:ln w="57150">
            <a:solidFill>
              <a:srgbClr val="FF0000"/>
            </a:solidFill>
          </a:ln>
        </p:spPr>
      </p:pic>
      <p:sp>
        <p:nvSpPr>
          <p:cNvPr id="11" name="Up Arrow Callout 10"/>
          <p:cNvSpPr/>
          <p:nvPr/>
        </p:nvSpPr>
        <p:spPr>
          <a:xfrm>
            <a:off x="7406526" y="1863973"/>
            <a:ext cx="1106567" cy="860902"/>
          </a:xfrm>
          <a:prstGeom prst="upArrowCallout">
            <a:avLst>
              <a:gd name="adj1" fmla="val 25000"/>
              <a:gd name="adj2" fmla="val 25000"/>
              <a:gd name="adj3" fmla="val 18389"/>
              <a:gd name="adj4" fmla="val 697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12" name="Down Arrow Callout 11"/>
          <p:cNvSpPr/>
          <p:nvPr/>
        </p:nvSpPr>
        <p:spPr>
          <a:xfrm>
            <a:off x="8087830" y="698965"/>
            <a:ext cx="976880" cy="428832"/>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sp>
        <p:nvSpPr>
          <p:cNvPr id="13" name="Action Button: Forward or Next 12">
            <a:hlinkClick r:id="rId6" action="ppaction://hlinksldjump" highlightClick="1"/>
          </p:cNvPr>
          <p:cNvSpPr/>
          <p:nvPr/>
        </p:nvSpPr>
        <p:spPr>
          <a:xfrm>
            <a:off x="607690" y="6354261"/>
            <a:ext cx="7968580" cy="359276"/>
          </a:xfrm>
          <a:prstGeom prst="actionButtonForwardNext">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FF"/>
                </a:solidFill>
              </a:rPr>
              <a:t>To Modify or Return the Midpoint to the employee, change to slide show then click on this button</a:t>
            </a:r>
            <a:endParaRPr lang="en-US" sz="1400" b="1" dirty="0">
              <a:solidFill>
                <a:srgbClr val="0000FF"/>
              </a:solidFill>
            </a:endParaRPr>
          </a:p>
        </p:txBody>
      </p:sp>
    </p:spTree>
    <p:extLst>
      <p:ext uri="{BB962C8B-B14F-4D97-AF65-F5344CB8AC3E}">
        <p14:creationId xmlns:p14="http://schemas.microsoft.com/office/powerpoint/2010/main" val="178862259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a:t>
            </a:r>
            <a:r>
              <a:rPr lang="en-US" dirty="0" smtClean="0"/>
              <a:t>Supervisor &gt; Reports</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352383"/>
            <a:ext cx="2085975" cy="46101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184</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654811" y="1360101"/>
            <a:ext cx="6371800" cy="2318056"/>
          </a:xfrm>
          <a:prstGeom prst="rect">
            <a:avLst/>
          </a:prstGeom>
        </p:spPr>
      </p:pic>
      <p:sp>
        <p:nvSpPr>
          <p:cNvPr id="7" name="Rectangle 6"/>
          <p:cNvSpPr/>
          <p:nvPr/>
        </p:nvSpPr>
        <p:spPr>
          <a:xfrm>
            <a:off x="544664" y="4042611"/>
            <a:ext cx="2085975" cy="3208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Callout 7"/>
          <p:cNvSpPr/>
          <p:nvPr/>
        </p:nvSpPr>
        <p:spPr>
          <a:xfrm>
            <a:off x="6310516" y="2091860"/>
            <a:ext cx="2716093" cy="288758"/>
          </a:xfrm>
          <a:prstGeom prst="leftArrowCallout">
            <a:avLst>
              <a:gd name="adj1" fmla="val 39729"/>
              <a:gd name="adj2" fmla="val 43410"/>
              <a:gd name="adj3" fmla="val 17636"/>
              <a:gd name="adj4" fmla="val 83895"/>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Select Applicable Year </a:t>
            </a:r>
            <a:endParaRPr lang="en-US" b="1" dirty="0">
              <a:solidFill>
                <a:srgbClr val="FF0000"/>
              </a:solidFill>
            </a:endParaRPr>
          </a:p>
        </p:txBody>
      </p:sp>
      <p:sp>
        <p:nvSpPr>
          <p:cNvPr id="9" name="Up Arrow Callout 8"/>
          <p:cNvSpPr/>
          <p:nvPr/>
        </p:nvSpPr>
        <p:spPr>
          <a:xfrm>
            <a:off x="5399460" y="2860158"/>
            <a:ext cx="882502" cy="542261"/>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310726377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a:t>
            </a:r>
            <a:r>
              <a:rPr lang="en-US" dirty="0" smtClean="0"/>
              <a:t>&gt; </a:t>
            </a:r>
            <a:r>
              <a:rPr lang="en-US" dirty="0"/>
              <a:t>Reports</a:t>
            </a:r>
          </a:p>
        </p:txBody>
      </p:sp>
      <p:pic>
        <p:nvPicPr>
          <p:cNvPr id="6" name="Content Placeholder 5"/>
          <p:cNvPicPr>
            <a:picLocks noGrp="1" noChangeAspect="1"/>
          </p:cNvPicPr>
          <p:nvPr>
            <p:ph sz="quarter" idx="13"/>
          </p:nvPr>
        </p:nvPicPr>
        <p:blipFill>
          <a:blip r:embed="rId2"/>
          <a:stretch>
            <a:fillRect/>
          </a:stretch>
        </p:blipFill>
        <p:spPr>
          <a:xfrm>
            <a:off x="544513" y="1114793"/>
            <a:ext cx="8154987" cy="233606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185</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544513" y="3573173"/>
            <a:ext cx="8154987" cy="2731091"/>
          </a:xfrm>
          <a:prstGeom prst="rect">
            <a:avLst/>
          </a:prstGeom>
        </p:spPr>
      </p:pic>
      <p:sp>
        <p:nvSpPr>
          <p:cNvPr id="8" name="Up Arrow 7"/>
          <p:cNvSpPr/>
          <p:nvPr/>
        </p:nvSpPr>
        <p:spPr>
          <a:xfrm>
            <a:off x="4427579" y="2914650"/>
            <a:ext cx="1533525" cy="428625"/>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9" name="Up Arrow 8"/>
          <p:cNvSpPr/>
          <p:nvPr/>
        </p:nvSpPr>
        <p:spPr>
          <a:xfrm>
            <a:off x="1014411" y="5295900"/>
            <a:ext cx="1533525" cy="742950"/>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Check Box</a:t>
            </a:r>
            <a:endParaRPr lang="en-US" b="1" dirty="0">
              <a:solidFill>
                <a:srgbClr val="FF0000"/>
              </a:solidFill>
            </a:endParaRPr>
          </a:p>
        </p:txBody>
      </p:sp>
      <p:sp>
        <p:nvSpPr>
          <p:cNvPr id="10" name="Up Arrow 9"/>
          <p:cNvSpPr/>
          <p:nvPr/>
        </p:nvSpPr>
        <p:spPr>
          <a:xfrm>
            <a:off x="6757035" y="6089951"/>
            <a:ext cx="1533525" cy="428625"/>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1" name="Rectangle 10"/>
          <p:cNvSpPr/>
          <p:nvPr/>
        </p:nvSpPr>
        <p:spPr>
          <a:xfrm>
            <a:off x="3524250" y="2657475"/>
            <a:ext cx="3340185" cy="2571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267575" y="5819775"/>
            <a:ext cx="500189" cy="2571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4665" y="2593077"/>
            <a:ext cx="1161306" cy="1864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357388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a:t>
            </a:r>
            <a:r>
              <a:rPr lang="en-US" dirty="0" smtClean="0"/>
              <a:t>&gt; </a:t>
            </a:r>
            <a:r>
              <a:rPr lang="en-US" dirty="0"/>
              <a:t>Reports</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186</a:t>
            </a:fld>
            <a:endParaRPr lang="en-US" dirty="0">
              <a:solidFill>
                <a:srgbClr val="1F497D"/>
              </a:solidFill>
            </a:endParaRPr>
          </a:p>
        </p:txBody>
      </p:sp>
      <p:pic>
        <p:nvPicPr>
          <p:cNvPr id="5" name="Content Placeholder 4"/>
          <p:cNvPicPr>
            <a:picLocks noGrp="1" noChangeAspect="1"/>
          </p:cNvPicPr>
          <p:nvPr>
            <p:ph sz="quarter" idx="13"/>
          </p:nvPr>
        </p:nvPicPr>
        <p:blipFill>
          <a:blip r:embed="rId2"/>
          <a:stretch>
            <a:fillRect/>
          </a:stretch>
        </p:blipFill>
        <p:spPr>
          <a:xfrm>
            <a:off x="544664" y="1203658"/>
            <a:ext cx="8154987" cy="3777583"/>
          </a:xfrm>
          <a:prstGeom prst="rect">
            <a:avLst/>
          </a:prstGeom>
        </p:spPr>
      </p:pic>
      <p:sp>
        <p:nvSpPr>
          <p:cNvPr id="7" name="Up Arrow 6"/>
          <p:cNvSpPr/>
          <p:nvPr/>
        </p:nvSpPr>
        <p:spPr>
          <a:xfrm>
            <a:off x="6766560" y="4880276"/>
            <a:ext cx="1533525" cy="428625"/>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8" name="Rectangle 7"/>
          <p:cNvSpPr/>
          <p:nvPr/>
        </p:nvSpPr>
        <p:spPr>
          <a:xfrm>
            <a:off x="7277100" y="4610100"/>
            <a:ext cx="500189" cy="2571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76119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a:t>
            </a:r>
            <a:r>
              <a:rPr lang="en-US" dirty="0" smtClean="0"/>
              <a:t>Supervisor &gt; Reports</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4087266"/>
            <a:ext cx="8154987" cy="601168"/>
          </a:xfrm>
          <a:prstGeom prst="rect">
            <a:avLst/>
          </a:prstGeom>
          <a:ln w="38100">
            <a:solidFill>
              <a:srgbClr val="080808"/>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187</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514599" y="1593010"/>
            <a:ext cx="3990975" cy="1854543"/>
          </a:xfrm>
          <a:prstGeom prst="rect">
            <a:avLst/>
          </a:prstGeom>
        </p:spPr>
      </p:pic>
      <p:sp>
        <p:nvSpPr>
          <p:cNvPr id="7" name="Up Arrow 6"/>
          <p:cNvSpPr/>
          <p:nvPr/>
        </p:nvSpPr>
        <p:spPr>
          <a:xfrm>
            <a:off x="4538661" y="4581525"/>
            <a:ext cx="1533525" cy="746622"/>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224028374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90217" y="6537278"/>
            <a:ext cx="2057400" cy="184198"/>
          </a:xfrm>
        </p:spPr>
        <p:txBody>
          <a:bodyPr/>
          <a:lstStyle/>
          <a:p>
            <a:pPr algn="r"/>
            <a:fld id="{6B6ACD0B-C28B-43EC-8BAD-9AD42B47F861}" type="slidenum">
              <a:rPr lang="en-US" sz="1000" smtClean="0">
                <a:solidFill>
                  <a:srgbClr val="1F497D"/>
                </a:solidFill>
              </a:rPr>
              <a:pPr algn="r"/>
              <a:t>188</a:t>
            </a:fld>
            <a:endParaRPr lang="en-US" sz="1000" dirty="0">
              <a:solidFill>
                <a:srgbClr val="1F497D"/>
              </a:solidFill>
            </a:endParaRPr>
          </a:p>
        </p:txBody>
      </p:sp>
      <p:sp>
        <p:nvSpPr>
          <p:cNvPr id="2" name="Title 1"/>
          <p:cNvSpPr>
            <a:spLocks noGrp="1"/>
          </p:cNvSpPr>
          <p:nvPr>
            <p:ph type="title"/>
          </p:nvPr>
        </p:nvSpPr>
        <p:spPr/>
        <p:txBody>
          <a:bodyPr/>
          <a:lstStyle/>
          <a:p>
            <a:pPr algn="l"/>
            <a:r>
              <a:rPr lang="en-US" i="0" dirty="0"/>
              <a:t>Midpoint Assessment – </a:t>
            </a:r>
            <a:r>
              <a:rPr lang="en-US" i="0" dirty="0" smtClean="0"/>
              <a:t>Supervisor – Generated PDF</a:t>
            </a:r>
            <a:endParaRPr lang="en-US" i="0" dirty="0"/>
          </a:p>
        </p:txBody>
      </p:sp>
      <p:pic>
        <p:nvPicPr>
          <p:cNvPr id="6" name="Content Placeholder 5"/>
          <p:cNvPicPr>
            <a:picLocks noGrp="1" noChangeAspect="1"/>
          </p:cNvPicPr>
          <p:nvPr>
            <p:ph sz="half" idx="1"/>
          </p:nvPr>
        </p:nvPicPr>
        <p:blipFill>
          <a:blip r:embed="rId2"/>
          <a:stretch>
            <a:fillRect/>
          </a:stretch>
        </p:blipFill>
        <p:spPr>
          <a:xfrm>
            <a:off x="890674" y="1697038"/>
            <a:ext cx="3362151" cy="4351337"/>
          </a:xfrm>
          <a:prstGeom prst="rect">
            <a:avLst/>
          </a:prstGeom>
          <a:ln>
            <a:solidFill>
              <a:srgbClr val="080808"/>
            </a:solidFill>
          </a:ln>
        </p:spPr>
      </p:pic>
      <p:pic>
        <p:nvPicPr>
          <p:cNvPr id="7" name="Content Placeholder 6"/>
          <p:cNvPicPr>
            <a:picLocks noGrp="1" noChangeAspect="1"/>
          </p:cNvPicPr>
          <p:nvPr>
            <p:ph sz="half" idx="2"/>
          </p:nvPr>
        </p:nvPicPr>
        <p:blipFill>
          <a:blip r:embed="rId3"/>
          <a:stretch>
            <a:fillRect/>
          </a:stretch>
        </p:blipFill>
        <p:spPr>
          <a:xfrm>
            <a:off x="4885769" y="1697038"/>
            <a:ext cx="3372961" cy="4351337"/>
          </a:xfrm>
          <a:prstGeom prst="rect">
            <a:avLst/>
          </a:prstGeom>
          <a:ln>
            <a:solidFill>
              <a:srgbClr val="080808"/>
            </a:solidFill>
          </a:ln>
        </p:spPr>
      </p:pic>
    </p:spTree>
    <p:extLst>
      <p:ext uri="{BB962C8B-B14F-4D97-AF65-F5344CB8AC3E}">
        <p14:creationId xmlns:p14="http://schemas.microsoft.com/office/powerpoint/2010/main" val="109502776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39589" y="2282815"/>
            <a:ext cx="7772400" cy="1574277"/>
          </a:xfrm>
        </p:spPr>
        <p:txBody>
          <a:bodyPr/>
          <a:lstStyle/>
          <a:p>
            <a:r>
              <a:rPr lang="en-US" dirty="0" smtClean="0">
                <a:solidFill>
                  <a:srgbClr val="1C1C1C"/>
                </a:solidFill>
              </a:rPr>
              <a:t>Midpoint Assessment – Supervisor</a:t>
            </a:r>
            <a:br>
              <a:rPr lang="en-US" dirty="0" smtClean="0">
                <a:solidFill>
                  <a:srgbClr val="1C1C1C"/>
                </a:solidFill>
              </a:rPr>
            </a:br>
            <a:r>
              <a:rPr lang="en-US" dirty="0" smtClean="0">
                <a:solidFill>
                  <a:srgbClr val="1C1C1C"/>
                </a:solidFill>
              </a:rPr>
              <a:t>Return to Employee</a:t>
            </a:r>
            <a:br>
              <a:rPr lang="en-US" dirty="0" smtClean="0">
                <a:solidFill>
                  <a:srgbClr val="1C1C1C"/>
                </a:solidFill>
              </a:rPr>
            </a:br>
            <a:r>
              <a:rPr lang="en-US" dirty="0" smtClean="0">
                <a:solidFill>
                  <a:srgbClr val="1C1C1C"/>
                </a:solidFill>
              </a:rPr>
              <a:t>or Modify</a:t>
            </a:r>
            <a:endParaRPr lang="en-US" dirty="0">
              <a:solidFill>
                <a:srgbClr val="1C1C1C"/>
              </a:solidFill>
            </a:endParaRPr>
          </a:p>
        </p:txBody>
      </p:sp>
      <p:sp>
        <p:nvSpPr>
          <p:cNvPr id="9" name="Subtitle 8"/>
          <p:cNvSpPr>
            <a:spLocks noGrp="1"/>
          </p:cNvSpPr>
          <p:nvPr>
            <p:ph type="subTitle" idx="1"/>
          </p:nvPr>
        </p:nvSpPr>
        <p:spPr/>
        <p:txBody>
          <a:bodyPr/>
          <a:lstStyle/>
          <a:p>
            <a:endParaRPr lang="en-US" dirty="0"/>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189</a:t>
            </a:fld>
            <a:endParaRPr lang="en-US" sz="1000" dirty="0">
              <a:solidFill>
                <a:srgbClr val="1F497D"/>
              </a:solidFill>
            </a:endParaRPr>
          </a:p>
        </p:txBody>
      </p:sp>
    </p:spTree>
    <p:extLst>
      <p:ext uri="{BB962C8B-B14F-4D97-AF65-F5344CB8AC3E}">
        <p14:creationId xmlns:p14="http://schemas.microsoft.com/office/powerpoint/2010/main" val="766491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Edit Profile &gt; User Profile</a:t>
            </a:r>
            <a:br>
              <a:rPr lang="en-US" dirty="0"/>
            </a:br>
            <a:r>
              <a:rPr lang="en-US" dirty="0" smtClean="0"/>
              <a:t>Salary Information</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1880839"/>
            <a:ext cx="8154987" cy="208565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a:t>
            </a:fld>
            <a:endParaRPr lang="en-US" dirty="0">
              <a:solidFill>
                <a:srgbClr val="1F497D"/>
              </a:solidFill>
            </a:endParaRPr>
          </a:p>
        </p:txBody>
      </p:sp>
      <p:sp>
        <p:nvSpPr>
          <p:cNvPr id="6" name="TextBox 5"/>
          <p:cNvSpPr txBox="1"/>
          <p:nvPr/>
        </p:nvSpPr>
        <p:spPr>
          <a:xfrm>
            <a:off x="544513" y="1392139"/>
            <a:ext cx="4282326" cy="369332"/>
          </a:xfrm>
          <a:prstGeom prst="rect">
            <a:avLst/>
          </a:prstGeom>
          <a:noFill/>
        </p:spPr>
        <p:txBody>
          <a:bodyPr wrap="none" rtlCol="0">
            <a:spAutoFit/>
          </a:bodyPr>
          <a:lstStyle/>
          <a:p>
            <a:r>
              <a:rPr lang="en-US" dirty="0" smtClean="0">
                <a:solidFill>
                  <a:srgbClr val="080808"/>
                </a:solidFill>
              </a:rPr>
              <a:t>For Information Only – Not Editable by User</a:t>
            </a:r>
            <a:endParaRPr lang="en-US" dirty="0">
              <a:solidFill>
                <a:srgbClr val="080808"/>
              </a:solidFill>
            </a:endParaRPr>
          </a:p>
        </p:txBody>
      </p:sp>
    </p:spTree>
    <p:extLst>
      <p:ext uri="{BB962C8B-B14F-4D97-AF65-F5344CB8AC3E}">
        <p14:creationId xmlns:p14="http://schemas.microsoft.com/office/powerpoint/2010/main" val="371041542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190</a:t>
            </a:fld>
            <a:endParaRPr lang="en-US" dirty="0">
              <a:solidFill>
                <a:srgbClr val="1F497D"/>
              </a:solidFill>
            </a:endParaRPr>
          </a:p>
        </p:txBody>
      </p:sp>
      <p:pic>
        <p:nvPicPr>
          <p:cNvPr id="3" name="Content Placeholder 2"/>
          <p:cNvPicPr>
            <a:picLocks noGrp="1" noChangeAspect="1"/>
          </p:cNvPicPr>
          <p:nvPr>
            <p:ph sz="quarter" idx="13"/>
          </p:nvPr>
        </p:nvPicPr>
        <p:blipFill>
          <a:blip r:embed="rId2"/>
          <a:stretch>
            <a:fillRect/>
          </a:stretch>
        </p:blipFill>
        <p:spPr>
          <a:xfrm>
            <a:off x="544664" y="1136858"/>
            <a:ext cx="1725260" cy="3714750"/>
          </a:xfrm>
          <a:prstGeom prst="rect">
            <a:avLst/>
          </a:prstGeom>
        </p:spPr>
      </p:pic>
      <p:pic>
        <p:nvPicPr>
          <p:cNvPr id="5" name="Picture 4"/>
          <p:cNvPicPr>
            <a:picLocks noChangeAspect="1"/>
          </p:cNvPicPr>
          <p:nvPr/>
        </p:nvPicPr>
        <p:blipFill>
          <a:blip r:embed="rId3"/>
          <a:stretch>
            <a:fillRect/>
          </a:stretch>
        </p:blipFill>
        <p:spPr>
          <a:xfrm>
            <a:off x="2269967" y="1173986"/>
            <a:ext cx="6756644" cy="1282492"/>
          </a:xfrm>
          <a:prstGeom prst="rect">
            <a:avLst/>
          </a:prstGeom>
        </p:spPr>
      </p:pic>
      <p:pic>
        <p:nvPicPr>
          <p:cNvPr id="7" name="Picture 6"/>
          <p:cNvPicPr>
            <a:picLocks noChangeAspect="1"/>
          </p:cNvPicPr>
          <p:nvPr/>
        </p:nvPicPr>
        <p:blipFill>
          <a:blip r:embed="rId4"/>
          <a:stretch>
            <a:fillRect/>
          </a:stretch>
        </p:blipFill>
        <p:spPr>
          <a:xfrm>
            <a:off x="8829675" y="1394659"/>
            <a:ext cx="177884" cy="151531"/>
          </a:xfrm>
          <a:prstGeom prst="rect">
            <a:avLst/>
          </a:prstGeom>
        </p:spPr>
      </p:pic>
      <p:pic>
        <p:nvPicPr>
          <p:cNvPr id="8" name="Content Placeholder 10"/>
          <p:cNvPicPr>
            <a:picLocks noChangeAspect="1"/>
          </p:cNvPicPr>
          <p:nvPr/>
        </p:nvPicPr>
        <p:blipFill>
          <a:blip r:embed="rId5"/>
          <a:stretch>
            <a:fillRect/>
          </a:stretch>
        </p:blipFill>
        <p:spPr>
          <a:xfrm>
            <a:off x="2250873" y="1314985"/>
            <a:ext cx="6756686" cy="2909905"/>
          </a:xfrm>
          <a:prstGeom prst="rect">
            <a:avLst/>
          </a:prstGeom>
        </p:spPr>
      </p:pic>
      <p:pic>
        <p:nvPicPr>
          <p:cNvPr id="9" name="Content Placeholder 4"/>
          <p:cNvPicPr>
            <a:picLocks noChangeAspect="1"/>
          </p:cNvPicPr>
          <p:nvPr/>
        </p:nvPicPr>
        <p:blipFill>
          <a:blip r:embed="rId6"/>
          <a:stretch>
            <a:fillRect/>
          </a:stretch>
        </p:blipFill>
        <p:spPr>
          <a:xfrm>
            <a:off x="2253828" y="1704975"/>
            <a:ext cx="6772782" cy="3209459"/>
          </a:xfrm>
          <a:prstGeom prst="rect">
            <a:avLst/>
          </a:prstGeom>
        </p:spPr>
      </p:pic>
      <p:sp>
        <p:nvSpPr>
          <p:cNvPr id="6" name="Up Arrow Callout 5"/>
          <p:cNvSpPr/>
          <p:nvPr/>
        </p:nvSpPr>
        <p:spPr>
          <a:xfrm>
            <a:off x="2170541" y="4672689"/>
            <a:ext cx="1192624" cy="818866"/>
          </a:xfrm>
          <a:prstGeom prst="up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Note</a:t>
            </a:r>
            <a:endParaRPr lang="en-US" b="1" dirty="0">
              <a:solidFill>
                <a:srgbClr val="0000FF"/>
              </a:solidFill>
            </a:endParaRPr>
          </a:p>
        </p:txBody>
      </p:sp>
      <p:sp>
        <p:nvSpPr>
          <p:cNvPr id="10" name="Rectangle 9"/>
          <p:cNvSpPr/>
          <p:nvPr/>
        </p:nvSpPr>
        <p:spPr>
          <a:xfrm>
            <a:off x="2218789" y="4383675"/>
            <a:ext cx="1294432" cy="23120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Callout 11"/>
          <p:cNvSpPr/>
          <p:nvPr/>
        </p:nvSpPr>
        <p:spPr>
          <a:xfrm rot="1308488">
            <a:off x="6464968" y="4962559"/>
            <a:ext cx="2486615" cy="976795"/>
          </a:xfrm>
          <a:prstGeom prst="up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Options to Return to Employee </a:t>
            </a:r>
            <a:r>
              <a:rPr lang="en-US" b="1" u="sng" dirty="0" smtClean="0">
                <a:solidFill>
                  <a:srgbClr val="0000FF"/>
                </a:solidFill>
              </a:rPr>
              <a:t>or</a:t>
            </a:r>
            <a:r>
              <a:rPr lang="en-US" b="1" dirty="0" smtClean="0">
                <a:solidFill>
                  <a:srgbClr val="0000FF"/>
                </a:solidFill>
              </a:rPr>
              <a:t> to Modify</a:t>
            </a:r>
            <a:endParaRPr lang="en-US" b="1" dirty="0">
              <a:solidFill>
                <a:srgbClr val="0000FF"/>
              </a:solidFill>
            </a:endParaRPr>
          </a:p>
        </p:txBody>
      </p:sp>
      <p:sp>
        <p:nvSpPr>
          <p:cNvPr id="13" name="Rectangle 12"/>
          <p:cNvSpPr/>
          <p:nvPr/>
        </p:nvSpPr>
        <p:spPr>
          <a:xfrm>
            <a:off x="7924800" y="4673546"/>
            <a:ext cx="1082760" cy="24088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58312" y="2232990"/>
            <a:ext cx="166184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703497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307170"/>
            <a:ext cx="8137525" cy="156078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191</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664" y="3029896"/>
            <a:ext cx="8137525" cy="3318857"/>
          </a:xfrm>
          <a:prstGeom prst="rect">
            <a:avLst/>
          </a:prstGeom>
        </p:spPr>
      </p:pic>
      <p:sp>
        <p:nvSpPr>
          <p:cNvPr id="7" name="Up Arrow 6"/>
          <p:cNvSpPr/>
          <p:nvPr/>
        </p:nvSpPr>
        <p:spPr>
          <a:xfrm>
            <a:off x="5473643" y="2621883"/>
            <a:ext cx="1419367" cy="495069"/>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8" name="Rectangle 7"/>
          <p:cNvSpPr/>
          <p:nvPr/>
        </p:nvSpPr>
        <p:spPr>
          <a:xfrm>
            <a:off x="5900318" y="2307953"/>
            <a:ext cx="566018" cy="2843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958390" y="5609230"/>
            <a:ext cx="1903926" cy="274465"/>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58313" y="3857070"/>
            <a:ext cx="140007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131996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192</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544513" y="1979628"/>
            <a:ext cx="8154987" cy="1472664"/>
          </a:xfrm>
          <a:prstGeom prst="rect">
            <a:avLst/>
          </a:prstGeom>
        </p:spPr>
      </p:pic>
      <p:sp>
        <p:nvSpPr>
          <p:cNvPr id="3" name="Right Arrow Callout 2"/>
          <p:cNvSpPr/>
          <p:nvPr/>
        </p:nvSpPr>
        <p:spPr>
          <a:xfrm>
            <a:off x="304800" y="2454440"/>
            <a:ext cx="2999873" cy="786063"/>
          </a:xfrm>
          <a:prstGeom prst="rightArrowCallout">
            <a:avLst>
              <a:gd name="adj1" fmla="val 25000"/>
              <a:gd name="adj2" fmla="val 50000"/>
              <a:gd name="adj3" fmla="val 25000"/>
              <a:gd name="adj4" fmla="val 8303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Return to Employee, MUST enter justification</a:t>
            </a:r>
            <a:endParaRPr lang="en-US" b="1" dirty="0">
              <a:solidFill>
                <a:srgbClr val="FF0000"/>
              </a:solidFill>
            </a:endParaRPr>
          </a:p>
        </p:txBody>
      </p:sp>
      <p:sp>
        <p:nvSpPr>
          <p:cNvPr id="5" name="TextBox 4"/>
          <p:cNvSpPr txBox="1"/>
          <p:nvPr/>
        </p:nvSpPr>
        <p:spPr>
          <a:xfrm>
            <a:off x="544513" y="1463962"/>
            <a:ext cx="2047035" cy="369332"/>
          </a:xfrm>
          <a:prstGeom prst="rect">
            <a:avLst/>
          </a:prstGeom>
          <a:noFill/>
        </p:spPr>
        <p:txBody>
          <a:bodyPr wrap="none" rtlCol="0">
            <a:spAutoFit/>
          </a:bodyPr>
          <a:lstStyle/>
          <a:p>
            <a:r>
              <a:rPr lang="en-US" dirty="0" smtClean="0">
                <a:solidFill>
                  <a:srgbClr val="1C1C1C"/>
                </a:solidFill>
              </a:rPr>
              <a:t>Return to Employee</a:t>
            </a:r>
            <a:endParaRPr lang="en-US" dirty="0">
              <a:solidFill>
                <a:srgbClr val="1C1C1C"/>
              </a:solidFill>
            </a:endParaRPr>
          </a:p>
        </p:txBody>
      </p:sp>
      <p:pic>
        <p:nvPicPr>
          <p:cNvPr id="10" name="Content Placeholder 11"/>
          <p:cNvPicPr>
            <a:picLocks noChangeAspect="1"/>
          </p:cNvPicPr>
          <p:nvPr/>
        </p:nvPicPr>
        <p:blipFill>
          <a:blip r:embed="rId3"/>
          <a:stretch>
            <a:fillRect/>
          </a:stretch>
        </p:blipFill>
        <p:spPr>
          <a:xfrm>
            <a:off x="546100" y="3927104"/>
            <a:ext cx="8153400" cy="1466850"/>
          </a:xfrm>
          <a:prstGeom prst="rect">
            <a:avLst/>
          </a:prstGeom>
        </p:spPr>
      </p:pic>
      <p:sp>
        <p:nvSpPr>
          <p:cNvPr id="11" name="Right Arrow Callout 10"/>
          <p:cNvSpPr/>
          <p:nvPr/>
        </p:nvSpPr>
        <p:spPr>
          <a:xfrm>
            <a:off x="1174502" y="4506031"/>
            <a:ext cx="2144613" cy="589011"/>
          </a:xfrm>
          <a:prstGeom prst="rightArrowCallout">
            <a:avLst>
              <a:gd name="adj1" fmla="val 25000"/>
              <a:gd name="adj2" fmla="val 50000"/>
              <a:gd name="adj3" fmla="val 25000"/>
              <a:gd name="adj4" fmla="val 8303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Justification</a:t>
            </a:r>
            <a:endParaRPr lang="en-US" b="1" dirty="0">
              <a:solidFill>
                <a:srgbClr val="FF0000"/>
              </a:solidFill>
            </a:endParaRPr>
          </a:p>
        </p:txBody>
      </p:sp>
    </p:spTree>
    <p:extLst>
      <p:ext uri="{BB962C8B-B14F-4D97-AF65-F5344CB8AC3E}">
        <p14:creationId xmlns:p14="http://schemas.microsoft.com/office/powerpoint/2010/main" val="364820324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4664" y="639596"/>
            <a:ext cx="8481946" cy="418576"/>
          </a:xfrm>
        </p:spPr>
        <p:txBody>
          <a:bodyPr/>
          <a:lstStyle/>
          <a:p>
            <a:r>
              <a:rPr lang="en-US" dirty="0"/>
              <a:t>Midpoint Assessment – </a:t>
            </a:r>
            <a:r>
              <a:rPr lang="en-US" dirty="0" smtClean="0"/>
              <a:t>Email Notification</a:t>
            </a:r>
            <a:br>
              <a:rPr lang="en-US" dirty="0" smtClean="0"/>
            </a:br>
            <a:r>
              <a:rPr lang="en-US" dirty="0" smtClean="0"/>
              <a:t>CAS2Net to Employee </a:t>
            </a:r>
            <a:r>
              <a:rPr lang="en-US" sz="1800" dirty="0" smtClean="0">
                <a:solidFill>
                  <a:srgbClr val="FF0000"/>
                </a:solidFill>
              </a:rPr>
              <a:t>(Supervisor 1 will not see this email)</a:t>
            </a:r>
            <a:endParaRPr lang="en-US" sz="1800" dirty="0">
              <a:solidFill>
                <a:srgbClr val="FF0000"/>
              </a:solidFill>
            </a:endParaRPr>
          </a:p>
        </p:txBody>
      </p:sp>
      <p:sp>
        <p:nvSpPr>
          <p:cNvPr id="4" name="Slide Number Placeholder 3"/>
          <p:cNvSpPr>
            <a:spLocks noGrp="1"/>
          </p:cNvSpPr>
          <p:nvPr>
            <p:ph type="sldNum" sz="quarter" idx="12"/>
          </p:nvPr>
        </p:nvSpPr>
        <p:spPr/>
        <p:txBody>
          <a:bodyPr/>
          <a:lstStyle/>
          <a:p>
            <a:fld id="{2361B722-4FBA-4E8B-A822-C8C574FB7B56}" type="slidenum">
              <a:rPr lang="en-US" smtClean="0"/>
              <a:t>193</a:t>
            </a:fld>
            <a:endParaRPr lang="en-US" dirty="0"/>
          </a:p>
        </p:txBody>
      </p:sp>
      <p:pic>
        <p:nvPicPr>
          <p:cNvPr id="16" name="Content Placeholder 15"/>
          <p:cNvPicPr>
            <a:picLocks noGrp="1" noChangeAspect="1"/>
          </p:cNvPicPr>
          <p:nvPr>
            <p:ph sz="quarter" idx="13"/>
          </p:nvPr>
        </p:nvPicPr>
        <p:blipFill>
          <a:blip r:embed="rId2"/>
          <a:stretch>
            <a:fillRect/>
          </a:stretch>
        </p:blipFill>
        <p:spPr>
          <a:xfrm>
            <a:off x="664120" y="1268827"/>
            <a:ext cx="6312972" cy="1682270"/>
          </a:xfrm>
          <a:prstGeom prst="rect">
            <a:avLst/>
          </a:prstGeom>
          <a:ln w="57150">
            <a:solidFill>
              <a:srgbClr val="0033CC"/>
            </a:solidFill>
          </a:ln>
        </p:spPr>
      </p:pic>
      <p:pic>
        <p:nvPicPr>
          <p:cNvPr id="18" name="Picture 17"/>
          <p:cNvPicPr>
            <a:picLocks noChangeAspect="1"/>
          </p:cNvPicPr>
          <p:nvPr/>
        </p:nvPicPr>
        <p:blipFill>
          <a:blip r:embed="rId3"/>
          <a:stretch>
            <a:fillRect/>
          </a:stretch>
        </p:blipFill>
        <p:spPr>
          <a:xfrm>
            <a:off x="2126350" y="3047499"/>
            <a:ext cx="6419850" cy="3581400"/>
          </a:xfrm>
          <a:prstGeom prst="rect">
            <a:avLst/>
          </a:prstGeom>
        </p:spPr>
      </p:pic>
      <p:sp>
        <p:nvSpPr>
          <p:cNvPr id="10" name="Rectangle 9"/>
          <p:cNvSpPr/>
          <p:nvPr/>
        </p:nvSpPr>
        <p:spPr>
          <a:xfrm>
            <a:off x="2614798" y="4637814"/>
            <a:ext cx="2192405" cy="214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970162" y="2648487"/>
            <a:ext cx="2192405" cy="214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262232" y="5525885"/>
            <a:ext cx="1791154" cy="3835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Callout 19"/>
          <p:cNvSpPr/>
          <p:nvPr/>
        </p:nvSpPr>
        <p:spPr>
          <a:xfrm>
            <a:off x="374254" y="5186147"/>
            <a:ext cx="1820037" cy="1056972"/>
          </a:xfrm>
          <a:prstGeom prst="rightArrowCallout">
            <a:avLst>
              <a:gd name="adj1" fmla="val 25000"/>
              <a:gd name="adj2" fmla="val 25000"/>
              <a:gd name="adj3" fmla="val 25000"/>
              <a:gd name="adj4" fmla="val 74725"/>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Reason for Return to Employee</a:t>
            </a:r>
            <a:endParaRPr lang="en-US" b="1" dirty="0">
              <a:solidFill>
                <a:srgbClr val="0033CC"/>
              </a:solidFill>
            </a:endParaRPr>
          </a:p>
        </p:txBody>
      </p:sp>
    </p:spTree>
    <p:extLst>
      <p:ext uri="{BB962C8B-B14F-4D97-AF65-F5344CB8AC3E}">
        <p14:creationId xmlns:p14="http://schemas.microsoft.com/office/powerpoint/2010/main" val="327866305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4664" y="639596"/>
            <a:ext cx="8481946" cy="418576"/>
          </a:xfrm>
        </p:spPr>
        <p:txBody>
          <a:bodyPr/>
          <a:lstStyle/>
          <a:p>
            <a:r>
              <a:rPr lang="en-US" dirty="0"/>
              <a:t>Midpoint Assessment – </a:t>
            </a:r>
            <a:r>
              <a:rPr lang="en-US" dirty="0" smtClean="0"/>
              <a:t>Email Notification</a:t>
            </a:r>
            <a:br>
              <a:rPr lang="en-US" dirty="0" smtClean="0"/>
            </a:br>
            <a:r>
              <a:rPr lang="en-US" dirty="0" smtClean="0"/>
              <a:t>Employee </a:t>
            </a:r>
            <a:r>
              <a:rPr lang="en-US" dirty="0"/>
              <a:t>to Supervisor </a:t>
            </a:r>
            <a:r>
              <a:rPr lang="en-US" dirty="0" smtClean="0"/>
              <a:t>1</a:t>
            </a:r>
            <a:endParaRPr lang="en-US" dirty="0"/>
          </a:p>
        </p:txBody>
      </p:sp>
      <p:pic>
        <p:nvPicPr>
          <p:cNvPr id="2" name="Content Placeholder 1"/>
          <p:cNvPicPr>
            <a:picLocks noGrp="1" noChangeAspect="1"/>
          </p:cNvPicPr>
          <p:nvPr>
            <p:ph sz="quarter" idx="13"/>
          </p:nvPr>
        </p:nvPicPr>
        <p:blipFill>
          <a:blip r:embed="rId2"/>
          <a:stretch>
            <a:fillRect/>
          </a:stretch>
        </p:blipFill>
        <p:spPr>
          <a:xfrm>
            <a:off x="670660" y="1251955"/>
            <a:ext cx="6658188" cy="1782312"/>
          </a:xfrm>
          <a:prstGeom prst="rect">
            <a:avLst/>
          </a:prstGeom>
          <a:ln w="38100">
            <a:solidFill>
              <a:srgbClr val="0033CC"/>
            </a:solidFill>
          </a:ln>
        </p:spPr>
      </p:pic>
      <p:sp>
        <p:nvSpPr>
          <p:cNvPr id="4" name="Slide Number Placeholder 3"/>
          <p:cNvSpPr>
            <a:spLocks noGrp="1"/>
          </p:cNvSpPr>
          <p:nvPr>
            <p:ph type="sldNum" sz="quarter" idx="12"/>
          </p:nvPr>
        </p:nvSpPr>
        <p:spPr/>
        <p:txBody>
          <a:bodyPr/>
          <a:lstStyle/>
          <a:p>
            <a:fld id="{2361B722-4FBA-4E8B-A822-C8C574FB7B56}" type="slidenum">
              <a:rPr lang="en-US" smtClean="0"/>
              <a:t>194</a:t>
            </a:fld>
            <a:endParaRPr lang="en-US" dirty="0"/>
          </a:p>
        </p:txBody>
      </p:sp>
      <p:sp>
        <p:nvSpPr>
          <p:cNvPr id="8" name="Rectangle 7"/>
          <p:cNvSpPr/>
          <p:nvPr/>
        </p:nvSpPr>
        <p:spPr>
          <a:xfrm>
            <a:off x="2047875" y="2702749"/>
            <a:ext cx="2289265" cy="2365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1529296" y="3202953"/>
            <a:ext cx="6729586" cy="3333750"/>
          </a:xfrm>
          <a:prstGeom prst="rect">
            <a:avLst/>
          </a:prstGeom>
        </p:spPr>
      </p:pic>
      <p:sp>
        <p:nvSpPr>
          <p:cNvPr id="9" name="Rectangle 8"/>
          <p:cNvSpPr/>
          <p:nvPr/>
        </p:nvSpPr>
        <p:spPr>
          <a:xfrm>
            <a:off x="2129050" y="4867722"/>
            <a:ext cx="2208089" cy="2365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408147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pic>
        <p:nvPicPr>
          <p:cNvPr id="5" name="Content Placeholder 4"/>
          <p:cNvPicPr>
            <a:picLocks noGrp="1" noChangeAspect="1"/>
          </p:cNvPicPr>
          <p:nvPr>
            <p:ph sz="quarter" idx="13"/>
          </p:nvPr>
        </p:nvPicPr>
        <p:blipFill>
          <a:blip r:embed="rId2"/>
          <a:stretch>
            <a:fillRect/>
          </a:stretch>
        </p:blipFill>
        <p:spPr>
          <a:xfrm>
            <a:off x="435426" y="1968073"/>
            <a:ext cx="1433145" cy="284035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195</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1868571" y="1968073"/>
            <a:ext cx="5337447" cy="1666421"/>
          </a:xfrm>
          <a:prstGeom prst="rect">
            <a:avLst/>
          </a:prstGeom>
        </p:spPr>
      </p:pic>
      <p:pic>
        <p:nvPicPr>
          <p:cNvPr id="10" name="Picture 9"/>
          <p:cNvPicPr>
            <a:picLocks noChangeAspect="1"/>
          </p:cNvPicPr>
          <p:nvPr/>
        </p:nvPicPr>
        <p:blipFill>
          <a:blip r:embed="rId4"/>
          <a:stretch>
            <a:fillRect/>
          </a:stretch>
        </p:blipFill>
        <p:spPr>
          <a:xfrm>
            <a:off x="2195987" y="2758896"/>
            <a:ext cx="5337447" cy="2480025"/>
          </a:xfrm>
          <a:prstGeom prst="rect">
            <a:avLst/>
          </a:prstGeom>
        </p:spPr>
      </p:pic>
      <p:pic>
        <p:nvPicPr>
          <p:cNvPr id="11" name="Picture 10"/>
          <p:cNvPicPr>
            <a:picLocks noChangeAspect="1"/>
          </p:cNvPicPr>
          <p:nvPr/>
        </p:nvPicPr>
        <p:blipFill>
          <a:blip r:embed="rId5"/>
          <a:stretch>
            <a:fillRect/>
          </a:stretch>
        </p:blipFill>
        <p:spPr>
          <a:xfrm>
            <a:off x="2622362" y="3552287"/>
            <a:ext cx="5337448" cy="1959997"/>
          </a:xfrm>
          <a:prstGeom prst="rect">
            <a:avLst/>
          </a:prstGeom>
        </p:spPr>
      </p:pic>
      <p:pic>
        <p:nvPicPr>
          <p:cNvPr id="12" name="Picture 11"/>
          <p:cNvPicPr>
            <a:picLocks noChangeAspect="1"/>
          </p:cNvPicPr>
          <p:nvPr/>
        </p:nvPicPr>
        <p:blipFill>
          <a:blip r:embed="rId6"/>
          <a:stretch>
            <a:fillRect/>
          </a:stretch>
        </p:blipFill>
        <p:spPr>
          <a:xfrm>
            <a:off x="3062386" y="4425317"/>
            <a:ext cx="5337447" cy="1751196"/>
          </a:xfrm>
          <a:prstGeom prst="rect">
            <a:avLst/>
          </a:prstGeom>
        </p:spPr>
      </p:pic>
      <p:sp>
        <p:nvSpPr>
          <p:cNvPr id="13" name="Rectangle 12"/>
          <p:cNvSpPr/>
          <p:nvPr/>
        </p:nvSpPr>
        <p:spPr>
          <a:xfrm>
            <a:off x="436728" y="2842227"/>
            <a:ext cx="1431843" cy="3377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44664" y="1214651"/>
            <a:ext cx="7726846" cy="646331"/>
          </a:xfrm>
          <a:prstGeom prst="rect">
            <a:avLst/>
          </a:prstGeom>
          <a:noFill/>
        </p:spPr>
        <p:txBody>
          <a:bodyPr wrap="square" rtlCol="0">
            <a:spAutoFit/>
          </a:bodyPr>
          <a:lstStyle/>
          <a:p>
            <a:r>
              <a:rPr lang="en-US" dirty="0" smtClean="0">
                <a:solidFill>
                  <a:srgbClr val="080808"/>
                </a:solidFill>
              </a:rPr>
              <a:t>Review Self-Assessment, complete supervisor assessment, enter method and date of communication, and approve.</a:t>
            </a:r>
            <a:endParaRPr lang="en-US" dirty="0">
              <a:solidFill>
                <a:srgbClr val="080808"/>
              </a:solidFill>
            </a:endParaRPr>
          </a:p>
        </p:txBody>
      </p:sp>
      <p:sp>
        <p:nvSpPr>
          <p:cNvPr id="15" name="Up Arrow 14"/>
          <p:cNvSpPr/>
          <p:nvPr/>
        </p:nvSpPr>
        <p:spPr>
          <a:xfrm>
            <a:off x="7379844" y="6155172"/>
            <a:ext cx="1419367" cy="495069"/>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Rectangle 15"/>
          <p:cNvSpPr/>
          <p:nvPr/>
        </p:nvSpPr>
        <p:spPr>
          <a:xfrm>
            <a:off x="7806519" y="5841242"/>
            <a:ext cx="566018" cy="2843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40674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196</a:t>
            </a:fld>
            <a:endParaRPr lang="en-US" dirty="0">
              <a:solidFill>
                <a:srgbClr val="1F497D"/>
              </a:solidFill>
            </a:endParaRPr>
          </a:p>
        </p:txBody>
      </p:sp>
      <p:sp>
        <p:nvSpPr>
          <p:cNvPr id="8" name="TextBox 7"/>
          <p:cNvSpPr txBox="1"/>
          <p:nvPr/>
        </p:nvSpPr>
        <p:spPr>
          <a:xfrm>
            <a:off x="544513" y="2165528"/>
            <a:ext cx="8154987" cy="923330"/>
          </a:xfrm>
          <a:prstGeom prst="rect">
            <a:avLst/>
          </a:prstGeom>
          <a:noFill/>
        </p:spPr>
        <p:txBody>
          <a:bodyPr wrap="square" rtlCol="0">
            <a:spAutoFit/>
          </a:bodyPr>
          <a:lstStyle/>
          <a:p>
            <a:r>
              <a:rPr lang="en-US" dirty="0" smtClean="0">
                <a:solidFill>
                  <a:srgbClr val="1C1C1C"/>
                </a:solidFill>
              </a:rPr>
              <a:t>Modify:  Supervisor can only modify the Supervisor Assessment then must communicate modification with employee and document the review by entering the method and date of communication in the Supervisor 1 Approval Tab.</a:t>
            </a:r>
            <a:endParaRPr lang="en-US" dirty="0">
              <a:solidFill>
                <a:srgbClr val="1C1C1C"/>
              </a:solidFill>
            </a:endParaRPr>
          </a:p>
        </p:txBody>
      </p:sp>
      <p:pic>
        <p:nvPicPr>
          <p:cNvPr id="10" name="Content Placeholder 9"/>
          <p:cNvPicPr>
            <a:picLocks noGrp="1" noChangeAspect="1"/>
          </p:cNvPicPr>
          <p:nvPr>
            <p:ph sz="quarter" idx="13"/>
          </p:nvPr>
        </p:nvPicPr>
        <p:blipFill>
          <a:blip r:embed="rId2"/>
          <a:stretch>
            <a:fillRect/>
          </a:stretch>
        </p:blipFill>
        <p:spPr>
          <a:xfrm>
            <a:off x="544513" y="1083194"/>
            <a:ext cx="8154987" cy="1075709"/>
          </a:xfrm>
          <a:prstGeom prst="rect">
            <a:avLst/>
          </a:prstGeom>
        </p:spPr>
      </p:pic>
      <p:pic>
        <p:nvPicPr>
          <p:cNvPr id="9" name="Picture 8"/>
          <p:cNvPicPr>
            <a:picLocks noChangeAspect="1"/>
          </p:cNvPicPr>
          <p:nvPr/>
        </p:nvPicPr>
        <p:blipFill>
          <a:blip r:embed="rId3"/>
          <a:stretch>
            <a:fillRect/>
          </a:stretch>
        </p:blipFill>
        <p:spPr>
          <a:xfrm>
            <a:off x="1126598" y="3004202"/>
            <a:ext cx="6990815" cy="3489897"/>
          </a:xfrm>
          <a:prstGeom prst="rect">
            <a:avLst/>
          </a:prstGeom>
        </p:spPr>
      </p:pic>
      <p:sp>
        <p:nvSpPr>
          <p:cNvPr id="11" name="Rectangle 10"/>
          <p:cNvSpPr/>
          <p:nvPr/>
        </p:nvSpPr>
        <p:spPr>
          <a:xfrm>
            <a:off x="2286000" y="4401879"/>
            <a:ext cx="5673810" cy="12970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Supervisor 1 can modify the Supervisor 1 Assessment </a:t>
            </a:r>
          </a:p>
          <a:p>
            <a:pPr algn="ctr"/>
            <a:r>
              <a:rPr lang="en-US" b="1" dirty="0" smtClean="0">
                <a:solidFill>
                  <a:srgbClr val="FF0000"/>
                </a:solidFill>
              </a:rPr>
              <a:t>Or </a:t>
            </a:r>
          </a:p>
          <a:p>
            <a:pPr algn="ctr"/>
            <a:r>
              <a:rPr lang="en-US" b="1" dirty="0" smtClean="0">
                <a:solidFill>
                  <a:srgbClr val="FF0000"/>
                </a:solidFill>
              </a:rPr>
              <a:t>Return to Employee</a:t>
            </a:r>
            <a:endParaRPr lang="en-US" b="1" dirty="0">
              <a:solidFill>
                <a:srgbClr val="FF0000"/>
              </a:solidFill>
            </a:endParaRPr>
          </a:p>
        </p:txBody>
      </p:sp>
      <p:sp>
        <p:nvSpPr>
          <p:cNvPr id="13" name="Right Arrow 12"/>
          <p:cNvSpPr/>
          <p:nvPr/>
        </p:nvSpPr>
        <p:spPr>
          <a:xfrm>
            <a:off x="4072271" y="6124353"/>
            <a:ext cx="1956390" cy="504546"/>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Action Options</a:t>
            </a:r>
            <a:endParaRPr lang="en-US" b="1" dirty="0">
              <a:solidFill>
                <a:srgbClr val="FF0000"/>
              </a:solidFill>
            </a:endParaRPr>
          </a:p>
        </p:txBody>
      </p:sp>
      <p:sp>
        <p:nvSpPr>
          <p:cNvPr id="14" name="Left Arrow 13"/>
          <p:cNvSpPr/>
          <p:nvPr/>
        </p:nvSpPr>
        <p:spPr>
          <a:xfrm>
            <a:off x="5928682" y="1636804"/>
            <a:ext cx="903767" cy="478959"/>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Rectangle 14"/>
          <p:cNvSpPr/>
          <p:nvPr/>
        </p:nvSpPr>
        <p:spPr>
          <a:xfrm>
            <a:off x="5603358" y="1765005"/>
            <a:ext cx="287079" cy="2339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64650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4664" y="639596"/>
            <a:ext cx="8599336" cy="418576"/>
          </a:xfrm>
        </p:spPr>
        <p:txBody>
          <a:bodyPr/>
          <a:lstStyle/>
          <a:p>
            <a:r>
              <a:rPr lang="en-US" dirty="0"/>
              <a:t>Midpoint Assessment – </a:t>
            </a:r>
            <a:r>
              <a:rPr lang="en-US" dirty="0" smtClean="0"/>
              <a:t>Supervisor (Return to Employee)</a:t>
            </a:r>
            <a:endParaRPr lang="en-US" dirty="0"/>
          </a:p>
        </p:txBody>
      </p:sp>
      <p:sp>
        <p:nvSpPr>
          <p:cNvPr id="4" name="Slide Number Placeholder 3"/>
          <p:cNvSpPr>
            <a:spLocks noGrp="1"/>
          </p:cNvSpPr>
          <p:nvPr>
            <p:ph type="sldNum" sz="quarter" idx="12"/>
          </p:nvPr>
        </p:nvSpPr>
        <p:spPr/>
        <p:txBody>
          <a:bodyPr/>
          <a:lstStyle/>
          <a:p>
            <a:fld id="{2361B722-4FBA-4E8B-A822-C8C574FB7B56}" type="slidenum">
              <a:rPr lang="en-US" smtClean="0"/>
              <a:t>197</a:t>
            </a:fld>
            <a:endParaRPr lang="en-US" dirty="0"/>
          </a:p>
        </p:txBody>
      </p:sp>
      <p:pic>
        <p:nvPicPr>
          <p:cNvPr id="10" name="Picture 9"/>
          <p:cNvPicPr>
            <a:picLocks noChangeAspect="1"/>
          </p:cNvPicPr>
          <p:nvPr/>
        </p:nvPicPr>
        <p:blipFill>
          <a:blip r:embed="rId2"/>
          <a:stretch>
            <a:fillRect/>
          </a:stretch>
        </p:blipFill>
        <p:spPr>
          <a:xfrm>
            <a:off x="392273" y="2499837"/>
            <a:ext cx="1356903" cy="2487656"/>
          </a:xfrm>
          <a:prstGeom prst="rect">
            <a:avLst/>
          </a:prstGeom>
        </p:spPr>
      </p:pic>
      <p:pic>
        <p:nvPicPr>
          <p:cNvPr id="11" name="Picture 10"/>
          <p:cNvPicPr>
            <a:picLocks noChangeAspect="1"/>
          </p:cNvPicPr>
          <p:nvPr/>
        </p:nvPicPr>
        <p:blipFill>
          <a:blip r:embed="rId3"/>
          <a:stretch>
            <a:fillRect/>
          </a:stretch>
        </p:blipFill>
        <p:spPr>
          <a:xfrm>
            <a:off x="1901567" y="1101706"/>
            <a:ext cx="6646461" cy="177157"/>
          </a:xfrm>
          <a:prstGeom prst="rect">
            <a:avLst/>
          </a:prstGeom>
        </p:spPr>
      </p:pic>
      <p:pic>
        <p:nvPicPr>
          <p:cNvPr id="12" name="Picture 11"/>
          <p:cNvPicPr>
            <a:picLocks noChangeAspect="1"/>
          </p:cNvPicPr>
          <p:nvPr/>
        </p:nvPicPr>
        <p:blipFill>
          <a:blip r:embed="rId4"/>
          <a:stretch>
            <a:fillRect/>
          </a:stretch>
        </p:blipFill>
        <p:spPr>
          <a:xfrm>
            <a:off x="1901567" y="1311427"/>
            <a:ext cx="6646461" cy="1820446"/>
          </a:xfrm>
          <a:prstGeom prst="rect">
            <a:avLst/>
          </a:prstGeom>
        </p:spPr>
      </p:pic>
      <p:sp>
        <p:nvSpPr>
          <p:cNvPr id="3" name="Rectangle 2"/>
          <p:cNvSpPr/>
          <p:nvPr/>
        </p:nvSpPr>
        <p:spPr>
          <a:xfrm>
            <a:off x="408186" y="3340704"/>
            <a:ext cx="1325079" cy="2456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5"/>
          <a:stretch>
            <a:fillRect/>
          </a:stretch>
        </p:blipFill>
        <p:spPr>
          <a:xfrm>
            <a:off x="1933391" y="3257196"/>
            <a:ext cx="6646461" cy="1518320"/>
          </a:xfrm>
          <a:prstGeom prst="rect">
            <a:avLst/>
          </a:prstGeom>
        </p:spPr>
      </p:pic>
      <p:pic>
        <p:nvPicPr>
          <p:cNvPr id="16" name="Content Placeholder 15"/>
          <p:cNvPicPr>
            <a:picLocks noGrp="1" noChangeAspect="1"/>
          </p:cNvPicPr>
          <p:nvPr>
            <p:ph sz="quarter" idx="13"/>
          </p:nvPr>
        </p:nvPicPr>
        <p:blipFill>
          <a:blip r:embed="rId6"/>
          <a:stretch>
            <a:fillRect/>
          </a:stretch>
        </p:blipFill>
        <p:spPr>
          <a:xfrm>
            <a:off x="1901567" y="5015775"/>
            <a:ext cx="6678285" cy="1525590"/>
          </a:xfrm>
          <a:prstGeom prst="rect">
            <a:avLst/>
          </a:prstGeom>
        </p:spPr>
      </p:pic>
      <p:sp>
        <p:nvSpPr>
          <p:cNvPr id="17" name="Down Arrow Callout 16"/>
          <p:cNvSpPr/>
          <p:nvPr/>
        </p:nvSpPr>
        <p:spPr>
          <a:xfrm>
            <a:off x="900747" y="1785014"/>
            <a:ext cx="2879677" cy="690748"/>
          </a:xfrm>
          <a:prstGeom prst="downArrowCallout">
            <a:avLst/>
          </a:prstGeom>
          <a:solidFill>
            <a:srgbClr val="30F0F0"/>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Draft Returned to Employee</a:t>
            </a:r>
            <a:endParaRPr lang="en-US" b="1" dirty="0">
              <a:solidFill>
                <a:srgbClr val="0033CC"/>
              </a:solidFill>
            </a:endParaRPr>
          </a:p>
        </p:txBody>
      </p:sp>
      <p:sp>
        <p:nvSpPr>
          <p:cNvPr id="18" name="Down Arrow Callout 17"/>
          <p:cNvSpPr/>
          <p:nvPr/>
        </p:nvSpPr>
        <p:spPr>
          <a:xfrm>
            <a:off x="889379" y="3586364"/>
            <a:ext cx="2879677" cy="690748"/>
          </a:xfrm>
          <a:prstGeom prst="downArrowCallout">
            <a:avLst/>
          </a:prstGeom>
          <a:solidFill>
            <a:srgbClr val="30F0F0"/>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Submitted by Employee</a:t>
            </a:r>
            <a:endParaRPr lang="en-US" b="1" dirty="0">
              <a:solidFill>
                <a:srgbClr val="0033CC"/>
              </a:solidFill>
            </a:endParaRPr>
          </a:p>
        </p:txBody>
      </p:sp>
      <p:sp>
        <p:nvSpPr>
          <p:cNvPr id="19" name="Down Arrow Callout 18"/>
          <p:cNvSpPr/>
          <p:nvPr/>
        </p:nvSpPr>
        <p:spPr>
          <a:xfrm>
            <a:off x="918947" y="5335557"/>
            <a:ext cx="2879677" cy="690748"/>
          </a:xfrm>
          <a:prstGeom prst="downArrowCallout">
            <a:avLst/>
          </a:prstGeom>
          <a:solidFill>
            <a:srgbClr val="30F0F0"/>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Released to Employee</a:t>
            </a:r>
            <a:endParaRPr lang="en-US" b="1" dirty="0">
              <a:solidFill>
                <a:srgbClr val="0033CC"/>
              </a:solidFill>
            </a:endParaRPr>
          </a:p>
        </p:txBody>
      </p:sp>
    </p:spTree>
    <p:extLst>
      <p:ext uri="{BB962C8B-B14F-4D97-AF65-F5344CB8AC3E}">
        <p14:creationId xmlns:p14="http://schemas.microsoft.com/office/powerpoint/2010/main" val="40187529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2772552"/>
            <a:ext cx="7772400" cy="1046440"/>
          </a:xfrm>
        </p:spPr>
        <p:txBody>
          <a:bodyPr/>
          <a:lstStyle/>
          <a:p>
            <a:r>
              <a:rPr lang="en-US" dirty="0">
                <a:solidFill>
                  <a:srgbClr val="080808"/>
                </a:solidFill>
              </a:rPr>
              <a:t>Midpoint Assessment </a:t>
            </a:r>
            <a:r>
              <a:rPr lang="en-US" dirty="0" smtClean="0">
                <a:solidFill>
                  <a:srgbClr val="080808"/>
                </a:solidFill>
              </a:rPr>
              <a:t/>
            </a:r>
            <a:br>
              <a:rPr lang="en-US" dirty="0" smtClean="0">
                <a:solidFill>
                  <a:srgbClr val="080808"/>
                </a:solidFill>
              </a:rPr>
            </a:br>
            <a:r>
              <a:rPr lang="en-US" dirty="0" smtClean="0">
                <a:solidFill>
                  <a:srgbClr val="080808"/>
                </a:solidFill>
              </a:rPr>
              <a:t>Supervisor 2 Approval</a:t>
            </a:r>
            <a:endParaRPr lang="en-US" dirty="0">
              <a:solidFill>
                <a:srgbClr val="080808"/>
              </a:solidFill>
            </a:endParaRPr>
          </a:p>
        </p:txBody>
      </p:sp>
      <p:sp>
        <p:nvSpPr>
          <p:cNvPr id="5" name="Subtitle 4"/>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198</a:t>
            </a:fld>
            <a:endParaRPr lang="en-US" sz="1000" dirty="0">
              <a:solidFill>
                <a:srgbClr val="1F497D"/>
              </a:solidFill>
            </a:endParaRPr>
          </a:p>
        </p:txBody>
      </p:sp>
    </p:spTree>
    <p:extLst>
      <p:ext uri="{BB962C8B-B14F-4D97-AF65-F5344CB8AC3E}">
        <p14:creationId xmlns:p14="http://schemas.microsoft.com/office/powerpoint/2010/main" val="207002684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9596"/>
            <a:ext cx="7916948" cy="418576"/>
          </a:xfrm>
        </p:spPr>
        <p:txBody>
          <a:bodyPr/>
          <a:lstStyle/>
          <a:p>
            <a:r>
              <a:rPr lang="en-US" dirty="0" smtClean="0"/>
              <a:t>Midpoint Assessment – </a:t>
            </a:r>
            <a:r>
              <a:rPr lang="en-US" u="sng" dirty="0" smtClean="0"/>
              <a:t>Supervisor 1</a:t>
            </a:r>
            <a:r>
              <a:rPr lang="en-US" dirty="0" smtClean="0"/>
              <a:t> to Supervisor 2</a:t>
            </a:r>
            <a:endParaRPr lang="en-US" dirty="0"/>
          </a:p>
        </p:txBody>
      </p:sp>
      <p:pic>
        <p:nvPicPr>
          <p:cNvPr id="5" name="Content Placeholder 4"/>
          <p:cNvPicPr>
            <a:picLocks noGrp="1" noChangeAspect="1"/>
          </p:cNvPicPr>
          <p:nvPr>
            <p:ph sz="quarter" idx="13"/>
          </p:nvPr>
        </p:nvPicPr>
        <p:blipFill>
          <a:blip r:embed="rId2"/>
          <a:stretch>
            <a:fillRect/>
          </a:stretch>
        </p:blipFill>
        <p:spPr>
          <a:xfrm>
            <a:off x="679322" y="1885323"/>
            <a:ext cx="1286143" cy="315425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199</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1965465" y="1871675"/>
            <a:ext cx="6605729" cy="2523400"/>
          </a:xfrm>
          <a:prstGeom prst="rect">
            <a:avLst/>
          </a:prstGeom>
        </p:spPr>
      </p:pic>
      <p:sp>
        <p:nvSpPr>
          <p:cNvPr id="8" name="Up Arrow 7"/>
          <p:cNvSpPr/>
          <p:nvPr/>
        </p:nvSpPr>
        <p:spPr>
          <a:xfrm>
            <a:off x="7261502" y="3981734"/>
            <a:ext cx="1419367" cy="495069"/>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9" name="Rectangle 8"/>
          <p:cNvSpPr/>
          <p:nvPr/>
        </p:nvSpPr>
        <p:spPr>
          <a:xfrm>
            <a:off x="7374274" y="3683729"/>
            <a:ext cx="1087337" cy="243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9322" y="2747118"/>
            <a:ext cx="1286143" cy="1958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6370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Login</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1119059"/>
            <a:ext cx="8154987" cy="147941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442887" y="3868613"/>
            <a:ext cx="8154988" cy="2594769"/>
          </a:xfrm>
          <a:prstGeom prst="rect">
            <a:avLst/>
          </a:prstGeom>
        </p:spPr>
      </p:pic>
      <p:sp>
        <p:nvSpPr>
          <p:cNvPr id="3" name="TextBox 2"/>
          <p:cNvSpPr txBox="1"/>
          <p:nvPr/>
        </p:nvSpPr>
        <p:spPr>
          <a:xfrm>
            <a:off x="2933051" y="2639420"/>
            <a:ext cx="3438314" cy="1200329"/>
          </a:xfrm>
          <a:prstGeom prst="rect">
            <a:avLst/>
          </a:prstGeom>
          <a:solidFill>
            <a:srgbClr val="FFFF00"/>
          </a:solidFill>
          <a:ln w="57150">
            <a:solidFill>
              <a:srgbClr val="0000FF"/>
            </a:solidFill>
          </a:ln>
        </p:spPr>
        <p:txBody>
          <a:bodyPr wrap="none" rtlCol="0">
            <a:spAutoFit/>
          </a:bodyPr>
          <a:lstStyle/>
          <a:p>
            <a:pPr algn="ctr"/>
            <a:r>
              <a:rPr lang="en-US" sz="2400" b="1" dirty="0" smtClean="0">
                <a:solidFill>
                  <a:srgbClr val="0000FF"/>
                </a:solidFill>
              </a:rPr>
              <a:t>Use</a:t>
            </a:r>
          </a:p>
          <a:p>
            <a:pPr algn="ctr"/>
            <a:r>
              <a:rPr lang="en-US" sz="2400" b="1" dirty="0" smtClean="0">
                <a:solidFill>
                  <a:srgbClr val="0000FF"/>
                </a:solidFill>
                <a:hlinkClick r:id="rId4"/>
              </a:rPr>
              <a:t>https://cas2net.army.mil</a:t>
            </a:r>
            <a:r>
              <a:rPr lang="en-US" sz="2400" b="1" dirty="0" smtClean="0">
                <a:solidFill>
                  <a:srgbClr val="0000FF"/>
                </a:solidFill>
              </a:rPr>
              <a:t> </a:t>
            </a:r>
          </a:p>
          <a:p>
            <a:pPr algn="ctr"/>
            <a:r>
              <a:rPr lang="en-US" sz="2400" b="1" dirty="0">
                <a:solidFill>
                  <a:srgbClr val="0000FF"/>
                </a:solidFill>
              </a:rPr>
              <a:t>and Save to Favorites</a:t>
            </a:r>
          </a:p>
        </p:txBody>
      </p:sp>
      <p:sp>
        <p:nvSpPr>
          <p:cNvPr id="7" name="TextBox 6"/>
          <p:cNvSpPr txBox="1"/>
          <p:nvPr/>
        </p:nvSpPr>
        <p:spPr>
          <a:xfrm>
            <a:off x="3192377" y="1389972"/>
            <a:ext cx="2919663" cy="369332"/>
          </a:xfrm>
          <a:prstGeom prst="rect">
            <a:avLst/>
          </a:prstGeom>
          <a:solidFill>
            <a:schemeClr val="bg1"/>
          </a:solidFill>
        </p:spPr>
        <p:txBody>
          <a:bodyPr wrap="square" rtlCol="0">
            <a:spAutoFit/>
          </a:bodyPr>
          <a:lstStyle/>
          <a:p>
            <a:pPr algn="ctr"/>
            <a:r>
              <a:rPr lang="en-US" dirty="0" smtClean="0"/>
              <a:t>https://acqdemoii.army.mil                                                </a:t>
            </a:r>
            <a:endParaRPr lang="en-US" dirty="0"/>
          </a:p>
        </p:txBody>
      </p:sp>
      <p:pic>
        <p:nvPicPr>
          <p:cNvPr id="8" name="Picture 7"/>
          <p:cNvPicPr>
            <a:picLocks noChangeAspect="1"/>
          </p:cNvPicPr>
          <p:nvPr/>
        </p:nvPicPr>
        <p:blipFill>
          <a:blip r:embed="rId5"/>
          <a:stretch>
            <a:fillRect/>
          </a:stretch>
        </p:blipFill>
        <p:spPr>
          <a:xfrm>
            <a:off x="1901006" y="3906502"/>
            <a:ext cx="2619375" cy="200025"/>
          </a:xfrm>
          <a:prstGeom prst="rect">
            <a:avLst/>
          </a:prstGeom>
        </p:spPr>
      </p:pic>
      <p:sp>
        <p:nvSpPr>
          <p:cNvPr id="9" name="Up Arrow Callout 8"/>
          <p:cNvSpPr/>
          <p:nvPr/>
        </p:nvSpPr>
        <p:spPr>
          <a:xfrm>
            <a:off x="3724625" y="6250343"/>
            <a:ext cx="1614294" cy="547833"/>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“I Agree”</a:t>
            </a:r>
            <a:endParaRPr lang="en-US" b="1" dirty="0">
              <a:solidFill>
                <a:srgbClr val="FF0000"/>
              </a:solidFill>
            </a:endParaRPr>
          </a:p>
        </p:txBody>
      </p:sp>
    </p:spTree>
    <p:extLst>
      <p:ext uri="{BB962C8B-B14F-4D97-AF65-F5344CB8AC3E}">
        <p14:creationId xmlns:p14="http://schemas.microsoft.com/office/powerpoint/2010/main" val="3409126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Edit Profile &gt; User Profile</a:t>
            </a:r>
            <a:br>
              <a:rPr lang="en-US" dirty="0"/>
            </a:br>
            <a:r>
              <a:rPr lang="en-US" dirty="0"/>
              <a:t>Organization </a:t>
            </a:r>
            <a:r>
              <a:rPr lang="en-US" dirty="0" smtClean="0"/>
              <a:t>Roles</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3615416"/>
            <a:ext cx="8154987" cy="177913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a:t>
            </a:fld>
            <a:endParaRPr lang="en-US" dirty="0">
              <a:solidFill>
                <a:srgbClr val="1F497D"/>
              </a:solidFill>
            </a:endParaRPr>
          </a:p>
        </p:txBody>
      </p:sp>
      <p:sp>
        <p:nvSpPr>
          <p:cNvPr id="6" name="TextBox 5"/>
          <p:cNvSpPr txBox="1"/>
          <p:nvPr/>
        </p:nvSpPr>
        <p:spPr>
          <a:xfrm>
            <a:off x="572238" y="1754634"/>
            <a:ext cx="4546181" cy="1754326"/>
          </a:xfrm>
          <a:prstGeom prst="rect">
            <a:avLst/>
          </a:prstGeom>
          <a:noFill/>
        </p:spPr>
        <p:txBody>
          <a:bodyPr wrap="none" rtlCol="0">
            <a:spAutoFit/>
          </a:bodyPr>
          <a:lstStyle/>
          <a:p>
            <a:r>
              <a:rPr lang="en-US" dirty="0" smtClean="0">
                <a:solidFill>
                  <a:srgbClr val="080808"/>
                </a:solidFill>
              </a:rPr>
              <a:t>Organization Roles in the Pay Pool process are:</a:t>
            </a:r>
          </a:p>
          <a:p>
            <a:pPr marL="236538"/>
            <a:r>
              <a:rPr lang="en-US" dirty="0" smtClean="0">
                <a:solidFill>
                  <a:srgbClr val="080808"/>
                </a:solidFill>
              </a:rPr>
              <a:t>Manager</a:t>
            </a:r>
          </a:p>
          <a:p>
            <a:pPr marL="236538"/>
            <a:r>
              <a:rPr lang="en-US" dirty="0" smtClean="0">
                <a:solidFill>
                  <a:srgbClr val="080808"/>
                </a:solidFill>
              </a:rPr>
              <a:t>Secondary Manager</a:t>
            </a:r>
          </a:p>
          <a:p>
            <a:pPr marL="236538"/>
            <a:r>
              <a:rPr lang="en-US" dirty="0" smtClean="0">
                <a:solidFill>
                  <a:srgbClr val="080808"/>
                </a:solidFill>
              </a:rPr>
              <a:t>Administrator</a:t>
            </a:r>
          </a:p>
          <a:p>
            <a:pPr marL="236538"/>
            <a:r>
              <a:rPr lang="en-US" dirty="0" smtClean="0">
                <a:solidFill>
                  <a:srgbClr val="080808"/>
                </a:solidFill>
              </a:rPr>
              <a:t>Super User</a:t>
            </a:r>
          </a:p>
          <a:p>
            <a:r>
              <a:rPr lang="en-US" dirty="0" smtClean="0">
                <a:solidFill>
                  <a:srgbClr val="080808"/>
                </a:solidFill>
              </a:rPr>
              <a:t>Most User Profiles will not have any data</a:t>
            </a:r>
            <a:endParaRPr lang="en-US" dirty="0">
              <a:solidFill>
                <a:srgbClr val="080808"/>
              </a:solidFill>
            </a:endParaRPr>
          </a:p>
        </p:txBody>
      </p:sp>
      <p:sp>
        <p:nvSpPr>
          <p:cNvPr id="7" name="TextBox 6"/>
          <p:cNvSpPr txBox="1"/>
          <p:nvPr/>
        </p:nvSpPr>
        <p:spPr>
          <a:xfrm>
            <a:off x="544513" y="1392139"/>
            <a:ext cx="4282326" cy="369332"/>
          </a:xfrm>
          <a:prstGeom prst="rect">
            <a:avLst/>
          </a:prstGeom>
          <a:noFill/>
        </p:spPr>
        <p:txBody>
          <a:bodyPr wrap="none" rtlCol="0">
            <a:spAutoFit/>
          </a:bodyPr>
          <a:lstStyle/>
          <a:p>
            <a:r>
              <a:rPr lang="en-US" dirty="0" smtClean="0">
                <a:solidFill>
                  <a:srgbClr val="080808"/>
                </a:solidFill>
              </a:rPr>
              <a:t>For Information Only – Not Editable by User</a:t>
            </a:r>
            <a:endParaRPr lang="en-US" dirty="0">
              <a:solidFill>
                <a:srgbClr val="080808"/>
              </a:solidFill>
            </a:endParaRPr>
          </a:p>
        </p:txBody>
      </p:sp>
    </p:spTree>
    <p:extLst>
      <p:ext uri="{BB962C8B-B14F-4D97-AF65-F5344CB8AC3E}">
        <p14:creationId xmlns:p14="http://schemas.microsoft.com/office/powerpoint/2010/main" val="332268868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9596"/>
            <a:ext cx="7903300" cy="418576"/>
          </a:xfrm>
        </p:spPr>
        <p:txBody>
          <a:bodyPr/>
          <a:lstStyle/>
          <a:p>
            <a:r>
              <a:rPr lang="en-US" dirty="0"/>
              <a:t>Midpoint Assessment – </a:t>
            </a:r>
            <a:r>
              <a:rPr lang="en-US" u="sng" dirty="0"/>
              <a:t>Supervisor 1</a:t>
            </a:r>
            <a:r>
              <a:rPr lang="en-US" dirty="0"/>
              <a:t> to Supervisor 2</a:t>
            </a:r>
          </a:p>
        </p:txBody>
      </p:sp>
      <p:pic>
        <p:nvPicPr>
          <p:cNvPr id="5" name="Content Placeholder 4"/>
          <p:cNvPicPr>
            <a:picLocks noGrp="1" noChangeAspect="1"/>
          </p:cNvPicPr>
          <p:nvPr>
            <p:ph sz="quarter" idx="13"/>
          </p:nvPr>
        </p:nvPicPr>
        <p:blipFill>
          <a:blip r:embed="rId2"/>
          <a:stretch>
            <a:fillRect/>
          </a:stretch>
        </p:blipFill>
        <p:spPr>
          <a:xfrm>
            <a:off x="544664" y="1240992"/>
            <a:ext cx="8137525" cy="167397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200</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664" y="3129705"/>
            <a:ext cx="8137525" cy="3188704"/>
          </a:xfrm>
          <a:prstGeom prst="rect">
            <a:avLst/>
          </a:prstGeom>
        </p:spPr>
      </p:pic>
      <p:sp>
        <p:nvSpPr>
          <p:cNvPr id="7" name="Up Arrow 6"/>
          <p:cNvSpPr/>
          <p:nvPr/>
        </p:nvSpPr>
        <p:spPr>
          <a:xfrm>
            <a:off x="5474533" y="2552748"/>
            <a:ext cx="1419367" cy="495069"/>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8" name="Rectangle 7"/>
          <p:cNvSpPr/>
          <p:nvPr/>
        </p:nvSpPr>
        <p:spPr>
          <a:xfrm>
            <a:off x="5977719" y="2227447"/>
            <a:ext cx="436729" cy="2980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44664" y="4002559"/>
            <a:ext cx="1338727" cy="2282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a:off x="6414448" y="3157001"/>
            <a:ext cx="1705970" cy="596134"/>
          </a:xfrm>
          <a:prstGeom prst="leftArrow">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Note Status</a:t>
            </a:r>
            <a:endParaRPr lang="en-US" b="1" dirty="0">
              <a:solidFill>
                <a:srgbClr val="0033CC"/>
              </a:solidFill>
            </a:endParaRPr>
          </a:p>
        </p:txBody>
      </p:sp>
      <p:sp>
        <p:nvSpPr>
          <p:cNvPr id="12" name="Rectangle 11"/>
          <p:cNvSpPr/>
          <p:nvPr/>
        </p:nvSpPr>
        <p:spPr>
          <a:xfrm>
            <a:off x="4790364" y="3316405"/>
            <a:ext cx="1596788" cy="286603"/>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p:cNvSpPr/>
          <p:nvPr/>
        </p:nvSpPr>
        <p:spPr>
          <a:xfrm flipH="1">
            <a:off x="0" y="5374851"/>
            <a:ext cx="1774209" cy="596134"/>
          </a:xfrm>
          <a:prstGeom prst="leftArrow">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Note Status</a:t>
            </a:r>
            <a:endParaRPr lang="en-US" b="1" dirty="0">
              <a:solidFill>
                <a:srgbClr val="0033CC"/>
              </a:solidFill>
            </a:endParaRPr>
          </a:p>
        </p:txBody>
      </p:sp>
      <p:sp>
        <p:nvSpPr>
          <p:cNvPr id="14" name="Rectangle 13"/>
          <p:cNvSpPr/>
          <p:nvPr/>
        </p:nvSpPr>
        <p:spPr>
          <a:xfrm>
            <a:off x="1883390" y="5529617"/>
            <a:ext cx="2906973" cy="297977"/>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03774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stretch>
            <a:fillRect/>
          </a:stretch>
        </p:blipFill>
        <p:spPr>
          <a:xfrm>
            <a:off x="533290" y="1936648"/>
            <a:ext cx="8137525" cy="4002482"/>
          </a:xfrm>
          <a:prstGeom prst="rect">
            <a:avLst/>
          </a:prstGeom>
        </p:spPr>
      </p:pic>
      <p:sp>
        <p:nvSpPr>
          <p:cNvPr id="2" name="Title 1"/>
          <p:cNvSpPr>
            <a:spLocks noGrp="1"/>
          </p:cNvSpPr>
          <p:nvPr>
            <p:ph type="title"/>
          </p:nvPr>
        </p:nvSpPr>
        <p:spPr>
          <a:xfrm>
            <a:off x="544663" y="639596"/>
            <a:ext cx="7876005" cy="418576"/>
          </a:xfrm>
        </p:spPr>
        <p:txBody>
          <a:bodyPr/>
          <a:lstStyle/>
          <a:p>
            <a:r>
              <a:rPr lang="en-US" dirty="0"/>
              <a:t>Midpoint Assessment – </a:t>
            </a:r>
            <a:r>
              <a:rPr lang="en-US" u="sng" dirty="0"/>
              <a:t>Supervisor 1</a:t>
            </a:r>
            <a:r>
              <a:rPr lang="en-US" dirty="0"/>
              <a:t> to Supervisor 2</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201</a:t>
            </a:fld>
            <a:endParaRPr lang="en-US" dirty="0">
              <a:solidFill>
                <a:srgbClr val="1F497D"/>
              </a:solidFill>
            </a:endParaRPr>
          </a:p>
        </p:txBody>
      </p:sp>
      <p:sp>
        <p:nvSpPr>
          <p:cNvPr id="7" name="TextBox 6"/>
          <p:cNvSpPr txBox="1"/>
          <p:nvPr/>
        </p:nvSpPr>
        <p:spPr>
          <a:xfrm>
            <a:off x="544513" y="1470305"/>
            <a:ext cx="4475712" cy="369332"/>
          </a:xfrm>
          <a:prstGeom prst="rect">
            <a:avLst/>
          </a:prstGeom>
          <a:noFill/>
        </p:spPr>
        <p:txBody>
          <a:bodyPr wrap="none" rtlCol="0">
            <a:spAutoFit/>
          </a:bodyPr>
          <a:lstStyle/>
          <a:p>
            <a:r>
              <a:rPr lang="en-US" dirty="0" smtClean="0">
                <a:solidFill>
                  <a:srgbClr val="1C1C1C"/>
                </a:solidFill>
              </a:rPr>
              <a:t>Supervisor</a:t>
            </a:r>
            <a:r>
              <a:rPr lang="en-US" dirty="0" smtClean="0">
                <a:solidFill>
                  <a:srgbClr val="080808"/>
                </a:solidFill>
              </a:rPr>
              <a:t> 1 Employee Midpoint Status Detail</a:t>
            </a:r>
            <a:endParaRPr lang="en-US" dirty="0">
              <a:solidFill>
                <a:srgbClr val="080808"/>
              </a:solidFill>
            </a:endParaRPr>
          </a:p>
        </p:txBody>
      </p:sp>
      <p:sp>
        <p:nvSpPr>
          <p:cNvPr id="8" name="Rectangle 7"/>
          <p:cNvSpPr/>
          <p:nvPr/>
        </p:nvSpPr>
        <p:spPr>
          <a:xfrm>
            <a:off x="1914525" y="4551186"/>
            <a:ext cx="6601678" cy="333860"/>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44513" y="2987531"/>
            <a:ext cx="1150937" cy="2889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Callout 9"/>
          <p:cNvSpPr/>
          <p:nvPr/>
        </p:nvSpPr>
        <p:spPr>
          <a:xfrm>
            <a:off x="832514" y="3896093"/>
            <a:ext cx="3452884" cy="655093"/>
          </a:xfrm>
          <a:prstGeom prst="downArrowCallout">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Ready for Supervisor 2 Approval</a:t>
            </a:r>
            <a:endParaRPr lang="en-US" b="1" dirty="0">
              <a:solidFill>
                <a:srgbClr val="0033CC"/>
              </a:solidFill>
            </a:endParaRPr>
          </a:p>
        </p:txBody>
      </p:sp>
      <p:pic>
        <p:nvPicPr>
          <p:cNvPr id="11" name="Picture 10"/>
          <p:cNvPicPr>
            <a:picLocks noChangeAspect="1"/>
          </p:cNvPicPr>
          <p:nvPr/>
        </p:nvPicPr>
        <p:blipFill>
          <a:blip r:embed="rId3"/>
          <a:stretch>
            <a:fillRect/>
          </a:stretch>
        </p:blipFill>
        <p:spPr>
          <a:xfrm>
            <a:off x="7639050" y="2233649"/>
            <a:ext cx="1031765" cy="573919"/>
          </a:xfrm>
          <a:prstGeom prst="rect">
            <a:avLst/>
          </a:prstGeom>
          <a:ln w="57150">
            <a:solidFill>
              <a:srgbClr val="FF0000"/>
            </a:solidFill>
          </a:ln>
        </p:spPr>
      </p:pic>
      <p:sp>
        <p:nvSpPr>
          <p:cNvPr id="12" name="Up Arrow Callout 11"/>
          <p:cNvSpPr/>
          <p:nvPr/>
        </p:nvSpPr>
        <p:spPr>
          <a:xfrm>
            <a:off x="7314101" y="2790546"/>
            <a:ext cx="1106567" cy="860902"/>
          </a:xfrm>
          <a:prstGeom prst="upArrowCallout">
            <a:avLst>
              <a:gd name="adj1" fmla="val 25000"/>
              <a:gd name="adj2" fmla="val 25000"/>
              <a:gd name="adj3" fmla="val 18389"/>
              <a:gd name="adj4" fmla="val 697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13" name="Down Arrow Callout 12"/>
          <p:cNvSpPr/>
          <p:nvPr/>
        </p:nvSpPr>
        <p:spPr>
          <a:xfrm>
            <a:off x="8094839" y="1599078"/>
            <a:ext cx="976880" cy="428832"/>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spTree>
    <p:extLst>
      <p:ext uri="{BB962C8B-B14F-4D97-AF65-F5344CB8AC3E}">
        <p14:creationId xmlns:p14="http://schemas.microsoft.com/office/powerpoint/2010/main" val="113614445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202</a:t>
            </a:fld>
            <a:endParaRPr lang="en-US" sz="1000" dirty="0">
              <a:solidFill>
                <a:srgbClr val="060606"/>
              </a:solidFill>
            </a:endParaRPr>
          </a:p>
        </p:txBody>
      </p:sp>
    </p:spTree>
    <p:extLst>
      <p:ext uri="{BB962C8B-B14F-4D97-AF65-F5344CB8AC3E}">
        <p14:creationId xmlns:p14="http://schemas.microsoft.com/office/powerpoint/2010/main" val="148400055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2068894"/>
            <a:ext cx="7772400" cy="2620717"/>
          </a:xfrm>
        </p:spPr>
        <p:txBody>
          <a:bodyPr/>
          <a:lstStyle/>
          <a:p>
            <a:r>
              <a:rPr lang="en-US" dirty="0" smtClean="0">
                <a:solidFill>
                  <a:srgbClr val="1C1C1C"/>
                </a:solidFill>
              </a:rPr>
              <a:t>Some Pay Pool Business Rules </a:t>
            </a:r>
            <a:br>
              <a:rPr lang="en-US" dirty="0" smtClean="0">
                <a:solidFill>
                  <a:srgbClr val="1C1C1C"/>
                </a:solidFill>
              </a:rPr>
            </a:br>
            <a:r>
              <a:rPr lang="en-US" dirty="0" smtClean="0">
                <a:solidFill>
                  <a:srgbClr val="1C1C1C"/>
                </a:solidFill>
              </a:rPr>
              <a:t>May Require Supervisor 2 Approval</a:t>
            </a:r>
            <a:br>
              <a:rPr lang="en-US" dirty="0" smtClean="0">
                <a:solidFill>
                  <a:srgbClr val="1C1C1C"/>
                </a:solidFill>
              </a:rPr>
            </a:br>
            <a:r>
              <a:rPr lang="en-US" dirty="0">
                <a:solidFill>
                  <a:srgbClr val="1C1C1C"/>
                </a:solidFill>
              </a:rPr>
              <a:t/>
            </a:r>
            <a:br>
              <a:rPr lang="en-US" dirty="0">
                <a:solidFill>
                  <a:srgbClr val="1C1C1C"/>
                </a:solidFill>
              </a:rPr>
            </a:br>
            <a:r>
              <a:rPr lang="en-US" dirty="0" smtClean="0">
                <a:solidFill>
                  <a:srgbClr val="1C1C1C"/>
                </a:solidFill>
              </a:rPr>
              <a:t>Midpoint Assessment</a:t>
            </a:r>
            <a:br>
              <a:rPr lang="en-US" dirty="0" smtClean="0">
                <a:solidFill>
                  <a:srgbClr val="1C1C1C"/>
                </a:solidFill>
              </a:rPr>
            </a:br>
            <a:r>
              <a:rPr lang="en-US" dirty="0" smtClean="0">
                <a:solidFill>
                  <a:srgbClr val="1C1C1C"/>
                </a:solidFill>
              </a:rPr>
              <a:t>Supervisor 2 Approval</a:t>
            </a:r>
            <a:endParaRPr lang="en-US" dirty="0">
              <a:solidFill>
                <a:srgbClr val="1C1C1C"/>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203</a:t>
            </a:fld>
            <a:endParaRPr lang="en-US" sz="1000" dirty="0">
              <a:solidFill>
                <a:srgbClr val="1F497D"/>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313198067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Midpoint Assessment – Email Notification</a:t>
            </a:r>
            <a:br>
              <a:rPr lang="en-US" dirty="0" smtClean="0"/>
            </a:br>
            <a:r>
              <a:rPr lang="en-US" u="sng" dirty="0" smtClean="0"/>
              <a:t>Supervisor 1</a:t>
            </a:r>
            <a:r>
              <a:rPr lang="en-US" dirty="0" smtClean="0"/>
              <a:t> to Supervisor 2 Approval</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271823"/>
            <a:ext cx="6828074" cy="1807051"/>
          </a:xfrm>
          <a:prstGeom prst="rect">
            <a:avLst/>
          </a:prstGeom>
          <a:ln w="57150">
            <a:solidFill>
              <a:srgbClr val="0033CC"/>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204</a:t>
            </a:fld>
            <a:endParaRPr lang="en-US" dirty="0">
              <a:solidFill>
                <a:srgbClr val="1F497D"/>
              </a:solidFill>
            </a:endParaRPr>
          </a:p>
        </p:txBody>
      </p:sp>
      <p:pic>
        <p:nvPicPr>
          <p:cNvPr id="8" name="Picture 7"/>
          <p:cNvPicPr>
            <a:picLocks noChangeAspect="1"/>
          </p:cNvPicPr>
          <p:nvPr/>
        </p:nvPicPr>
        <p:blipFill>
          <a:blip r:embed="rId3"/>
          <a:stretch>
            <a:fillRect/>
          </a:stretch>
        </p:blipFill>
        <p:spPr>
          <a:xfrm>
            <a:off x="1745667" y="3281147"/>
            <a:ext cx="6828074" cy="3241014"/>
          </a:xfrm>
          <a:prstGeom prst="rect">
            <a:avLst/>
          </a:prstGeom>
          <a:ln w="57150">
            <a:solidFill>
              <a:srgbClr val="0033CC"/>
            </a:solidFill>
          </a:ln>
        </p:spPr>
      </p:pic>
      <p:sp>
        <p:nvSpPr>
          <p:cNvPr id="9" name="Rectangle 8"/>
          <p:cNvSpPr/>
          <p:nvPr/>
        </p:nvSpPr>
        <p:spPr>
          <a:xfrm>
            <a:off x="2006221" y="2784145"/>
            <a:ext cx="2401866" cy="1774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322393" y="4972998"/>
            <a:ext cx="2401866" cy="1774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936091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205</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17072583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Overview</a:t>
            </a:r>
            <a:br>
              <a:rPr lang="en-US" dirty="0" smtClean="0"/>
            </a:br>
            <a:r>
              <a:rPr lang="en-US" dirty="0" smtClean="0"/>
              <a:t>Midpoint </a:t>
            </a:r>
            <a:r>
              <a:rPr lang="en-US" dirty="0"/>
              <a:t>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474216" y="1892274"/>
            <a:ext cx="8137525" cy="356240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206</a:t>
            </a:fld>
            <a:endParaRPr lang="en-US" dirty="0">
              <a:solidFill>
                <a:srgbClr val="1F497D"/>
              </a:solidFill>
            </a:endParaRPr>
          </a:p>
        </p:txBody>
      </p:sp>
      <p:pic>
        <p:nvPicPr>
          <p:cNvPr id="23" name="Picture 22"/>
          <p:cNvPicPr>
            <a:picLocks noChangeAspect="1"/>
          </p:cNvPicPr>
          <p:nvPr/>
        </p:nvPicPr>
        <p:blipFill>
          <a:blip r:embed="rId3"/>
          <a:stretch>
            <a:fillRect/>
          </a:stretch>
        </p:blipFill>
        <p:spPr>
          <a:xfrm>
            <a:off x="6893489" y="5072704"/>
            <a:ext cx="1952625" cy="600075"/>
          </a:xfrm>
          <a:prstGeom prst="rect">
            <a:avLst/>
          </a:prstGeom>
        </p:spPr>
      </p:pic>
      <p:sp>
        <p:nvSpPr>
          <p:cNvPr id="24" name="Rectangle 23"/>
          <p:cNvSpPr/>
          <p:nvPr/>
        </p:nvSpPr>
        <p:spPr>
          <a:xfrm>
            <a:off x="8079475" y="2784143"/>
            <a:ext cx="602563" cy="1978926"/>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4"/>
          <a:stretch>
            <a:fillRect/>
          </a:stretch>
        </p:blipFill>
        <p:spPr>
          <a:xfrm>
            <a:off x="7754554" y="2180416"/>
            <a:ext cx="857187" cy="476810"/>
          </a:xfrm>
          <a:prstGeom prst="rect">
            <a:avLst/>
          </a:prstGeom>
          <a:ln w="57150">
            <a:solidFill>
              <a:srgbClr val="0000FF"/>
            </a:solidFill>
          </a:ln>
        </p:spPr>
      </p:pic>
      <p:sp>
        <p:nvSpPr>
          <p:cNvPr id="26" name="Up Arrow Callout 25"/>
          <p:cNvSpPr/>
          <p:nvPr/>
        </p:nvSpPr>
        <p:spPr>
          <a:xfrm rot="1905976">
            <a:off x="6925019" y="2616737"/>
            <a:ext cx="1106567" cy="975481"/>
          </a:xfrm>
          <a:prstGeom prst="upArrowCallout">
            <a:avLst>
              <a:gd name="adj1" fmla="val 25000"/>
              <a:gd name="adj2" fmla="val 25000"/>
              <a:gd name="adj3" fmla="val 25000"/>
              <a:gd name="adj4" fmla="val 5909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27" name="Down Arrow Callout 26"/>
          <p:cNvSpPr/>
          <p:nvPr/>
        </p:nvSpPr>
        <p:spPr>
          <a:xfrm>
            <a:off x="8001911" y="1118794"/>
            <a:ext cx="1078577" cy="857328"/>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sp>
        <p:nvSpPr>
          <p:cNvPr id="28" name="TextBox 27"/>
          <p:cNvSpPr txBox="1"/>
          <p:nvPr/>
        </p:nvSpPr>
        <p:spPr>
          <a:xfrm>
            <a:off x="312652" y="1462320"/>
            <a:ext cx="1829603" cy="369332"/>
          </a:xfrm>
          <a:prstGeom prst="rect">
            <a:avLst/>
          </a:prstGeom>
          <a:solidFill>
            <a:srgbClr val="FFFF00"/>
          </a:solidFill>
          <a:ln w="57150">
            <a:solidFill>
              <a:srgbClr val="FF0000"/>
            </a:solidFill>
          </a:ln>
        </p:spPr>
        <p:txBody>
          <a:bodyPr wrap="none" rtlCol="0">
            <a:spAutoFit/>
          </a:bodyPr>
          <a:lstStyle/>
          <a:p>
            <a:r>
              <a:rPr lang="en-US" b="1" dirty="0" smtClean="0">
                <a:solidFill>
                  <a:srgbClr val="FF0000"/>
                </a:solidFill>
              </a:rPr>
              <a:t>Navigation Menu</a:t>
            </a:r>
            <a:endParaRPr lang="en-US" b="1" dirty="0">
              <a:solidFill>
                <a:srgbClr val="FF0000"/>
              </a:solidFill>
            </a:endParaRPr>
          </a:p>
        </p:txBody>
      </p:sp>
      <p:cxnSp>
        <p:nvCxnSpPr>
          <p:cNvPr id="30" name="Straight Arrow Connector 29"/>
          <p:cNvCxnSpPr/>
          <p:nvPr/>
        </p:nvCxnSpPr>
        <p:spPr>
          <a:xfrm>
            <a:off x="900752" y="1831652"/>
            <a:ext cx="0" cy="5871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Left Arrow 31"/>
          <p:cNvSpPr/>
          <p:nvPr/>
        </p:nvSpPr>
        <p:spPr>
          <a:xfrm>
            <a:off x="3172980" y="1789436"/>
            <a:ext cx="2968513" cy="566868"/>
          </a:xfrm>
          <a:prstGeom prst="leftArrow">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Session Countdown Timer</a:t>
            </a:r>
            <a:endParaRPr lang="en-US" b="1" dirty="0">
              <a:solidFill>
                <a:srgbClr val="0033CC"/>
              </a:solidFill>
            </a:endParaRPr>
          </a:p>
        </p:txBody>
      </p:sp>
      <p:sp>
        <p:nvSpPr>
          <p:cNvPr id="33" name="Rectangle 32"/>
          <p:cNvSpPr/>
          <p:nvPr/>
        </p:nvSpPr>
        <p:spPr>
          <a:xfrm>
            <a:off x="1658449" y="1892274"/>
            <a:ext cx="1498611" cy="343526"/>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Line Callout 1 33"/>
          <p:cNvSpPr/>
          <p:nvPr/>
        </p:nvSpPr>
        <p:spPr>
          <a:xfrm>
            <a:off x="5786652" y="1246881"/>
            <a:ext cx="1392071" cy="387738"/>
          </a:xfrm>
          <a:prstGeom prst="borderCallout1">
            <a:avLst>
              <a:gd name="adj1" fmla="val 99707"/>
              <a:gd name="adj2" fmla="val 99510"/>
              <a:gd name="adj3" fmla="val 182897"/>
              <a:gd name="adj4" fmla="val 152843"/>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User's Name</a:t>
            </a:r>
            <a:endParaRPr lang="en-US" b="1" dirty="0">
              <a:solidFill>
                <a:srgbClr val="0033CC"/>
              </a:solidFill>
            </a:endParaRPr>
          </a:p>
        </p:txBody>
      </p:sp>
      <p:sp>
        <p:nvSpPr>
          <p:cNvPr id="35" name="TextBox 34"/>
          <p:cNvSpPr txBox="1"/>
          <p:nvPr/>
        </p:nvSpPr>
        <p:spPr>
          <a:xfrm flipH="1">
            <a:off x="3316263" y="2893968"/>
            <a:ext cx="3011379" cy="369332"/>
          </a:xfrm>
          <a:prstGeom prst="rect">
            <a:avLst/>
          </a:prstGeom>
          <a:noFill/>
        </p:spPr>
        <p:txBody>
          <a:bodyPr wrap="square" rtlCol="0">
            <a:spAutoFit/>
          </a:bodyPr>
          <a:lstStyle/>
          <a:p>
            <a:r>
              <a:rPr lang="en-US" dirty="0" smtClean="0">
                <a:solidFill>
                  <a:schemeClr val="bg1"/>
                </a:solidFill>
              </a:rPr>
              <a:t>Panel 1 – User Notifications</a:t>
            </a:r>
            <a:endParaRPr lang="en-US" dirty="0">
              <a:solidFill>
                <a:schemeClr val="bg1"/>
              </a:solidFill>
            </a:endParaRPr>
          </a:p>
        </p:txBody>
      </p:sp>
      <p:sp>
        <p:nvSpPr>
          <p:cNvPr id="36" name="TextBox 35"/>
          <p:cNvSpPr txBox="1"/>
          <p:nvPr/>
        </p:nvSpPr>
        <p:spPr>
          <a:xfrm flipH="1">
            <a:off x="3468663" y="3250901"/>
            <a:ext cx="3011379" cy="369332"/>
          </a:xfrm>
          <a:prstGeom prst="rect">
            <a:avLst/>
          </a:prstGeom>
          <a:noFill/>
        </p:spPr>
        <p:txBody>
          <a:bodyPr wrap="square" rtlCol="0">
            <a:spAutoFit/>
          </a:bodyPr>
          <a:lstStyle/>
          <a:p>
            <a:r>
              <a:rPr lang="en-US" dirty="0" smtClean="0">
                <a:solidFill>
                  <a:schemeClr val="bg1"/>
                </a:solidFill>
              </a:rPr>
              <a:t>Panel  2 – Points of Contact</a:t>
            </a:r>
            <a:endParaRPr lang="en-US" dirty="0">
              <a:solidFill>
                <a:schemeClr val="bg1"/>
              </a:solidFill>
            </a:endParaRPr>
          </a:p>
        </p:txBody>
      </p:sp>
      <p:sp>
        <p:nvSpPr>
          <p:cNvPr id="37" name="TextBox 36"/>
          <p:cNvSpPr txBox="1"/>
          <p:nvPr/>
        </p:nvSpPr>
        <p:spPr>
          <a:xfrm flipH="1">
            <a:off x="3621062" y="3607834"/>
            <a:ext cx="3367483" cy="369332"/>
          </a:xfrm>
          <a:prstGeom prst="rect">
            <a:avLst/>
          </a:prstGeom>
          <a:noFill/>
        </p:spPr>
        <p:txBody>
          <a:bodyPr wrap="square" rtlCol="0">
            <a:spAutoFit/>
          </a:bodyPr>
          <a:lstStyle/>
          <a:p>
            <a:r>
              <a:rPr lang="en-US" dirty="0" smtClean="0">
                <a:solidFill>
                  <a:schemeClr val="bg1"/>
                </a:solidFill>
              </a:rPr>
              <a:t>Panel  3 – Manager Dashboard</a:t>
            </a:r>
            <a:endParaRPr lang="en-US" dirty="0">
              <a:solidFill>
                <a:schemeClr val="bg1"/>
              </a:solidFill>
            </a:endParaRPr>
          </a:p>
        </p:txBody>
      </p:sp>
      <p:sp>
        <p:nvSpPr>
          <p:cNvPr id="38" name="TextBox 37"/>
          <p:cNvSpPr txBox="1"/>
          <p:nvPr/>
        </p:nvSpPr>
        <p:spPr>
          <a:xfrm flipH="1">
            <a:off x="3773461" y="3964767"/>
            <a:ext cx="3637274" cy="369332"/>
          </a:xfrm>
          <a:prstGeom prst="rect">
            <a:avLst/>
          </a:prstGeom>
          <a:noFill/>
        </p:spPr>
        <p:txBody>
          <a:bodyPr wrap="square" rtlCol="0">
            <a:spAutoFit/>
          </a:bodyPr>
          <a:lstStyle/>
          <a:p>
            <a:r>
              <a:rPr lang="en-US" dirty="0" smtClean="0">
                <a:solidFill>
                  <a:schemeClr val="bg1"/>
                </a:solidFill>
              </a:rPr>
              <a:t>Panel  4 – Supervisor 1  Dashboard</a:t>
            </a:r>
            <a:endParaRPr lang="en-US" dirty="0">
              <a:solidFill>
                <a:schemeClr val="bg1"/>
              </a:solidFill>
            </a:endParaRPr>
          </a:p>
        </p:txBody>
      </p:sp>
      <p:sp>
        <p:nvSpPr>
          <p:cNvPr id="39" name="TextBox 38"/>
          <p:cNvSpPr txBox="1"/>
          <p:nvPr/>
        </p:nvSpPr>
        <p:spPr>
          <a:xfrm flipH="1">
            <a:off x="3925861" y="4321702"/>
            <a:ext cx="3637274" cy="369332"/>
          </a:xfrm>
          <a:prstGeom prst="rect">
            <a:avLst/>
          </a:prstGeom>
          <a:noFill/>
        </p:spPr>
        <p:txBody>
          <a:bodyPr wrap="square" rtlCol="0">
            <a:spAutoFit/>
          </a:bodyPr>
          <a:lstStyle/>
          <a:p>
            <a:r>
              <a:rPr lang="en-US" dirty="0" smtClean="0">
                <a:solidFill>
                  <a:schemeClr val="bg1"/>
                </a:solidFill>
              </a:rPr>
              <a:t>Panel  5 – Supervisor 2  Dashboard</a:t>
            </a:r>
            <a:endParaRPr lang="en-US" dirty="0">
              <a:solidFill>
                <a:schemeClr val="bg1"/>
              </a:solidFill>
            </a:endParaRPr>
          </a:p>
        </p:txBody>
      </p:sp>
    </p:spTree>
    <p:extLst>
      <p:ext uri="{BB962C8B-B14F-4D97-AF65-F5344CB8AC3E}">
        <p14:creationId xmlns:p14="http://schemas.microsoft.com/office/powerpoint/2010/main" val="83859206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207</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571960" y="1115087"/>
            <a:ext cx="1724296" cy="4603324"/>
          </a:xfrm>
          <a:prstGeom prst="rect">
            <a:avLst/>
          </a:prstGeom>
        </p:spPr>
      </p:pic>
      <p:pic>
        <p:nvPicPr>
          <p:cNvPr id="10" name="Picture 9"/>
          <p:cNvPicPr>
            <a:picLocks noChangeAspect="1"/>
          </p:cNvPicPr>
          <p:nvPr/>
        </p:nvPicPr>
        <p:blipFill>
          <a:blip r:embed="rId3"/>
          <a:stretch>
            <a:fillRect/>
          </a:stretch>
        </p:blipFill>
        <p:spPr>
          <a:xfrm>
            <a:off x="2296256" y="1149225"/>
            <a:ext cx="6002550" cy="1298443"/>
          </a:xfrm>
          <a:prstGeom prst="rect">
            <a:avLst/>
          </a:prstGeom>
        </p:spPr>
      </p:pic>
      <p:pic>
        <p:nvPicPr>
          <p:cNvPr id="11" name="Picture 10"/>
          <p:cNvPicPr>
            <a:picLocks noChangeAspect="1"/>
          </p:cNvPicPr>
          <p:nvPr/>
        </p:nvPicPr>
        <p:blipFill>
          <a:blip r:embed="rId4"/>
          <a:stretch>
            <a:fillRect/>
          </a:stretch>
        </p:blipFill>
        <p:spPr>
          <a:xfrm>
            <a:off x="2301758" y="2372622"/>
            <a:ext cx="5997048" cy="2145732"/>
          </a:xfrm>
          <a:prstGeom prst="rect">
            <a:avLst/>
          </a:prstGeom>
        </p:spPr>
      </p:pic>
      <p:pic>
        <p:nvPicPr>
          <p:cNvPr id="12" name="Picture 11"/>
          <p:cNvPicPr>
            <a:picLocks noChangeAspect="1"/>
          </p:cNvPicPr>
          <p:nvPr/>
        </p:nvPicPr>
        <p:blipFill>
          <a:blip r:embed="rId5"/>
          <a:stretch>
            <a:fillRect/>
          </a:stretch>
        </p:blipFill>
        <p:spPr>
          <a:xfrm>
            <a:off x="2296256" y="2692053"/>
            <a:ext cx="6002550" cy="2426329"/>
          </a:xfrm>
          <a:prstGeom prst="rect">
            <a:avLst/>
          </a:prstGeom>
        </p:spPr>
      </p:pic>
      <p:sp>
        <p:nvSpPr>
          <p:cNvPr id="13" name="Rectangle 12"/>
          <p:cNvSpPr/>
          <p:nvPr/>
        </p:nvSpPr>
        <p:spPr>
          <a:xfrm>
            <a:off x="571960" y="1733266"/>
            <a:ext cx="1724296" cy="272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4"/>
          <p:cNvPicPr>
            <a:picLocks noChangeAspect="1"/>
          </p:cNvPicPr>
          <p:nvPr/>
        </p:nvPicPr>
        <p:blipFill>
          <a:blip r:embed="rId6"/>
          <a:stretch>
            <a:fillRect/>
          </a:stretch>
        </p:blipFill>
        <p:spPr>
          <a:xfrm>
            <a:off x="2608729" y="5118382"/>
            <a:ext cx="5006660" cy="1331441"/>
          </a:xfrm>
          <a:prstGeom prst="rect">
            <a:avLst/>
          </a:prstGeom>
        </p:spPr>
      </p:pic>
      <p:cxnSp>
        <p:nvCxnSpPr>
          <p:cNvPr id="15" name="Straight Arrow Connector 14"/>
          <p:cNvCxnSpPr/>
          <p:nvPr/>
        </p:nvCxnSpPr>
        <p:spPr>
          <a:xfrm>
            <a:off x="4634753" y="4400607"/>
            <a:ext cx="58718" cy="1166475"/>
          </a:xfrm>
          <a:prstGeom prst="straightConnector1">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rot="20727179">
            <a:off x="2978819" y="4010272"/>
            <a:ext cx="1357738" cy="1062776"/>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on Pie Slice</a:t>
            </a:r>
            <a:endParaRPr lang="en-US" b="1" dirty="0">
              <a:solidFill>
                <a:srgbClr val="FF0000"/>
              </a:solidFill>
            </a:endParaRPr>
          </a:p>
        </p:txBody>
      </p:sp>
    </p:spTree>
    <p:extLst>
      <p:ext uri="{BB962C8B-B14F-4D97-AF65-F5344CB8AC3E}">
        <p14:creationId xmlns:p14="http://schemas.microsoft.com/office/powerpoint/2010/main" val="126225851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a:t>
            </a:r>
            <a:r>
              <a:rPr lang="en-US" dirty="0" smtClean="0"/>
              <a:t>Supervisor 2 Approval</a:t>
            </a:r>
            <a:endParaRPr lang="en-US" dirty="0"/>
          </a:p>
        </p:txBody>
      </p:sp>
      <p:pic>
        <p:nvPicPr>
          <p:cNvPr id="5" name="Content Placeholder 4"/>
          <p:cNvPicPr>
            <a:picLocks noGrp="1" noChangeAspect="1"/>
          </p:cNvPicPr>
          <p:nvPr>
            <p:ph sz="quarter" idx="13"/>
          </p:nvPr>
        </p:nvPicPr>
        <p:blipFill>
          <a:blip r:embed="rId2"/>
          <a:stretch>
            <a:fillRect/>
          </a:stretch>
        </p:blipFill>
        <p:spPr>
          <a:xfrm>
            <a:off x="1528545" y="1193400"/>
            <a:ext cx="6182436" cy="252419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208</a:t>
            </a:fld>
            <a:endParaRPr lang="en-US" dirty="0">
              <a:solidFill>
                <a:srgbClr val="1F497D"/>
              </a:solidFill>
            </a:endParaRPr>
          </a:p>
        </p:txBody>
      </p:sp>
      <p:pic>
        <p:nvPicPr>
          <p:cNvPr id="6" name="Content Placeholder 5"/>
          <p:cNvPicPr>
            <a:picLocks noChangeAspect="1"/>
          </p:cNvPicPr>
          <p:nvPr/>
        </p:nvPicPr>
        <p:blipFill>
          <a:blip r:embed="rId3"/>
          <a:stretch>
            <a:fillRect/>
          </a:stretch>
        </p:blipFill>
        <p:spPr>
          <a:xfrm>
            <a:off x="2838739" y="3811874"/>
            <a:ext cx="6182436" cy="2498601"/>
          </a:xfrm>
          <a:prstGeom prst="rect">
            <a:avLst/>
          </a:prstGeom>
        </p:spPr>
      </p:pic>
      <p:sp>
        <p:nvSpPr>
          <p:cNvPr id="7" name="Rectangle 6"/>
          <p:cNvSpPr/>
          <p:nvPr/>
        </p:nvSpPr>
        <p:spPr>
          <a:xfrm>
            <a:off x="1542196" y="2088109"/>
            <a:ext cx="968991" cy="1958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867279" y="5488678"/>
            <a:ext cx="954099" cy="1887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Bent Arrow 8"/>
          <p:cNvSpPr/>
          <p:nvPr/>
        </p:nvSpPr>
        <p:spPr>
          <a:xfrm rot="10800000" flipH="1">
            <a:off x="1842449" y="2311273"/>
            <a:ext cx="1024832" cy="3502672"/>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136478" y="3415499"/>
            <a:ext cx="2511188" cy="1200329"/>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Must Use </a:t>
            </a:r>
          </a:p>
          <a:p>
            <a:pPr algn="ctr"/>
            <a:r>
              <a:rPr lang="en-US" b="1" dirty="0" smtClean="0">
                <a:solidFill>
                  <a:srgbClr val="FF0000"/>
                </a:solidFill>
              </a:rPr>
              <a:t>Supervisor Menu </a:t>
            </a:r>
          </a:p>
          <a:p>
            <a:pPr algn="ctr"/>
            <a:r>
              <a:rPr lang="en-US" b="1" dirty="0" smtClean="0">
                <a:solidFill>
                  <a:srgbClr val="FF0000"/>
                </a:solidFill>
              </a:rPr>
              <a:t>for </a:t>
            </a:r>
          </a:p>
          <a:p>
            <a:pPr algn="ctr"/>
            <a:r>
              <a:rPr lang="en-US" b="1" dirty="0" smtClean="0">
                <a:solidFill>
                  <a:srgbClr val="FF0000"/>
                </a:solidFill>
              </a:rPr>
              <a:t>Supervisor 2 Approval</a:t>
            </a:r>
            <a:endParaRPr lang="en-US" b="1" dirty="0">
              <a:solidFill>
                <a:srgbClr val="FF0000"/>
              </a:solidFill>
            </a:endParaRPr>
          </a:p>
        </p:txBody>
      </p:sp>
      <p:sp>
        <p:nvSpPr>
          <p:cNvPr id="11" name="Rounded Rectangle 10"/>
          <p:cNvSpPr/>
          <p:nvPr/>
        </p:nvSpPr>
        <p:spPr>
          <a:xfrm>
            <a:off x="3985146" y="5502326"/>
            <a:ext cx="4885899" cy="1887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a:off x="3611084" y="4763068"/>
            <a:ext cx="1924334" cy="711962"/>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Name / Row</a:t>
            </a:r>
            <a:endParaRPr lang="en-US" b="1" dirty="0">
              <a:solidFill>
                <a:srgbClr val="FF0000"/>
              </a:solidFill>
            </a:endParaRPr>
          </a:p>
        </p:txBody>
      </p:sp>
    </p:spTree>
    <p:extLst>
      <p:ext uri="{BB962C8B-B14F-4D97-AF65-F5344CB8AC3E}">
        <p14:creationId xmlns:p14="http://schemas.microsoft.com/office/powerpoint/2010/main" val="99513806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192968"/>
            <a:ext cx="1948083" cy="401128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209</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492747" y="1247432"/>
            <a:ext cx="6351002" cy="1866916"/>
          </a:xfrm>
          <a:prstGeom prst="rect">
            <a:avLst/>
          </a:prstGeom>
        </p:spPr>
      </p:pic>
      <p:pic>
        <p:nvPicPr>
          <p:cNvPr id="7" name="Picture 6"/>
          <p:cNvPicPr>
            <a:picLocks noChangeAspect="1"/>
          </p:cNvPicPr>
          <p:nvPr/>
        </p:nvPicPr>
        <p:blipFill>
          <a:blip r:embed="rId4"/>
          <a:stretch>
            <a:fillRect/>
          </a:stretch>
        </p:blipFill>
        <p:spPr>
          <a:xfrm>
            <a:off x="2492746" y="3138849"/>
            <a:ext cx="6351003" cy="2215601"/>
          </a:xfrm>
          <a:prstGeom prst="rect">
            <a:avLst/>
          </a:prstGeom>
        </p:spPr>
      </p:pic>
      <p:sp>
        <p:nvSpPr>
          <p:cNvPr id="11" name="Rectangle 10"/>
          <p:cNvSpPr/>
          <p:nvPr/>
        </p:nvSpPr>
        <p:spPr>
          <a:xfrm>
            <a:off x="2560986" y="1815152"/>
            <a:ext cx="6200878" cy="1299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sp>
        <p:nvSpPr>
          <p:cNvPr id="12" name="Rectangle 11"/>
          <p:cNvSpPr/>
          <p:nvPr/>
        </p:nvSpPr>
        <p:spPr>
          <a:xfrm>
            <a:off x="2547337" y="3426092"/>
            <a:ext cx="6200878" cy="1901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pic>
        <p:nvPicPr>
          <p:cNvPr id="3" name="Picture 2"/>
          <p:cNvPicPr>
            <a:picLocks noChangeAspect="1"/>
          </p:cNvPicPr>
          <p:nvPr/>
        </p:nvPicPr>
        <p:blipFill>
          <a:blip r:embed="rId5"/>
          <a:stretch>
            <a:fillRect/>
          </a:stretch>
        </p:blipFill>
        <p:spPr>
          <a:xfrm>
            <a:off x="7528134" y="2669245"/>
            <a:ext cx="941103" cy="210433"/>
          </a:xfrm>
          <a:prstGeom prst="rect">
            <a:avLst/>
          </a:prstGeom>
        </p:spPr>
      </p:pic>
      <p:sp>
        <p:nvSpPr>
          <p:cNvPr id="13" name="Rectangle 12"/>
          <p:cNvSpPr/>
          <p:nvPr/>
        </p:nvSpPr>
        <p:spPr>
          <a:xfrm>
            <a:off x="558312" y="2765257"/>
            <a:ext cx="1879844"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0115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Edit Profile &gt; User Profile</a:t>
            </a:r>
            <a:br>
              <a:rPr lang="en-US" dirty="0"/>
            </a:br>
            <a:r>
              <a:rPr lang="en-US" dirty="0" smtClean="0"/>
              <a:t>Trusted Users</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700231"/>
            <a:ext cx="8154987" cy="194648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a:t>
            </a:fld>
            <a:endParaRPr lang="en-US" dirty="0">
              <a:solidFill>
                <a:srgbClr val="1F497D"/>
              </a:solidFill>
            </a:endParaRPr>
          </a:p>
        </p:txBody>
      </p:sp>
      <p:sp>
        <p:nvSpPr>
          <p:cNvPr id="6" name="TextBox 5"/>
          <p:cNvSpPr txBox="1"/>
          <p:nvPr/>
        </p:nvSpPr>
        <p:spPr>
          <a:xfrm>
            <a:off x="604685" y="1843548"/>
            <a:ext cx="8035823" cy="646331"/>
          </a:xfrm>
          <a:prstGeom prst="rect">
            <a:avLst/>
          </a:prstGeom>
          <a:noFill/>
        </p:spPr>
        <p:txBody>
          <a:bodyPr wrap="square" rtlCol="0">
            <a:spAutoFit/>
          </a:bodyPr>
          <a:lstStyle/>
          <a:p>
            <a:r>
              <a:rPr lang="en-US" dirty="0" smtClean="0">
                <a:solidFill>
                  <a:srgbClr val="080808"/>
                </a:solidFill>
              </a:rPr>
              <a:t>A </a:t>
            </a:r>
            <a:r>
              <a:rPr lang="en-US" b="1" i="1" dirty="0" smtClean="0">
                <a:solidFill>
                  <a:srgbClr val="080808"/>
                </a:solidFill>
              </a:rPr>
              <a:t>Trusted User </a:t>
            </a:r>
            <a:r>
              <a:rPr lang="en-US" dirty="0" smtClean="0">
                <a:solidFill>
                  <a:srgbClr val="080808"/>
                </a:solidFill>
              </a:rPr>
              <a:t>is a CAS2Net user </a:t>
            </a:r>
            <a:r>
              <a:rPr lang="en-US" dirty="0">
                <a:solidFill>
                  <a:srgbClr val="080808"/>
                </a:solidFill>
              </a:rPr>
              <a:t>who will serve as the backup for a specific Supervisor who may be unavailable to perform the Supervisor function in CAS2Net. </a:t>
            </a:r>
          </a:p>
        </p:txBody>
      </p:sp>
      <p:sp>
        <p:nvSpPr>
          <p:cNvPr id="7" name="TextBox 6"/>
          <p:cNvSpPr txBox="1"/>
          <p:nvPr/>
        </p:nvSpPr>
        <p:spPr>
          <a:xfrm>
            <a:off x="609605" y="4989871"/>
            <a:ext cx="8035823" cy="1200329"/>
          </a:xfrm>
          <a:prstGeom prst="rect">
            <a:avLst/>
          </a:prstGeom>
          <a:noFill/>
        </p:spPr>
        <p:txBody>
          <a:bodyPr wrap="square" rtlCol="0">
            <a:spAutoFit/>
          </a:bodyPr>
          <a:lstStyle/>
          <a:p>
            <a:r>
              <a:rPr lang="en-US" dirty="0">
                <a:solidFill>
                  <a:srgbClr val="080808"/>
                </a:solidFill>
              </a:rPr>
              <a:t>The Trusted Agent functionality </a:t>
            </a:r>
            <a:r>
              <a:rPr lang="en-US" dirty="0" smtClean="0">
                <a:solidFill>
                  <a:srgbClr val="080808"/>
                </a:solidFill>
              </a:rPr>
              <a:t>is assigned by the Pay Pool Superuser </a:t>
            </a:r>
            <a:r>
              <a:rPr lang="en-US" dirty="0">
                <a:solidFill>
                  <a:srgbClr val="080808"/>
                </a:solidFill>
              </a:rPr>
              <a:t>to </a:t>
            </a:r>
            <a:r>
              <a:rPr lang="en-US" dirty="0" smtClean="0">
                <a:solidFill>
                  <a:srgbClr val="080808"/>
                </a:solidFill>
              </a:rPr>
              <a:t>an </a:t>
            </a:r>
            <a:r>
              <a:rPr lang="en-US" dirty="0">
                <a:solidFill>
                  <a:srgbClr val="080808"/>
                </a:solidFill>
              </a:rPr>
              <a:t>user to perform another user’s supervisory role.  The user who inherits the new role is known as the “Trusted Agent”. </a:t>
            </a:r>
            <a:r>
              <a:rPr lang="en-US" dirty="0" smtClean="0">
                <a:solidFill>
                  <a:srgbClr val="080808"/>
                </a:solidFill>
              </a:rPr>
              <a:t> There </a:t>
            </a:r>
            <a:r>
              <a:rPr lang="en-US" dirty="0">
                <a:solidFill>
                  <a:srgbClr val="080808"/>
                </a:solidFill>
              </a:rPr>
              <a:t>is an audit function that will identify that the source of the action was the trusted agent. </a:t>
            </a:r>
          </a:p>
        </p:txBody>
      </p:sp>
      <p:sp>
        <p:nvSpPr>
          <p:cNvPr id="8" name="TextBox 7"/>
          <p:cNvSpPr txBox="1"/>
          <p:nvPr/>
        </p:nvSpPr>
        <p:spPr>
          <a:xfrm>
            <a:off x="544513" y="1392139"/>
            <a:ext cx="4282326" cy="369332"/>
          </a:xfrm>
          <a:prstGeom prst="rect">
            <a:avLst/>
          </a:prstGeom>
          <a:noFill/>
        </p:spPr>
        <p:txBody>
          <a:bodyPr wrap="none" rtlCol="0">
            <a:spAutoFit/>
          </a:bodyPr>
          <a:lstStyle/>
          <a:p>
            <a:r>
              <a:rPr lang="en-US" dirty="0" smtClean="0">
                <a:solidFill>
                  <a:srgbClr val="080808"/>
                </a:solidFill>
              </a:rPr>
              <a:t>For Information Only – Not Editable by User</a:t>
            </a:r>
            <a:endParaRPr lang="en-US" dirty="0">
              <a:solidFill>
                <a:srgbClr val="080808"/>
              </a:solidFill>
            </a:endParaRPr>
          </a:p>
        </p:txBody>
      </p:sp>
    </p:spTree>
    <p:extLst>
      <p:ext uri="{BB962C8B-B14F-4D97-AF65-F5344CB8AC3E}">
        <p14:creationId xmlns:p14="http://schemas.microsoft.com/office/powerpoint/2010/main" val="145212173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215810"/>
            <a:ext cx="1948083" cy="401128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210</a:t>
            </a:fld>
            <a:endParaRPr lang="en-US" dirty="0">
              <a:solidFill>
                <a:srgbClr val="1F497D"/>
              </a:solidFill>
            </a:endParaRPr>
          </a:p>
        </p:txBody>
      </p:sp>
      <p:pic>
        <p:nvPicPr>
          <p:cNvPr id="12" name="Picture 11"/>
          <p:cNvPicPr>
            <a:picLocks noChangeAspect="1"/>
          </p:cNvPicPr>
          <p:nvPr/>
        </p:nvPicPr>
        <p:blipFill>
          <a:blip r:embed="rId3"/>
          <a:stretch>
            <a:fillRect/>
          </a:stretch>
        </p:blipFill>
        <p:spPr>
          <a:xfrm>
            <a:off x="2492747" y="1191689"/>
            <a:ext cx="6345186" cy="2029762"/>
          </a:xfrm>
          <a:prstGeom prst="rect">
            <a:avLst/>
          </a:prstGeom>
        </p:spPr>
      </p:pic>
      <p:pic>
        <p:nvPicPr>
          <p:cNvPr id="13" name="Content Placeholder 4"/>
          <p:cNvPicPr>
            <a:picLocks noChangeAspect="1"/>
          </p:cNvPicPr>
          <p:nvPr/>
        </p:nvPicPr>
        <p:blipFill>
          <a:blip r:embed="rId4"/>
          <a:stretch>
            <a:fillRect/>
          </a:stretch>
        </p:blipFill>
        <p:spPr>
          <a:xfrm>
            <a:off x="2492747" y="3221450"/>
            <a:ext cx="6345186" cy="2747640"/>
          </a:xfrm>
          <a:prstGeom prst="rect">
            <a:avLst/>
          </a:prstGeom>
        </p:spPr>
      </p:pic>
      <p:sp>
        <p:nvSpPr>
          <p:cNvPr id="14" name="Rectangle 13"/>
          <p:cNvSpPr/>
          <p:nvPr/>
        </p:nvSpPr>
        <p:spPr>
          <a:xfrm>
            <a:off x="2564901" y="1253630"/>
            <a:ext cx="6273032" cy="1901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sp>
        <p:nvSpPr>
          <p:cNvPr id="15" name="Rectangle 14"/>
          <p:cNvSpPr/>
          <p:nvPr/>
        </p:nvSpPr>
        <p:spPr>
          <a:xfrm>
            <a:off x="2564901" y="3273740"/>
            <a:ext cx="6273032" cy="2695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sp>
        <p:nvSpPr>
          <p:cNvPr id="9" name="Right Arrow 8"/>
          <p:cNvSpPr/>
          <p:nvPr/>
        </p:nvSpPr>
        <p:spPr>
          <a:xfrm>
            <a:off x="462634" y="2151821"/>
            <a:ext cx="2154644" cy="3262768"/>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Click </a:t>
            </a:r>
          </a:p>
          <a:p>
            <a:pPr algn="ctr"/>
            <a:r>
              <a:rPr lang="en-US" sz="1600" b="1" dirty="0" smtClean="0">
                <a:solidFill>
                  <a:srgbClr val="FF0000"/>
                </a:solidFill>
              </a:rPr>
              <a:t>“Factor Descriptors”</a:t>
            </a:r>
          </a:p>
          <a:p>
            <a:pPr algn="ctr"/>
            <a:r>
              <a:rPr lang="en-US" sz="1600" b="1" dirty="0" smtClean="0">
                <a:solidFill>
                  <a:srgbClr val="FF0000"/>
                </a:solidFill>
              </a:rPr>
              <a:t>For</a:t>
            </a:r>
          </a:p>
          <a:p>
            <a:pPr algn="ctr"/>
            <a:r>
              <a:rPr lang="en-US" sz="1600" b="1" dirty="0" smtClean="0">
                <a:solidFill>
                  <a:srgbClr val="FF0000"/>
                </a:solidFill>
              </a:rPr>
              <a:t>Hot Link to</a:t>
            </a:r>
          </a:p>
          <a:p>
            <a:pPr algn="ctr"/>
            <a:r>
              <a:rPr lang="en-US" sz="1600" b="1" dirty="0" smtClean="0">
                <a:solidFill>
                  <a:srgbClr val="FF0000"/>
                </a:solidFill>
              </a:rPr>
              <a:t>Level Descriptors</a:t>
            </a:r>
          </a:p>
          <a:p>
            <a:pPr algn="ctr"/>
            <a:r>
              <a:rPr lang="en-US" sz="1600" b="1" i="1" dirty="0" smtClean="0">
                <a:solidFill>
                  <a:srgbClr val="0000FF"/>
                </a:solidFill>
              </a:rPr>
              <a:t>See Next Slide</a:t>
            </a:r>
            <a:endParaRPr lang="en-US" sz="1600" b="1" i="1" dirty="0">
              <a:solidFill>
                <a:srgbClr val="0000FF"/>
              </a:solidFill>
            </a:endParaRPr>
          </a:p>
        </p:txBody>
      </p:sp>
      <p:sp>
        <p:nvSpPr>
          <p:cNvPr id="10" name="Rectangle 9"/>
          <p:cNvSpPr/>
          <p:nvPr/>
        </p:nvSpPr>
        <p:spPr>
          <a:xfrm>
            <a:off x="2637519" y="3729483"/>
            <a:ext cx="558500" cy="1279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751271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Midpoint Assessment - Employee</a:t>
            </a:r>
            <a:r>
              <a:rPr lang="en-US" dirty="0"/>
              <a:t/>
            </a:r>
            <a:br>
              <a:rPr lang="en-US" dirty="0"/>
            </a:br>
            <a:r>
              <a:rPr lang="en-US" dirty="0"/>
              <a:t>Hot Link to Factor Level Descriptors</a:t>
            </a:r>
          </a:p>
        </p:txBody>
      </p:sp>
      <p:pic>
        <p:nvPicPr>
          <p:cNvPr id="5" name="Content Placeholder 4"/>
          <p:cNvPicPr>
            <a:picLocks noGrp="1" noChangeAspect="1"/>
          </p:cNvPicPr>
          <p:nvPr>
            <p:ph sz="quarter" idx="13"/>
          </p:nvPr>
        </p:nvPicPr>
        <p:blipFill>
          <a:blip r:embed="rId2"/>
          <a:stretch>
            <a:fillRect/>
          </a:stretch>
        </p:blipFill>
        <p:spPr>
          <a:xfrm>
            <a:off x="544513" y="1844120"/>
            <a:ext cx="8154987" cy="386257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211</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544513" y="4941158"/>
            <a:ext cx="8154988" cy="1201725"/>
          </a:xfrm>
          <a:prstGeom prst="rect">
            <a:avLst/>
          </a:prstGeom>
        </p:spPr>
      </p:pic>
      <p:pic>
        <p:nvPicPr>
          <p:cNvPr id="8" name="Content Placeholder 4"/>
          <p:cNvPicPr>
            <a:picLocks noChangeAspect="1"/>
          </p:cNvPicPr>
          <p:nvPr/>
        </p:nvPicPr>
        <p:blipFill>
          <a:blip r:embed="rId4"/>
          <a:stretch>
            <a:fillRect/>
          </a:stretch>
        </p:blipFill>
        <p:spPr>
          <a:xfrm>
            <a:off x="544512" y="1395908"/>
            <a:ext cx="8154987" cy="459688"/>
          </a:xfrm>
          <a:prstGeom prst="rect">
            <a:avLst/>
          </a:prstGeom>
        </p:spPr>
      </p:pic>
    </p:spTree>
    <p:extLst>
      <p:ext uri="{BB962C8B-B14F-4D97-AF65-F5344CB8AC3E}">
        <p14:creationId xmlns:p14="http://schemas.microsoft.com/office/powerpoint/2010/main" val="213871832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215810"/>
            <a:ext cx="1948083" cy="401128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212</a:t>
            </a:fld>
            <a:endParaRPr lang="en-US" dirty="0">
              <a:solidFill>
                <a:srgbClr val="1F497D"/>
              </a:solidFill>
            </a:endParaRPr>
          </a:p>
        </p:txBody>
      </p:sp>
      <p:pic>
        <p:nvPicPr>
          <p:cNvPr id="3" name="Picture 2"/>
          <p:cNvPicPr>
            <a:picLocks noChangeAspect="1"/>
          </p:cNvPicPr>
          <p:nvPr/>
        </p:nvPicPr>
        <p:blipFill>
          <a:blip r:embed="rId3"/>
          <a:stretch>
            <a:fillRect/>
          </a:stretch>
        </p:blipFill>
        <p:spPr>
          <a:xfrm>
            <a:off x="2492747" y="1215810"/>
            <a:ext cx="6228172" cy="1917682"/>
          </a:xfrm>
          <a:prstGeom prst="rect">
            <a:avLst/>
          </a:prstGeom>
        </p:spPr>
      </p:pic>
      <p:pic>
        <p:nvPicPr>
          <p:cNvPr id="6" name="Picture 5"/>
          <p:cNvPicPr>
            <a:picLocks noChangeAspect="1"/>
          </p:cNvPicPr>
          <p:nvPr/>
        </p:nvPicPr>
        <p:blipFill>
          <a:blip r:embed="rId4"/>
          <a:stretch>
            <a:fillRect/>
          </a:stretch>
        </p:blipFill>
        <p:spPr>
          <a:xfrm>
            <a:off x="2492747" y="3291130"/>
            <a:ext cx="6228172" cy="1018011"/>
          </a:xfrm>
          <a:prstGeom prst="rect">
            <a:avLst/>
          </a:prstGeom>
        </p:spPr>
      </p:pic>
      <p:sp>
        <p:nvSpPr>
          <p:cNvPr id="9" name="Rectangle 8"/>
          <p:cNvSpPr/>
          <p:nvPr/>
        </p:nvSpPr>
        <p:spPr>
          <a:xfrm>
            <a:off x="2537605" y="1253630"/>
            <a:ext cx="6200878" cy="1901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sp>
        <p:nvSpPr>
          <p:cNvPr id="10" name="Rectangle 9"/>
          <p:cNvSpPr/>
          <p:nvPr/>
        </p:nvSpPr>
        <p:spPr>
          <a:xfrm>
            <a:off x="2539877" y="3289426"/>
            <a:ext cx="6200878" cy="11324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pic>
        <p:nvPicPr>
          <p:cNvPr id="7" name="Picture 6"/>
          <p:cNvPicPr>
            <a:picLocks noChangeAspect="1"/>
          </p:cNvPicPr>
          <p:nvPr/>
        </p:nvPicPr>
        <p:blipFill>
          <a:blip r:embed="rId5"/>
          <a:stretch>
            <a:fillRect/>
          </a:stretch>
        </p:blipFill>
        <p:spPr>
          <a:xfrm>
            <a:off x="2537604" y="4532380"/>
            <a:ext cx="6183315" cy="292626"/>
          </a:xfrm>
          <a:prstGeom prst="rect">
            <a:avLst/>
          </a:prstGeom>
        </p:spPr>
      </p:pic>
      <p:sp>
        <p:nvSpPr>
          <p:cNvPr id="8" name="TextBox 7"/>
          <p:cNvSpPr txBox="1"/>
          <p:nvPr/>
        </p:nvSpPr>
        <p:spPr>
          <a:xfrm>
            <a:off x="3807726" y="5061891"/>
            <a:ext cx="2713756" cy="1200329"/>
          </a:xfrm>
          <a:prstGeom prst="rect">
            <a:avLst/>
          </a:prstGeom>
          <a:solidFill>
            <a:srgbClr val="30F0F0"/>
          </a:solidFill>
          <a:ln w="57150">
            <a:solidFill>
              <a:srgbClr val="0033CC"/>
            </a:solidFill>
          </a:ln>
        </p:spPr>
        <p:txBody>
          <a:bodyPr wrap="none" rtlCol="0">
            <a:spAutoFit/>
          </a:bodyPr>
          <a:lstStyle/>
          <a:p>
            <a:r>
              <a:rPr lang="en-US" b="1" dirty="0" smtClean="0">
                <a:solidFill>
                  <a:srgbClr val="0033CC"/>
                </a:solidFill>
              </a:rPr>
              <a:t>Options</a:t>
            </a:r>
          </a:p>
          <a:p>
            <a:pPr marL="285750" indent="-285750">
              <a:buFont typeface="Arial" panose="020B0604020202020204" pitchFamily="34" charset="0"/>
              <a:buChar char="•"/>
            </a:pPr>
            <a:r>
              <a:rPr lang="en-US" b="1" dirty="0" smtClean="0">
                <a:solidFill>
                  <a:srgbClr val="0033CC"/>
                </a:solidFill>
              </a:rPr>
              <a:t>Cancel = No action now</a:t>
            </a:r>
          </a:p>
          <a:p>
            <a:pPr marL="285750" indent="-285750">
              <a:buFont typeface="Arial" panose="020B0604020202020204" pitchFamily="34" charset="0"/>
              <a:buChar char="•"/>
            </a:pPr>
            <a:r>
              <a:rPr lang="en-US" b="1" dirty="0" smtClean="0">
                <a:solidFill>
                  <a:srgbClr val="0033CC"/>
                </a:solidFill>
              </a:rPr>
              <a:t>Return to Supervisor 1</a:t>
            </a:r>
          </a:p>
          <a:p>
            <a:pPr marL="285750" indent="-285750">
              <a:buFont typeface="Arial" panose="020B0604020202020204" pitchFamily="34" charset="0"/>
              <a:buChar char="•"/>
            </a:pPr>
            <a:r>
              <a:rPr lang="en-US" b="1" dirty="0" smtClean="0">
                <a:solidFill>
                  <a:srgbClr val="0033CC"/>
                </a:solidFill>
              </a:rPr>
              <a:t>Approve</a:t>
            </a:r>
            <a:endParaRPr lang="en-US" b="1" dirty="0">
              <a:solidFill>
                <a:srgbClr val="0033CC"/>
              </a:solidFill>
            </a:endParaRPr>
          </a:p>
        </p:txBody>
      </p:sp>
      <p:sp>
        <p:nvSpPr>
          <p:cNvPr id="14" name="Up Arrow 13"/>
          <p:cNvSpPr/>
          <p:nvPr/>
        </p:nvSpPr>
        <p:spPr>
          <a:xfrm rot="973416">
            <a:off x="7059409" y="4855649"/>
            <a:ext cx="1718910" cy="800460"/>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Click Approve</a:t>
            </a:r>
            <a:endParaRPr lang="en-US" sz="1400" b="1" dirty="0">
              <a:solidFill>
                <a:srgbClr val="FF0000"/>
              </a:solidFill>
            </a:endParaRPr>
          </a:p>
        </p:txBody>
      </p:sp>
      <p:sp>
        <p:nvSpPr>
          <p:cNvPr id="15" name="Rectangle 14"/>
          <p:cNvSpPr/>
          <p:nvPr/>
        </p:nvSpPr>
        <p:spPr>
          <a:xfrm>
            <a:off x="8052178" y="4518731"/>
            <a:ext cx="627797" cy="292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58312" y="2806200"/>
            <a:ext cx="1916871"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842642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2112984" y="2665184"/>
            <a:ext cx="3671792" cy="686442"/>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213</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664" y="1278220"/>
            <a:ext cx="5802090" cy="2492750"/>
          </a:xfrm>
          <a:prstGeom prst="rect">
            <a:avLst/>
          </a:prstGeom>
        </p:spPr>
      </p:pic>
      <p:pic>
        <p:nvPicPr>
          <p:cNvPr id="7" name="Picture 6"/>
          <p:cNvPicPr>
            <a:picLocks noChangeAspect="1"/>
          </p:cNvPicPr>
          <p:nvPr/>
        </p:nvPicPr>
        <p:blipFill>
          <a:blip r:embed="rId4"/>
          <a:stretch>
            <a:fillRect/>
          </a:stretch>
        </p:blipFill>
        <p:spPr>
          <a:xfrm>
            <a:off x="2678222" y="3991018"/>
            <a:ext cx="5810686" cy="2282156"/>
          </a:xfrm>
          <a:prstGeom prst="rect">
            <a:avLst/>
          </a:prstGeom>
        </p:spPr>
      </p:pic>
      <p:sp>
        <p:nvSpPr>
          <p:cNvPr id="9" name="Rectangle 8"/>
          <p:cNvSpPr/>
          <p:nvPr/>
        </p:nvSpPr>
        <p:spPr>
          <a:xfrm>
            <a:off x="544664" y="2019868"/>
            <a:ext cx="929294" cy="2456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678222" y="4711054"/>
            <a:ext cx="929294" cy="2456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595582" y="3008405"/>
            <a:ext cx="723876" cy="239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Callout 11"/>
          <p:cNvSpPr/>
          <p:nvPr/>
        </p:nvSpPr>
        <p:spPr>
          <a:xfrm>
            <a:off x="6385068" y="2764590"/>
            <a:ext cx="2049248" cy="686442"/>
          </a:xfrm>
          <a:prstGeom prst="leftArrowCallout">
            <a:avLst>
              <a:gd name="adj1" fmla="val 25000"/>
              <a:gd name="adj2" fmla="val 42894"/>
              <a:gd name="adj3" fmla="val 25000"/>
              <a:gd name="adj4" fmla="val 82205"/>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Option to print assessment</a:t>
            </a:r>
            <a:endParaRPr lang="en-US" b="1" dirty="0">
              <a:solidFill>
                <a:srgbClr val="0033CC"/>
              </a:solidFill>
            </a:endParaRPr>
          </a:p>
        </p:txBody>
      </p:sp>
      <p:sp>
        <p:nvSpPr>
          <p:cNvPr id="13" name="Rectangle 12"/>
          <p:cNvSpPr/>
          <p:nvPr/>
        </p:nvSpPr>
        <p:spPr>
          <a:xfrm>
            <a:off x="3684210" y="5480924"/>
            <a:ext cx="4750105" cy="251136"/>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Callout 13"/>
          <p:cNvSpPr/>
          <p:nvPr/>
        </p:nvSpPr>
        <p:spPr>
          <a:xfrm flipH="1">
            <a:off x="696035" y="5128808"/>
            <a:ext cx="2927096" cy="994237"/>
          </a:xfrm>
          <a:prstGeom prst="leftArrowCallout">
            <a:avLst>
              <a:gd name="adj1" fmla="val 25000"/>
              <a:gd name="adj2" fmla="val 42894"/>
              <a:gd name="adj3" fmla="val 25000"/>
              <a:gd name="adj4" fmla="val 84422"/>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Midpoint Assessment Released to Employee and to Supervisor</a:t>
            </a:r>
            <a:endParaRPr lang="en-US" b="1" dirty="0">
              <a:solidFill>
                <a:srgbClr val="0033CC"/>
              </a:solidFill>
            </a:endParaRPr>
          </a:p>
        </p:txBody>
      </p:sp>
    </p:spTree>
    <p:extLst>
      <p:ext uri="{BB962C8B-B14F-4D97-AF65-F5344CB8AC3E}">
        <p14:creationId xmlns:p14="http://schemas.microsoft.com/office/powerpoint/2010/main" val="361721281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39589" y="2282815"/>
            <a:ext cx="7772400" cy="1574277"/>
          </a:xfrm>
        </p:spPr>
        <p:txBody>
          <a:bodyPr/>
          <a:lstStyle/>
          <a:p>
            <a:r>
              <a:rPr lang="en-US" dirty="0" smtClean="0">
                <a:solidFill>
                  <a:srgbClr val="080808"/>
                </a:solidFill>
              </a:rPr>
              <a:t>Midpoint Assessment – Supervisor 2</a:t>
            </a:r>
            <a:br>
              <a:rPr lang="en-US" dirty="0" smtClean="0">
                <a:solidFill>
                  <a:srgbClr val="080808"/>
                </a:solidFill>
              </a:rPr>
            </a:br>
            <a:r>
              <a:rPr lang="en-US" dirty="0" smtClean="0">
                <a:solidFill>
                  <a:srgbClr val="080808"/>
                </a:solidFill>
              </a:rPr>
              <a:t>Return to Supervisor 1</a:t>
            </a:r>
            <a:br>
              <a:rPr lang="en-US" dirty="0" smtClean="0">
                <a:solidFill>
                  <a:srgbClr val="080808"/>
                </a:solidFill>
              </a:rPr>
            </a:br>
            <a:endParaRPr lang="en-US" dirty="0">
              <a:solidFill>
                <a:srgbClr val="080808"/>
              </a:solidFill>
            </a:endParaRPr>
          </a:p>
        </p:txBody>
      </p:sp>
      <p:sp>
        <p:nvSpPr>
          <p:cNvPr id="9" name="Subtitle 8"/>
          <p:cNvSpPr>
            <a:spLocks noGrp="1"/>
          </p:cNvSpPr>
          <p:nvPr>
            <p:ph type="subTitle" idx="1"/>
          </p:nvPr>
        </p:nvSpPr>
        <p:spPr/>
        <p:txBody>
          <a:bodyPr/>
          <a:lstStyle/>
          <a:p>
            <a:endParaRPr lang="en-US" dirty="0"/>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214</a:t>
            </a:fld>
            <a:endParaRPr lang="en-US" sz="1000" dirty="0">
              <a:solidFill>
                <a:srgbClr val="1F497D"/>
              </a:solidFill>
            </a:endParaRPr>
          </a:p>
        </p:txBody>
      </p:sp>
    </p:spTree>
    <p:extLst>
      <p:ext uri="{BB962C8B-B14F-4D97-AF65-F5344CB8AC3E}">
        <p14:creationId xmlns:p14="http://schemas.microsoft.com/office/powerpoint/2010/main" val="35246324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215810"/>
            <a:ext cx="1948083" cy="401128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215</a:t>
            </a:fld>
            <a:endParaRPr lang="en-US" dirty="0">
              <a:solidFill>
                <a:srgbClr val="1F497D"/>
              </a:solidFill>
            </a:endParaRPr>
          </a:p>
        </p:txBody>
      </p:sp>
      <p:pic>
        <p:nvPicPr>
          <p:cNvPr id="3" name="Picture 2"/>
          <p:cNvPicPr>
            <a:picLocks noChangeAspect="1"/>
          </p:cNvPicPr>
          <p:nvPr/>
        </p:nvPicPr>
        <p:blipFill>
          <a:blip r:embed="rId3"/>
          <a:stretch>
            <a:fillRect/>
          </a:stretch>
        </p:blipFill>
        <p:spPr>
          <a:xfrm>
            <a:off x="2492747" y="1215810"/>
            <a:ext cx="6228172" cy="1917682"/>
          </a:xfrm>
          <a:prstGeom prst="rect">
            <a:avLst/>
          </a:prstGeom>
        </p:spPr>
      </p:pic>
      <p:pic>
        <p:nvPicPr>
          <p:cNvPr id="6" name="Picture 5"/>
          <p:cNvPicPr>
            <a:picLocks noChangeAspect="1"/>
          </p:cNvPicPr>
          <p:nvPr/>
        </p:nvPicPr>
        <p:blipFill>
          <a:blip r:embed="rId4"/>
          <a:stretch>
            <a:fillRect/>
          </a:stretch>
        </p:blipFill>
        <p:spPr>
          <a:xfrm>
            <a:off x="2492747" y="3291130"/>
            <a:ext cx="6228172" cy="1018011"/>
          </a:xfrm>
          <a:prstGeom prst="rect">
            <a:avLst/>
          </a:prstGeom>
        </p:spPr>
      </p:pic>
      <p:sp>
        <p:nvSpPr>
          <p:cNvPr id="9" name="Rectangle 8"/>
          <p:cNvSpPr/>
          <p:nvPr/>
        </p:nvSpPr>
        <p:spPr>
          <a:xfrm>
            <a:off x="2537605" y="1253630"/>
            <a:ext cx="6200878" cy="1901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sp>
        <p:nvSpPr>
          <p:cNvPr id="10" name="Rectangle 9"/>
          <p:cNvSpPr/>
          <p:nvPr/>
        </p:nvSpPr>
        <p:spPr>
          <a:xfrm>
            <a:off x="2539877" y="3289426"/>
            <a:ext cx="6200878" cy="11324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endParaRPr lang="en-US" b="1" dirty="0">
              <a:solidFill>
                <a:srgbClr val="FF0000"/>
              </a:solidFill>
            </a:endParaRPr>
          </a:p>
        </p:txBody>
      </p:sp>
      <p:pic>
        <p:nvPicPr>
          <p:cNvPr id="7" name="Picture 6"/>
          <p:cNvPicPr>
            <a:picLocks noChangeAspect="1"/>
          </p:cNvPicPr>
          <p:nvPr/>
        </p:nvPicPr>
        <p:blipFill>
          <a:blip r:embed="rId5"/>
          <a:stretch>
            <a:fillRect/>
          </a:stretch>
        </p:blipFill>
        <p:spPr>
          <a:xfrm>
            <a:off x="2537604" y="4532380"/>
            <a:ext cx="6183315" cy="292626"/>
          </a:xfrm>
          <a:prstGeom prst="rect">
            <a:avLst/>
          </a:prstGeom>
        </p:spPr>
      </p:pic>
      <p:sp>
        <p:nvSpPr>
          <p:cNvPr id="14" name="Up Arrow 13"/>
          <p:cNvSpPr/>
          <p:nvPr/>
        </p:nvSpPr>
        <p:spPr>
          <a:xfrm>
            <a:off x="6311153" y="4833971"/>
            <a:ext cx="2646462" cy="756257"/>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Click Return to Supervisor 1</a:t>
            </a:r>
            <a:endParaRPr lang="en-US" sz="1400" b="1" dirty="0">
              <a:solidFill>
                <a:srgbClr val="FF0000"/>
              </a:solidFill>
            </a:endParaRPr>
          </a:p>
        </p:txBody>
      </p:sp>
      <p:sp>
        <p:nvSpPr>
          <p:cNvPr id="15" name="Rectangle 14"/>
          <p:cNvSpPr/>
          <p:nvPr/>
        </p:nvSpPr>
        <p:spPr>
          <a:xfrm>
            <a:off x="7104325" y="4523415"/>
            <a:ext cx="1122728" cy="292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58312" y="2806200"/>
            <a:ext cx="1916871"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16777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t>
            </a:r>
            <a:r>
              <a:rPr lang="en-US" dirty="0" smtClean="0"/>
              <a:t>Approval</a:t>
            </a:r>
            <a:br>
              <a:rPr lang="en-US" dirty="0" smtClean="0"/>
            </a:br>
            <a:r>
              <a:rPr lang="en-US" dirty="0" smtClean="0"/>
              <a:t>Return to Supervisor 1</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2" y="3632536"/>
            <a:ext cx="8154987" cy="1936596"/>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216</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512" y="1378546"/>
            <a:ext cx="8154987" cy="1925070"/>
          </a:xfrm>
          <a:prstGeom prst="rect">
            <a:avLst/>
          </a:prstGeom>
        </p:spPr>
      </p:pic>
      <p:sp>
        <p:nvSpPr>
          <p:cNvPr id="7" name="Right Arrow Callout 6"/>
          <p:cNvSpPr/>
          <p:nvPr/>
        </p:nvSpPr>
        <p:spPr>
          <a:xfrm>
            <a:off x="17717" y="2231147"/>
            <a:ext cx="2999873" cy="786063"/>
          </a:xfrm>
          <a:prstGeom prst="rightArrowCallout">
            <a:avLst>
              <a:gd name="adj1" fmla="val 25000"/>
              <a:gd name="adj2" fmla="val 50000"/>
              <a:gd name="adj3" fmla="val 25000"/>
              <a:gd name="adj4" fmla="val 8303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Return to Employee, MUST enter justification</a:t>
            </a:r>
            <a:endParaRPr lang="en-US" b="1" dirty="0">
              <a:solidFill>
                <a:srgbClr val="FF0000"/>
              </a:solidFill>
            </a:endParaRPr>
          </a:p>
        </p:txBody>
      </p:sp>
      <p:sp>
        <p:nvSpPr>
          <p:cNvPr id="8" name="Right Arrow Callout 7"/>
          <p:cNvSpPr/>
          <p:nvPr/>
        </p:nvSpPr>
        <p:spPr>
          <a:xfrm>
            <a:off x="887419" y="4559190"/>
            <a:ext cx="2144613" cy="589011"/>
          </a:xfrm>
          <a:prstGeom prst="rightArrowCallout">
            <a:avLst>
              <a:gd name="adj1" fmla="val 25000"/>
              <a:gd name="adj2" fmla="val 50000"/>
              <a:gd name="adj3" fmla="val 25000"/>
              <a:gd name="adj4" fmla="val 8303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Justification</a:t>
            </a:r>
            <a:endParaRPr lang="en-US" b="1" dirty="0">
              <a:solidFill>
                <a:srgbClr val="FF0000"/>
              </a:solidFill>
            </a:endParaRPr>
          </a:p>
        </p:txBody>
      </p:sp>
    </p:spTree>
    <p:extLst>
      <p:ext uri="{BB962C8B-B14F-4D97-AF65-F5344CB8AC3E}">
        <p14:creationId xmlns:p14="http://schemas.microsoft.com/office/powerpoint/2010/main" val="218979183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br>
              <a:rPr lang="en-US" dirty="0"/>
            </a:br>
            <a:r>
              <a:rPr lang="en-US" dirty="0"/>
              <a:t>Return to Supervisor 1</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217</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544664" y="1236611"/>
            <a:ext cx="6811630" cy="1815576"/>
          </a:xfrm>
          <a:prstGeom prst="rect">
            <a:avLst/>
          </a:prstGeom>
          <a:ln w="57150">
            <a:solidFill>
              <a:srgbClr val="0000FF"/>
            </a:solidFill>
          </a:ln>
        </p:spPr>
      </p:pic>
      <p:pic>
        <p:nvPicPr>
          <p:cNvPr id="13" name="Picture 12"/>
          <p:cNvPicPr>
            <a:picLocks noChangeAspect="1"/>
          </p:cNvPicPr>
          <p:nvPr/>
        </p:nvPicPr>
        <p:blipFill>
          <a:blip r:embed="rId3"/>
          <a:stretch>
            <a:fillRect/>
          </a:stretch>
        </p:blipFill>
        <p:spPr>
          <a:xfrm>
            <a:off x="2234963" y="3141617"/>
            <a:ext cx="6585727" cy="3571920"/>
          </a:xfrm>
          <a:prstGeom prst="rect">
            <a:avLst/>
          </a:prstGeom>
        </p:spPr>
      </p:pic>
      <p:sp>
        <p:nvSpPr>
          <p:cNvPr id="14" name="Rectangle 13"/>
          <p:cNvSpPr/>
          <p:nvPr/>
        </p:nvSpPr>
        <p:spPr>
          <a:xfrm>
            <a:off x="2374711" y="5663606"/>
            <a:ext cx="5745707" cy="355057"/>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729074" y="4777450"/>
            <a:ext cx="2442809" cy="163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033518" y="2756848"/>
            <a:ext cx="2442809" cy="163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Callout 16"/>
          <p:cNvSpPr/>
          <p:nvPr/>
        </p:nvSpPr>
        <p:spPr>
          <a:xfrm>
            <a:off x="345668" y="5205417"/>
            <a:ext cx="2029043" cy="1271433"/>
          </a:xfrm>
          <a:prstGeom prst="rightArrowCallout">
            <a:avLst>
              <a:gd name="adj1" fmla="val 25000"/>
              <a:gd name="adj2" fmla="val 25000"/>
              <a:gd name="adj3" fmla="val 25000"/>
              <a:gd name="adj4" fmla="val 71703"/>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Reason for Return to Supervisor 1</a:t>
            </a:r>
            <a:endParaRPr lang="en-US" b="1" dirty="0">
              <a:solidFill>
                <a:srgbClr val="0033CC"/>
              </a:solidFill>
            </a:endParaRPr>
          </a:p>
        </p:txBody>
      </p:sp>
    </p:spTree>
    <p:extLst>
      <p:ext uri="{BB962C8B-B14F-4D97-AF65-F5344CB8AC3E}">
        <p14:creationId xmlns:p14="http://schemas.microsoft.com/office/powerpoint/2010/main" val="342875927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br>
              <a:rPr lang="en-US" dirty="0"/>
            </a:br>
            <a:r>
              <a:rPr lang="en-US" dirty="0" smtClean="0"/>
              <a:t>Supervisor 1 to Supervisor 2</a:t>
            </a:r>
            <a:endParaRPr lang="en-US" dirty="0"/>
          </a:p>
        </p:txBody>
      </p:sp>
      <p:pic>
        <p:nvPicPr>
          <p:cNvPr id="5" name="Content Placeholder 4"/>
          <p:cNvPicPr>
            <a:picLocks noGrp="1" noChangeAspect="1"/>
          </p:cNvPicPr>
          <p:nvPr>
            <p:ph sz="quarter" idx="13"/>
          </p:nvPr>
        </p:nvPicPr>
        <p:blipFill>
          <a:blip r:embed="rId2"/>
          <a:stretch>
            <a:fillRect/>
          </a:stretch>
        </p:blipFill>
        <p:spPr>
          <a:xfrm>
            <a:off x="678959" y="1217362"/>
            <a:ext cx="6736483" cy="1769754"/>
          </a:xfrm>
          <a:prstGeom prst="rect">
            <a:avLst/>
          </a:prstGeom>
          <a:ln w="57150">
            <a:solidFill>
              <a:srgbClr val="0000FF"/>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218</a:t>
            </a:fld>
            <a:endParaRPr lang="en-US" dirty="0">
              <a:solidFill>
                <a:srgbClr val="1F497D"/>
              </a:solidFill>
            </a:endParaRPr>
          </a:p>
        </p:txBody>
      </p:sp>
      <p:pic>
        <p:nvPicPr>
          <p:cNvPr id="11" name="Picture 10"/>
          <p:cNvPicPr>
            <a:picLocks noChangeAspect="1"/>
          </p:cNvPicPr>
          <p:nvPr/>
        </p:nvPicPr>
        <p:blipFill>
          <a:blip r:embed="rId3"/>
          <a:stretch>
            <a:fillRect/>
          </a:stretch>
        </p:blipFill>
        <p:spPr>
          <a:xfrm>
            <a:off x="2197289" y="3250309"/>
            <a:ext cx="6497302" cy="3114605"/>
          </a:xfrm>
          <a:prstGeom prst="rect">
            <a:avLst/>
          </a:prstGeom>
        </p:spPr>
      </p:pic>
      <p:sp>
        <p:nvSpPr>
          <p:cNvPr id="12" name="Rectangle 11"/>
          <p:cNvSpPr/>
          <p:nvPr/>
        </p:nvSpPr>
        <p:spPr>
          <a:xfrm>
            <a:off x="2033518" y="2715904"/>
            <a:ext cx="2442809" cy="163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663592" y="4874524"/>
            <a:ext cx="2442809" cy="163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771738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t>
            </a:r>
            <a:r>
              <a:rPr lang="en-US" dirty="0" smtClean="0"/>
              <a:t>Approval</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5" y="1617627"/>
            <a:ext cx="1711946" cy="355678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219</a:t>
            </a:fld>
            <a:endParaRPr lang="en-US" dirty="0">
              <a:solidFill>
                <a:srgbClr val="1F497D"/>
              </a:solidFill>
            </a:endParaRPr>
          </a:p>
        </p:txBody>
      </p:sp>
      <p:pic>
        <p:nvPicPr>
          <p:cNvPr id="9" name="Picture 8"/>
          <p:cNvPicPr>
            <a:picLocks noChangeAspect="1"/>
          </p:cNvPicPr>
          <p:nvPr/>
        </p:nvPicPr>
        <p:blipFill>
          <a:blip r:embed="rId3"/>
          <a:stretch>
            <a:fillRect/>
          </a:stretch>
        </p:blipFill>
        <p:spPr>
          <a:xfrm>
            <a:off x="2256611" y="1617627"/>
            <a:ext cx="6640556" cy="974761"/>
          </a:xfrm>
          <a:prstGeom prst="rect">
            <a:avLst/>
          </a:prstGeom>
        </p:spPr>
      </p:pic>
      <p:pic>
        <p:nvPicPr>
          <p:cNvPr id="6" name="Picture 5"/>
          <p:cNvPicPr>
            <a:picLocks noChangeAspect="1"/>
          </p:cNvPicPr>
          <p:nvPr/>
        </p:nvPicPr>
        <p:blipFill>
          <a:blip r:embed="rId4"/>
          <a:stretch>
            <a:fillRect/>
          </a:stretch>
        </p:blipFill>
        <p:spPr>
          <a:xfrm>
            <a:off x="2238851" y="3031711"/>
            <a:ext cx="5386857" cy="2252776"/>
          </a:xfrm>
          <a:prstGeom prst="rect">
            <a:avLst/>
          </a:prstGeom>
        </p:spPr>
      </p:pic>
      <p:pic>
        <p:nvPicPr>
          <p:cNvPr id="13" name="Picture 12"/>
          <p:cNvPicPr>
            <a:picLocks noChangeAspect="1"/>
          </p:cNvPicPr>
          <p:nvPr/>
        </p:nvPicPr>
        <p:blipFill>
          <a:blip r:embed="rId5"/>
          <a:stretch>
            <a:fillRect/>
          </a:stretch>
        </p:blipFill>
        <p:spPr>
          <a:xfrm>
            <a:off x="2890645" y="3462726"/>
            <a:ext cx="5372488" cy="2592596"/>
          </a:xfrm>
          <a:prstGeom prst="rect">
            <a:avLst/>
          </a:prstGeom>
        </p:spPr>
      </p:pic>
      <p:pic>
        <p:nvPicPr>
          <p:cNvPr id="14" name="Picture 13"/>
          <p:cNvPicPr>
            <a:picLocks noChangeAspect="1"/>
          </p:cNvPicPr>
          <p:nvPr/>
        </p:nvPicPr>
        <p:blipFill>
          <a:blip r:embed="rId6"/>
          <a:stretch>
            <a:fillRect/>
          </a:stretch>
        </p:blipFill>
        <p:spPr>
          <a:xfrm>
            <a:off x="3290692" y="3912889"/>
            <a:ext cx="5372488" cy="2263661"/>
          </a:xfrm>
          <a:prstGeom prst="rect">
            <a:avLst/>
          </a:prstGeom>
        </p:spPr>
      </p:pic>
      <p:pic>
        <p:nvPicPr>
          <p:cNvPr id="15" name="Picture 14"/>
          <p:cNvPicPr>
            <a:picLocks noChangeAspect="1"/>
          </p:cNvPicPr>
          <p:nvPr/>
        </p:nvPicPr>
        <p:blipFill>
          <a:blip r:embed="rId7"/>
          <a:stretch>
            <a:fillRect/>
          </a:stretch>
        </p:blipFill>
        <p:spPr>
          <a:xfrm>
            <a:off x="3654122" y="4458898"/>
            <a:ext cx="5372488" cy="1651178"/>
          </a:xfrm>
          <a:prstGeom prst="rect">
            <a:avLst/>
          </a:prstGeom>
        </p:spPr>
      </p:pic>
      <p:sp>
        <p:nvSpPr>
          <p:cNvPr id="11" name="Rectangle 10"/>
          <p:cNvSpPr/>
          <p:nvPr/>
        </p:nvSpPr>
        <p:spPr>
          <a:xfrm>
            <a:off x="8447963" y="5710535"/>
            <a:ext cx="488203" cy="3311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238851" y="3031711"/>
            <a:ext cx="1186737" cy="313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001688" y="3472197"/>
            <a:ext cx="1186737" cy="313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527343" y="3938496"/>
            <a:ext cx="591408" cy="2346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482687" y="4458898"/>
            <a:ext cx="822801" cy="351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412905" y="2662379"/>
            <a:ext cx="856388" cy="369332"/>
          </a:xfrm>
          <a:prstGeom prst="rect">
            <a:avLst/>
          </a:prstGeom>
          <a:solidFill>
            <a:srgbClr val="FFFF00"/>
          </a:solidFill>
          <a:ln w="57150">
            <a:solidFill>
              <a:srgbClr val="FF0000"/>
            </a:solidFill>
          </a:ln>
        </p:spPr>
        <p:txBody>
          <a:bodyPr wrap="none" rtlCol="0">
            <a:spAutoFit/>
          </a:bodyPr>
          <a:lstStyle/>
          <a:p>
            <a:r>
              <a:rPr lang="en-US" dirty="0" smtClean="0">
                <a:solidFill>
                  <a:srgbClr val="FF0000"/>
                </a:solidFill>
              </a:rPr>
              <a:t>Review</a:t>
            </a:r>
            <a:endParaRPr lang="en-US" dirty="0">
              <a:solidFill>
                <a:srgbClr val="FF0000"/>
              </a:solidFill>
            </a:endParaRPr>
          </a:p>
        </p:txBody>
      </p:sp>
      <p:sp>
        <p:nvSpPr>
          <p:cNvPr id="23" name="TextBox 22"/>
          <p:cNvSpPr txBox="1"/>
          <p:nvPr/>
        </p:nvSpPr>
        <p:spPr>
          <a:xfrm>
            <a:off x="4161496" y="3102865"/>
            <a:ext cx="856388" cy="369332"/>
          </a:xfrm>
          <a:prstGeom prst="rect">
            <a:avLst/>
          </a:prstGeom>
          <a:solidFill>
            <a:srgbClr val="FFFF00"/>
          </a:solidFill>
          <a:ln w="57150">
            <a:solidFill>
              <a:srgbClr val="FF0000"/>
            </a:solidFill>
          </a:ln>
        </p:spPr>
        <p:txBody>
          <a:bodyPr wrap="none" rtlCol="0">
            <a:spAutoFit/>
          </a:bodyPr>
          <a:lstStyle/>
          <a:p>
            <a:r>
              <a:rPr lang="en-US" dirty="0" smtClean="0">
                <a:solidFill>
                  <a:srgbClr val="FF0000"/>
                </a:solidFill>
              </a:rPr>
              <a:t>Review</a:t>
            </a:r>
            <a:endParaRPr lang="en-US" dirty="0">
              <a:solidFill>
                <a:srgbClr val="FF0000"/>
              </a:solidFill>
            </a:endParaRPr>
          </a:p>
        </p:txBody>
      </p:sp>
      <p:sp>
        <p:nvSpPr>
          <p:cNvPr id="24" name="TextBox 23"/>
          <p:cNvSpPr txBox="1"/>
          <p:nvPr/>
        </p:nvSpPr>
        <p:spPr>
          <a:xfrm>
            <a:off x="5394265" y="3553110"/>
            <a:ext cx="856388" cy="369332"/>
          </a:xfrm>
          <a:prstGeom prst="rect">
            <a:avLst/>
          </a:prstGeom>
          <a:solidFill>
            <a:srgbClr val="FFFF00"/>
          </a:solidFill>
          <a:ln w="57150">
            <a:solidFill>
              <a:srgbClr val="FF0000"/>
            </a:solidFill>
          </a:ln>
        </p:spPr>
        <p:txBody>
          <a:bodyPr wrap="none" rtlCol="0">
            <a:spAutoFit/>
          </a:bodyPr>
          <a:lstStyle/>
          <a:p>
            <a:r>
              <a:rPr lang="en-US" dirty="0" smtClean="0">
                <a:solidFill>
                  <a:srgbClr val="FF0000"/>
                </a:solidFill>
              </a:rPr>
              <a:t>Review</a:t>
            </a:r>
            <a:endParaRPr lang="en-US" dirty="0">
              <a:solidFill>
                <a:srgbClr val="FF0000"/>
              </a:solidFill>
            </a:endParaRPr>
          </a:p>
        </p:txBody>
      </p:sp>
      <p:sp>
        <p:nvSpPr>
          <p:cNvPr id="25" name="TextBox 24"/>
          <p:cNvSpPr txBox="1"/>
          <p:nvPr/>
        </p:nvSpPr>
        <p:spPr>
          <a:xfrm>
            <a:off x="6447189" y="4127749"/>
            <a:ext cx="856388" cy="369332"/>
          </a:xfrm>
          <a:prstGeom prst="rect">
            <a:avLst/>
          </a:prstGeom>
          <a:solidFill>
            <a:srgbClr val="FFFF00"/>
          </a:solidFill>
          <a:ln w="57150">
            <a:solidFill>
              <a:srgbClr val="FF0000"/>
            </a:solidFill>
          </a:ln>
        </p:spPr>
        <p:txBody>
          <a:bodyPr wrap="none" rtlCol="0">
            <a:spAutoFit/>
          </a:bodyPr>
          <a:lstStyle/>
          <a:p>
            <a:r>
              <a:rPr lang="en-US" dirty="0" smtClean="0">
                <a:solidFill>
                  <a:srgbClr val="FF0000"/>
                </a:solidFill>
              </a:rPr>
              <a:t>Review</a:t>
            </a:r>
            <a:endParaRPr lang="en-US" dirty="0">
              <a:solidFill>
                <a:srgbClr val="FF0000"/>
              </a:solidFill>
            </a:endParaRPr>
          </a:p>
        </p:txBody>
      </p:sp>
      <p:sp>
        <p:nvSpPr>
          <p:cNvPr id="26" name="Rectangle 25"/>
          <p:cNvSpPr/>
          <p:nvPr/>
        </p:nvSpPr>
        <p:spPr>
          <a:xfrm>
            <a:off x="2268420" y="2283354"/>
            <a:ext cx="925158" cy="2714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305993" y="1900374"/>
            <a:ext cx="856388" cy="369332"/>
          </a:xfrm>
          <a:prstGeom prst="rect">
            <a:avLst/>
          </a:prstGeom>
          <a:solidFill>
            <a:srgbClr val="FFFF00"/>
          </a:solidFill>
          <a:ln w="57150">
            <a:solidFill>
              <a:srgbClr val="FF0000"/>
            </a:solidFill>
          </a:ln>
        </p:spPr>
        <p:txBody>
          <a:bodyPr wrap="none" rtlCol="0">
            <a:spAutoFit/>
          </a:bodyPr>
          <a:lstStyle/>
          <a:p>
            <a:r>
              <a:rPr lang="en-US" dirty="0" smtClean="0">
                <a:solidFill>
                  <a:srgbClr val="FF0000"/>
                </a:solidFill>
              </a:rPr>
              <a:t>Review</a:t>
            </a:r>
            <a:endParaRPr lang="en-US" dirty="0">
              <a:solidFill>
                <a:srgbClr val="FF0000"/>
              </a:solidFill>
            </a:endParaRPr>
          </a:p>
        </p:txBody>
      </p:sp>
      <p:sp>
        <p:nvSpPr>
          <p:cNvPr id="28" name="Right Arrow 27"/>
          <p:cNvSpPr/>
          <p:nvPr/>
        </p:nvSpPr>
        <p:spPr>
          <a:xfrm>
            <a:off x="5188425" y="5657682"/>
            <a:ext cx="3059515" cy="466015"/>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agree, Click Approve</a:t>
            </a:r>
            <a:endParaRPr lang="en-US" b="1" dirty="0">
              <a:solidFill>
                <a:srgbClr val="FF0000"/>
              </a:solidFill>
            </a:endParaRPr>
          </a:p>
        </p:txBody>
      </p:sp>
      <p:sp>
        <p:nvSpPr>
          <p:cNvPr id="29" name="Rectangle 28"/>
          <p:cNvSpPr/>
          <p:nvPr/>
        </p:nvSpPr>
        <p:spPr>
          <a:xfrm>
            <a:off x="562448" y="2991599"/>
            <a:ext cx="1694162" cy="313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412905" y="1124009"/>
            <a:ext cx="4670612" cy="369332"/>
          </a:xfrm>
          <a:prstGeom prst="rect">
            <a:avLst/>
          </a:prstGeom>
          <a:solidFill>
            <a:srgbClr val="30F0F0"/>
          </a:solidFill>
          <a:ln w="57150">
            <a:solidFill>
              <a:schemeClr val="accent1"/>
            </a:solidFill>
          </a:ln>
        </p:spPr>
        <p:txBody>
          <a:bodyPr wrap="square" rtlCol="0">
            <a:spAutoFit/>
          </a:bodyPr>
          <a:lstStyle/>
          <a:p>
            <a:pPr algn="ctr"/>
            <a:r>
              <a:rPr lang="en-US" dirty="0" smtClean="0">
                <a:solidFill>
                  <a:srgbClr val="0000FF"/>
                </a:solidFill>
              </a:rPr>
              <a:t>Revised / Updated Supervisor 1 Assessment</a:t>
            </a:r>
            <a:endParaRPr lang="en-US" dirty="0">
              <a:solidFill>
                <a:srgbClr val="0000FF"/>
              </a:solidFill>
            </a:endParaRPr>
          </a:p>
        </p:txBody>
      </p:sp>
    </p:spTree>
    <p:extLst>
      <p:ext uri="{BB962C8B-B14F-4D97-AF65-F5344CB8AC3E}">
        <p14:creationId xmlns:p14="http://schemas.microsoft.com/office/powerpoint/2010/main" val="3967588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Edit Profile &gt; User Profile</a:t>
            </a:r>
            <a:br>
              <a:rPr lang="en-US" dirty="0"/>
            </a:br>
            <a:r>
              <a:rPr lang="en-US" dirty="0" smtClean="0"/>
              <a:t>Exit User Profile</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a:t>
            </a:fld>
            <a:endParaRPr lang="en-US" dirty="0">
              <a:solidFill>
                <a:srgbClr val="1F497D"/>
              </a:solidFill>
            </a:endParaRPr>
          </a:p>
        </p:txBody>
      </p:sp>
      <p:sp>
        <p:nvSpPr>
          <p:cNvPr id="6" name="TextBox 5"/>
          <p:cNvSpPr txBox="1"/>
          <p:nvPr/>
        </p:nvSpPr>
        <p:spPr>
          <a:xfrm>
            <a:off x="544513" y="1279474"/>
            <a:ext cx="8035823" cy="646331"/>
          </a:xfrm>
          <a:prstGeom prst="rect">
            <a:avLst/>
          </a:prstGeom>
          <a:noFill/>
        </p:spPr>
        <p:txBody>
          <a:bodyPr wrap="square" rtlCol="0">
            <a:spAutoFit/>
          </a:bodyPr>
          <a:lstStyle/>
          <a:p>
            <a:r>
              <a:rPr lang="en-US" dirty="0" smtClean="0">
                <a:solidFill>
                  <a:srgbClr val="080808"/>
                </a:solidFill>
              </a:rPr>
              <a:t>To exit User Profile, click </a:t>
            </a:r>
            <a:r>
              <a:rPr lang="en-US" u="sng" dirty="0" smtClean="0">
                <a:solidFill>
                  <a:srgbClr val="080808"/>
                </a:solidFill>
              </a:rPr>
              <a:t>Cancel</a:t>
            </a:r>
            <a:r>
              <a:rPr lang="en-US" dirty="0" smtClean="0">
                <a:solidFill>
                  <a:srgbClr val="080808"/>
                </a:solidFill>
              </a:rPr>
              <a:t> </a:t>
            </a:r>
          </a:p>
          <a:p>
            <a:r>
              <a:rPr lang="en-US" dirty="0" smtClean="0">
                <a:solidFill>
                  <a:srgbClr val="080808"/>
                </a:solidFill>
              </a:rPr>
              <a:t>or use the </a:t>
            </a:r>
            <a:r>
              <a:rPr lang="en-US" u="sng" dirty="0" smtClean="0">
                <a:solidFill>
                  <a:srgbClr val="080808"/>
                </a:solidFill>
              </a:rPr>
              <a:t>Navigation Menu</a:t>
            </a:r>
            <a:r>
              <a:rPr lang="en-US" dirty="0" smtClean="0">
                <a:solidFill>
                  <a:srgbClr val="080808"/>
                </a:solidFill>
              </a:rPr>
              <a:t> to another selection</a:t>
            </a:r>
            <a:endParaRPr lang="en-US" dirty="0">
              <a:solidFill>
                <a:srgbClr val="080808"/>
              </a:solidFill>
            </a:endParaRPr>
          </a:p>
        </p:txBody>
      </p:sp>
      <p:pic>
        <p:nvPicPr>
          <p:cNvPr id="8" name="Content Placeholder 7"/>
          <p:cNvPicPr>
            <a:picLocks noGrp="1" noChangeAspect="1"/>
          </p:cNvPicPr>
          <p:nvPr>
            <p:ph sz="quarter" idx="13"/>
          </p:nvPr>
        </p:nvPicPr>
        <p:blipFill>
          <a:blip r:embed="rId2"/>
          <a:stretch>
            <a:fillRect/>
          </a:stretch>
        </p:blipFill>
        <p:spPr>
          <a:xfrm>
            <a:off x="544513" y="2055631"/>
            <a:ext cx="8154987" cy="3589639"/>
          </a:xfrm>
          <a:prstGeom prst="rect">
            <a:avLst/>
          </a:prstGeom>
        </p:spPr>
      </p:pic>
      <p:cxnSp>
        <p:nvCxnSpPr>
          <p:cNvPr id="10" name="Straight Arrow Connector 9"/>
          <p:cNvCxnSpPr/>
          <p:nvPr/>
        </p:nvCxnSpPr>
        <p:spPr>
          <a:xfrm>
            <a:off x="3510116" y="1592826"/>
            <a:ext cx="4070555" cy="327414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551175" y="4896464"/>
            <a:ext cx="676091" cy="339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Callout 11"/>
          <p:cNvSpPr/>
          <p:nvPr/>
        </p:nvSpPr>
        <p:spPr>
          <a:xfrm>
            <a:off x="7379706" y="5265173"/>
            <a:ext cx="1066800" cy="840658"/>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Exit</a:t>
            </a:r>
            <a:endParaRPr lang="en-US" b="1" dirty="0">
              <a:solidFill>
                <a:srgbClr val="FF0000"/>
              </a:solidFill>
            </a:endParaRPr>
          </a:p>
        </p:txBody>
      </p:sp>
      <p:sp>
        <p:nvSpPr>
          <p:cNvPr id="13" name="Rectangle 12"/>
          <p:cNvSpPr/>
          <p:nvPr/>
        </p:nvSpPr>
        <p:spPr>
          <a:xfrm>
            <a:off x="544664" y="2566215"/>
            <a:ext cx="1298884" cy="2802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a:endCxn id="13" idx="0"/>
          </p:cNvCxnSpPr>
          <p:nvPr/>
        </p:nvCxnSpPr>
        <p:spPr>
          <a:xfrm flipH="1">
            <a:off x="1194106" y="1838977"/>
            <a:ext cx="1077146" cy="72723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39937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339324" y="1329378"/>
            <a:ext cx="8137525" cy="151908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220</a:t>
            </a:fld>
            <a:endParaRPr lang="en-US" dirty="0">
              <a:solidFill>
                <a:srgbClr val="1F497D"/>
              </a:solidFill>
            </a:endParaRPr>
          </a:p>
        </p:txBody>
      </p:sp>
      <p:pic>
        <p:nvPicPr>
          <p:cNvPr id="8" name="Picture 7"/>
          <p:cNvPicPr>
            <a:picLocks noChangeAspect="1"/>
          </p:cNvPicPr>
          <p:nvPr/>
        </p:nvPicPr>
        <p:blipFill>
          <a:blip r:embed="rId3"/>
          <a:stretch>
            <a:fillRect/>
          </a:stretch>
        </p:blipFill>
        <p:spPr>
          <a:xfrm>
            <a:off x="339324" y="3119668"/>
            <a:ext cx="8340652" cy="3265881"/>
          </a:xfrm>
          <a:prstGeom prst="rect">
            <a:avLst/>
          </a:prstGeom>
        </p:spPr>
      </p:pic>
      <p:sp>
        <p:nvSpPr>
          <p:cNvPr id="3" name="Rectangle 2"/>
          <p:cNvSpPr/>
          <p:nvPr/>
        </p:nvSpPr>
        <p:spPr>
          <a:xfrm>
            <a:off x="5811252" y="2322095"/>
            <a:ext cx="336884" cy="252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8"/>
          <p:cNvSpPr/>
          <p:nvPr/>
        </p:nvSpPr>
        <p:spPr>
          <a:xfrm>
            <a:off x="5220617" y="2650436"/>
            <a:ext cx="1552073" cy="457200"/>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1" name="Rectangle 10"/>
          <p:cNvSpPr/>
          <p:nvPr/>
        </p:nvSpPr>
        <p:spPr>
          <a:xfrm>
            <a:off x="1896977" y="5638800"/>
            <a:ext cx="6579871" cy="23261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a:off x="1179095" y="5157536"/>
            <a:ext cx="1937084" cy="457200"/>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Released</a:t>
            </a:r>
            <a:endParaRPr lang="en-US" b="1" dirty="0">
              <a:solidFill>
                <a:srgbClr val="0000FF"/>
              </a:solidFill>
            </a:endParaRPr>
          </a:p>
        </p:txBody>
      </p:sp>
      <p:sp>
        <p:nvSpPr>
          <p:cNvPr id="13" name="Rectangle 12"/>
          <p:cNvSpPr/>
          <p:nvPr/>
        </p:nvSpPr>
        <p:spPr>
          <a:xfrm>
            <a:off x="332014" y="4172560"/>
            <a:ext cx="1328344" cy="313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546404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Midpoint Assessment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221</a:t>
            </a:fld>
            <a:endParaRPr lang="en-US" dirty="0">
              <a:solidFill>
                <a:srgbClr val="1F497D"/>
              </a:solidFill>
            </a:endParaRPr>
          </a:p>
        </p:txBody>
      </p:sp>
      <p:pic>
        <p:nvPicPr>
          <p:cNvPr id="12" name="Content Placeholder 11"/>
          <p:cNvPicPr>
            <a:picLocks noGrp="1" noChangeAspect="1"/>
          </p:cNvPicPr>
          <p:nvPr>
            <p:ph sz="quarter" idx="13"/>
          </p:nvPr>
        </p:nvPicPr>
        <p:blipFill>
          <a:blip r:embed="rId2"/>
          <a:stretch>
            <a:fillRect/>
          </a:stretch>
        </p:blipFill>
        <p:spPr>
          <a:xfrm>
            <a:off x="2285147" y="3607252"/>
            <a:ext cx="6396890" cy="2223987"/>
          </a:xfrm>
          <a:prstGeom prst="rect">
            <a:avLst/>
          </a:prstGeom>
        </p:spPr>
      </p:pic>
      <p:pic>
        <p:nvPicPr>
          <p:cNvPr id="13" name="Picture 12"/>
          <p:cNvPicPr>
            <a:picLocks noChangeAspect="1"/>
          </p:cNvPicPr>
          <p:nvPr/>
        </p:nvPicPr>
        <p:blipFill>
          <a:blip r:embed="rId3"/>
          <a:stretch>
            <a:fillRect/>
          </a:stretch>
        </p:blipFill>
        <p:spPr>
          <a:xfrm>
            <a:off x="418108" y="1450800"/>
            <a:ext cx="1683647" cy="4312905"/>
          </a:xfrm>
          <a:prstGeom prst="rect">
            <a:avLst/>
          </a:prstGeom>
        </p:spPr>
      </p:pic>
      <p:pic>
        <p:nvPicPr>
          <p:cNvPr id="14" name="Picture 13"/>
          <p:cNvPicPr>
            <a:picLocks noChangeAspect="1"/>
          </p:cNvPicPr>
          <p:nvPr/>
        </p:nvPicPr>
        <p:blipFill>
          <a:blip r:embed="rId4"/>
          <a:stretch>
            <a:fillRect/>
          </a:stretch>
        </p:blipFill>
        <p:spPr>
          <a:xfrm>
            <a:off x="2285147" y="1450800"/>
            <a:ext cx="6396890" cy="1958351"/>
          </a:xfrm>
          <a:prstGeom prst="rect">
            <a:avLst/>
          </a:prstGeom>
        </p:spPr>
      </p:pic>
      <p:pic>
        <p:nvPicPr>
          <p:cNvPr id="15" name="Picture 14"/>
          <p:cNvPicPr>
            <a:picLocks noChangeAspect="1"/>
          </p:cNvPicPr>
          <p:nvPr/>
        </p:nvPicPr>
        <p:blipFill>
          <a:blip r:embed="rId5"/>
          <a:stretch>
            <a:fillRect/>
          </a:stretch>
        </p:blipFill>
        <p:spPr>
          <a:xfrm>
            <a:off x="4079661" y="2724028"/>
            <a:ext cx="914880" cy="85564"/>
          </a:xfrm>
          <a:prstGeom prst="rect">
            <a:avLst/>
          </a:prstGeom>
        </p:spPr>
      </p:pic>
      <p:pic>
        <p:nvPicPr>
          <p:cNvPr id="16" name="Picture 15"/>
          <p:cNvPicPr>
            <a:picLocks noChangeAspect="1"/>
          </p:cNvPicPr>
          <p:nvPr/>
        </p:nvPicPr>
        <p:blipFill>
          <a:blip r:embed="rId6"/>
          <a:stretch>
            <a:fillRect/>
          </a:stretch>
        </p:blipFill>
        <p:spPr>
          <a:xfrm>
            <a:off x="4079661" y="2497326"/>
            <a:ext cx="806279" cy="148092"/>
          </a:xfrm>
          <a:prstGeom prst="rect">
            <a:avLst/>
          </a:prstGeom>
        </p:spPr>
      </p:pic>
      <p:pic>
        <p:nvPicPr>
          <p:cNvPr id="18" name="Picture 17"/>
          <p:cNvPicPr>
            <a:picLocks noChangeAspect="1"/>
          </p:cNvPicPr>
          <p:nvPr/>
        </p:nvPicPr>
        <p:blipFill>
          <a:blip r:embed="rId7"/>
          <a:stretch>
            <a:fillRect/>
          </a:stretch>
        </p:blipFill>
        <p:spPr>
          <a:xfrm>
            <a:off x="4060678" y="2896911"/>
            <a:ext cx="868807" cy="181001"/>
          </a:xfrm>
          <a:prstGeom prst="rect">
            <a:avLst/>
          </a:prstGeom>
        </p:spPr>
      </p:pic>
      <p:sp>
        <p:nvSpPr>
          <p:cNvPr id="19" name="Rectangle 18"/>
          <p:cNvSpPr/>
          <p:nvPr/>
        </p:nvSpPr>
        <p:spPr>
          <a:xfrm>
            <a:off x="407593" y="2018806"/>
            <a:ext cx="1694162" cy="313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799369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222</a:t>
            </a:fld>
            <a:endParaRPr lang="en-US" sz="1000" dirty="0">
              <a:solidFill>
                <a:srgbClr val="060606"/>
              </a:solidFill>
            </a:endParaRPr>
          </a:p>
        </p:txBody>
      </p:sp>
    </p:spTree>
    <p:extLst>
      <p:ext uri="{BB962C8B-B14F-4D97-AF65-F5344CB8AC3E}">
        <p14:creationId xmlns:p14="http://schemas.microsoft.com/office/powerpoint/2010/main" val="113790463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1636608"/>
            <a:ext cx="7772400" cy="3667158"/>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smtClean="0">
                <a:solidFill>
                  <a:schemeClr val="bg1">
                    <a:lumMod val="85000"/>
                  </a:schemeClr>
                </a:solidFill>
              </a:rPr>
              <a:t>Contribution Plan</a:t>
            </a:r>
            <a:r>
              <a:rPr lang="en-US" dirty="0" smtClean="0">
                <a:solidFill>
                  <a:srgbClr val="000000"/>
                </a:solidFill>
              </a:rPr>
              <a:t/>
            </a:r>
            <a:br>
              <a:rPr lang="en-US" dirty="0" smtClean="0">
                <a:solidFill>
                  <a:srgbClr val="000000"/>
                </a:solidFill>
              </a:rPr>
            </a:br>
            <a:r>
              <a:rPr lang="en-US" dirty="0" smtClean="0">
                <a:solidFill>
                  <a:schemeClr val="bg1">
                    <a:lumMod val="85000"/>
                  </a:schemeClr>
                </a:solidFill>
              </a:rPr>
              <a:t>Mid-Point</a:t>
            </a:r>
            <a:r>
              <a:rPr lang="en-US" dirty="0" smtClean="0">
                <a:solidFill>
                  <a:srgbClr val="000000"/>
                </a:solidFill>
              </a:rPr>
              <a:t/>
            </a:r>
            <a:br>
              <a:rPr lang="en-US" dirty="0" smtClean="0">
                <a:solidFill>
                  <a:srgbClr val="000000"/>
                </a:solidFill>
              </a:rPr>
            </a:br>
            <a:r>
              <a:rPr lang="en-US" dirty="0" smtClean="0">
                <a:solidFill>
                  <a:schemeClr val="bg1">
                    <a:lumMod val="85000"/>
                  </a:schemeClr>
                </a:solidFill>
              </a:rPr>
              <a:t>Closeout</a:t>
            </a:r>
            <a:br>
              <a:rPr lang="en-US" dirty="0" smtClean="0">
                <a:solidFill>
                  <a:schemeClr val="bg1">
                    <a:lumMod val="85000"/>
                  </a:schemeClr>
                </a:solidFill>
              </a:rPr>
            </a:br>
            <a:r>
              <a:rPr lang="en-US" dirty="0" smtClean="0">
                <a:solidFill>
                  <a:srgbClr val="000000"/>
                </a:solidFill>
              </a:rPr>
              <a:t>Annual</a:t>
            </a:r>
            <a:endParaRPr lang="en-US" dirty="0">
              <a:solidFill>
                <a:srgbClr val="000000"/>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223</a:t>
            </a:fld>
            <a:endParaRPr lang="en-US" sz="1000" dirty="0">
              <a:solidFill>
                <a:srgbClr val="1F497D"/>
              </a:solidFill>
            </a:endParaRPr>
          </a:p>
        </p:txBody>
      </p:sp>
      <p:sp>
        <p:nvSpPr>
          <p:cNvPr id="5" name="Subtitle 2"/>
          <p:cNvSpPr>
            <a:spLocks noGrp="1"/>
          </p:cNvSpPr>
          <p:nvPr>
            <p:ph type="subTitle" idx="1"/>
          </p:nvPr>
        </p:nvSpPr>
        <p:spPr>
          <a:xfrm>
            <a:off x="739589" y="5555018"/>
            <a:ext cx="7772400" cy="615553"/>
          </a:xfrm>
        </p:spPr>
        <p:txBody>
          <a:bodyPr/>
          <a:lstStyle/>
          <a:p>
            <a:r>
              <a:rPr lang="en-US" sz="4000" i="1" dirty="0" smtClean="0">
                <a:solidFill>
                  <a:srgbClr val="0000FF"/>
                </a:solidFill>
              </a:rPr>
              <a:t>Employee</a:t>
            </a:r>
            <a:endParaRPr lang="en-US" sz="4000" i="1" dirty="0">
              <a:solidFill>
                <a:srgbClr val="0000FF"/>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190899064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Annual </a:t>
            </a:r>
            <a:r>
              <a:rPr lang="en-US" dirty="0"/>
              <a:t>Assessment – </a:t>
            </a:r>
            <a:r>
              <a:rPr lang="en-US" dirty="0" smtClean="0"/>
              <a:t>Employee</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224</a:t>
            </a:fld>
            <a:endParaRPr lang="en-US" dirty="0">
              <a:solidFill>
                <a:srgbClr val="1F497D"/>
              </a:solidFill>
            </a:endParaRPr>
          </a:p>
        </p:txBody>
      </p:sp>
      <p:sp>
        <p:nvSpPr>
          <p:cNvPr id="5" name="Content Placeholder 13"/>
          <p:cNvSpPr txBox="1">
            <a:spLocks/>
          </p:cNvSpPr>
          <p:nvPr/>
        </p:nvSpPr>
        <p:spPr>
          <a:xfrm>
            <a:off x="544665" y="1196544"/>
            <a:ext cx="8137862" cy="1489504"/>
          </a:xfrm>
          <a:prstGeom prst="rect">
            <a:avLst/>
          </a:prstGeom>
        </p:spPr>
        <p:txBody>
          <a:bodyPr/>
          <a:lstStyle>
            <a:lvl1pPr marL="230188" indent="-230188" algn="l" defTabSz="914400" rtl="0" eaLnBrk="1" latinLnBrk="0" hangingPunct="1">
              <a:lnSpc>
                <a:spcPct val="85000"/>
              </a:lnSpc>
              <a:spcBef>
                <a:spcPts val="600"/>
              </a:spcBef>
              <a:buClr>
                <a:srgbClr val="003366"/>
              </a:buClr>
              <a:buFont typeface="Arial" pitchFamily="34" charset="0"/>
              <a:buChar char="•"/>
              <a:defRPr sz="2000" b="1" kern="1200">
                <a:solidFill>
                  <a:srgbClr val="000000"/>
                </a:solidFill>
                <a:latin typeface="+mn-lt"/>
                <a:ea typeface="+mn-ea"/>
                <a:cs typeface="+mn-cs"/>
              </a:defRPr>
            </a:lvl1pPr>
            <a:lvl2pPr marL="568325" indent="-227013" algn="l" defTabSz="914400" rtl="0" eaLnBrk="1" latinLnBrk="0" hangingPunct="1">
              <a:lnSpc>
                <a:spcPct val="85000"/>
              </a:lnSpc>
              <a:spcBef>
                <a:spcPts val="600"/>
              </a:spcBef>
              <a:buClr>
                <a:srgbClr val="003366"/>
              </a:buClr>
              <a:buFont typeface="Arial" pitchFamily="34" charset="0"/>
              <a:buChar char="–"/>
              <a:defRPr sz="1800" b="0" kern="1200">
                <a:solidFill>
                  <a:srgbClr val="000000"/>
                </a:solidFill>
                <a:latin typeface="+mn-lt"/>
                <a:ea typeface="+mn-ea"/>
                <a:cs typeface="+mn-cs"/>
              </a:defRPr>
            </a:lvl2pPr>
            <a:lvl3pPr marL="912813" indent="-228600" algn="l" defTabSz="914400" rtl="0" eaLnBrk="1" latinLnBrk="0" hangingPunct="1">
              <a:lnSpc>
                <a:spcPct val="85000"/>
              </a:lnSpc>
              <a:spcBef>
                <a:spcPts val="600"/>
              </a:spcBef>
              <a:buClr>
                <a:srgbClr val="003366"/>
              </a:buClr>
              <a:buFont typeface="Arial" pitchFamily="34" charset="0"/>
              <a:buChar char="•"/>
              <a:defRPr sz="1600" b="0" kern="1200">
                <a:solidFill>
                  <a:srgbClr val="000000"/>
                </a:solidFill>
                <a:latin typeface="+mn-lt"/>
                <a:ea typeface="+mn-ea"/>
                <a:cs typeface="+mn-cs"/>
              </a:defRPr>
            </a:lvl3pPr>
            <a:lvl4pPr marL="1319213" indent="-228600" algn="l" defTabSz="914400" rtl="0" eaLnBrk="1" latinLnBrk="0" hangingPunct="1">
              <a:lnSpc>
                <a:spcPct val="85000"/>
              </a:lnSpc>
              <a:spcBef>
                <a:spcPts val="600"/>
              </a:spcBef>
              <a:buClr>
                <a:srgbClr val="003366"/>
              </a:buClr>
              <a:buFont typeface="Arial" pitchFamily="34" charset="0"/>
              <a:buChar char="–"/>
              <a:defRPr sz="1400" b="0" kern="1200">
                <a:solidFill>
                  <a:srgbClr val="000000"/>
                </a:solidFill>
                <a:latin typeface="+mn-lt"/>
                <a:ea typeface="+mn-ea"/>
                <a:cs typeface="+mn-cs"/>
              </a:defRPr>
            </a:lvl4pPr>
            <a:lvl5pPr marL="1711325" indent="-228600" algn="l" defTabSz="914400" rtl="0" eaLnBrk="1" latinLnBrk="0" hangingPunct="1">
              <a:lnSpc>
                <a:spcPct val="85000"/>
              </a:lnSpc>
              <a:spcBef>
                <a:spcPts val="600"/>
              </a:spcBef>
              <a:buClr>
                <a:srgbClr val="003366"/>
              </a:buClr>
              <a:buFont typeface="Arial" pitchFamily="34" charset="0"/>
              <a:buChar char="»"/>
              <a:defRPr sz="12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0" dirty="0" smtClean="0"/>
              <a:t>The Annual Self-Assessment process by the Employee is the same for Contribution Plans with Individual Objectives, Individual Objectives with Mandatory Objective(s), Individual Objectives by Three Factors, and Individual Objectives by Three Factors with Mandatory Objective(s).</a:t>
            </a:r>
            <a:endParaRPr lang="en-US" b="0" dirty="0"/>
          </a:p>
        </p:txBody>
      </p:sp>
      <p:pic>
        <p:nvPicPr>
          <p:cNvPr id="2" name="Picture 1"/>
          <p:cNvPicPr>
            <a:picLocks noChangeAspect="1"/>
          </p:cNvPicPr>
          <p:nvPr/>
        </p:nvPicPr>
        <p:blipFill>
          <a:blip r:embed="rId2"/>
          <a:stretch>
            <a:fillRect/>
          </a:stretch>
        </p:blipFill>
        <p:spPr>
          <a:xfrm>
            <a:off x="4665775" y="2425718"/>
            <a:ext cx="4361212" cy="1615059"/>
          </a:xfrm>
          <a:prstGeom prst="rect">
            <a:avLst/>
          </a:prstGeom>
          <a:ln w="38100">
            <a:solidFill>
              <a:srgbClr val="0000FF"/>
            </a:solidFill>
          </a:ln>
        </p:spPr>
      </p:pic>
      <p:pic>
        <p:nvPicPr>
          <p:cNvPr id="3" name="Picture 2"/>
          <p:cNvPicPr>
            <a:picLocks noChangeAspect="1"/>
          </p:cNvPicPr>
          <p:nvPr/>
        </p:nvPicPr>
        <p:blipFill>
          <a:blip r:embed="rId3"/>
          <a:stretch>
            <a:fillRect/>
          </a:stretch>
        </p:blipFill>
        <p:spPr>
          <a:xfrm>
            <a:off x="206986" y="4042615"/>
            <a:ext cx="4354636" cy="2011742"/>
          </a:xfrm>
          <a:prstGeom prst="rect">
            <a:avLst/>
          </a:prstGeom>
          <a:ln w="38100">
            <a:solidFill>
              <a:srgbClr val="0000FF"/>
            </a:solidFill>
          </a:ln>
        </p:spPr>
      </p:pic>
      <p:pic>
        <p:nvPicPr>
          <p:cNvPr id="7" name="Picture 6"/>
          <p:cNvPicPr>
            <a:picLocks noChangeAspect="1"/>
          </p:cNvPicPr>
          <p:nvPr/>
        </p:nvPicPr>
        <p:blipFill>
          <a:blip r:embed="rId4"/>
          <a:stretch>
            <a:fillRect/>
          </a:stretch>
        </p:blipFill>
        <p:spPr>
          <a:xfrm>
            <a:off x="206986" y="2425718"/>
            <a:ext cx="4354636" cy="1393594"/>
          </a:xfrm>
          <a:prstGeom prst="rect">
            <a:avLst/>
          </a:prstGeom>
          <a:ln w="38100">
            <a:solidFill>
              <a:srgbClr val="0000FF"/>
            </a:solidFill>
          </a:ln>
        </p:spPr>
      </p:pic>
      <p:pic>
        <p:nvPicPr>
          <p:cNvPr id="9" name="Picture 8"/>
          <p:cNvPicPr>
            <a:picLocks noChangeAspect="1"/>
          </p:cNvPicPr>
          <p:nvPr/>
        </p:nvPicPr>
        <p:blipFill>
          <a:blip r:embed="rId5"/>
          <a:stretch>
            <a:fillRect/>
          </a:stretch>
        </p:blipFill>
        <p:spPr>
          <a:xfrm>
            <a:off x="4648358" y="4144027"/>
            <a:ext cx="4396045" cy="1910330"/>
          </a:xfrm>
          <a:prstGeom prst="rect">
            <a:avLst/>
          </a:prstGeom>
          <a:ln w="38100">
            <a:solidFill>
              <a:srgbClr val="0000FF"/>
            </a:solidFill>
          </a:ln>
        </p:spPr>
      </p:pic>
    </p:spTree>
    <p:extLst>
      <p:ext uri="{BB962C8B-B14F-4D97-AF65-F5344CB8AC3E}">
        <p14:creationId xmlns:p14="http://schemas.microsoft.com/office/powerpoint/2010/main" val="416047819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225</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69254058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Employee</a:t>
            </a:r>
            <a:endParaRPr lang="en-US" dirty="0"/>
          </a:p>
        </p:txBody>
      </p:sp>
      <p:pic>
        <p:nvPicPr>
          <p:cNvPr id="5" name="Content Placeholder 4"/>
          <p:cNvPicPr>
            <a:picLocks noGrp="1" noChangeAspect="1"/>
          </p:cNvPicPr>
          <p:nvPr>
            <p:ph sz="quarter" idx="13"/>
          </p:nvPr>
        </p:nvPicPr>
        <p:blipFill>
          <a:blip r:embed="rId2"/>
          <a:stretch>
            <a:fillRect/>
          </a:stretch>
        </p:blipFill>
        <p:spPr>
          <a:xfrm>
            <a:off x="938765" y="1235959"/>
            <a:ext cx="7760886" cy="290833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226</a:t>
            </a:fld>
            <a:endParaRPr lang="en-US" dirty="0">
              <a:solidFill>
                <a:srgbClr val="1F497D"/>
              </a:solidFill>
            </a:endParaRPr>
          </a:p>
        </p:txBody>
      </p:sp>
      <p:sp>
        <p:nvSpPr>
          <p:cNvPr id="6" name="Rectangle 5"/>
          <p:cNvSpPr/>
          <p:nvPr/>
        </p:nvSpPr>
        <p:spPr>
          <a:xfrm>
            <a:off x="938765" y="3148780"/>
            <a:ext cx="884898" cy="2802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p:cNvSpPr/>
          <p:nvPr/>
        </p:nvSpPr>
        <p:spPr>
          <a:xfrm>
            <a:off x="68610" y="2898059"/>
            <a:ext cx="870155" cy="781665"/>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52724150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227</a:t>
            </a:fld>
            <a:endParaRPr lang="en-US" dirty="0">
              <a:solidFill>
                <a:srgbClr val="1F497D"/>
              </a:solidFill>
            </a:endParaRPr>
          </a:p>
        </p:txBody>
      </p:sp>
      <p:sp>
        <p:nvSpPr>
          <p:cNvPr id="3" name="TextBox 2"/>
          <p:cNvSpPr txBox="1"/>
          <p:nvPr/>
        </p:nvSpPr>
        <p:spPr>
          <a:xfrm>
            <a:off x="691450" y="1902735"/>
            <a:ext cx="7861111" cy="2862322"/>
          </a:xfrm>
          <a:prstGeom prst="rect">
            <a:avLst/>
          </a:prstGeom>
          <a:noFill/>
        </p:spPr>
        <p:txBody>
          <a:bodyPr wrap="square" rtlCol="0">
            <a:spAutoFit/>
          </a:bodyPr>
          <a:lstStyle/>
          <a:p>
            <a:pPr algn="ctr"/>
            <a:r>
              <a:rPr lang="en-US" sz="2000" dirty="0" smtClean="0">
                <a:solidFill>
                  <a:srgbClr val="080808"/>
                </a:solidFill>
              </a:rPr>
              <a:t>If you see this message, your pay pool business rules require </a:t>
            </a:r>
          </a:p>
          <a:p>
            <a:pPr algn="ctr"/>
            <a:r>
              <a:rPr lang="en-US" sz="2000" dirty="0" smtClean="0">
                <a:solidFill>
                  <a:srgbClr val="080808"/>
                </a:solidFill>
              </a:rPr>
              <a:t>an approved contribution plan </a:t>
            </a:r>
          </a:p>
          <a:p>
            <a:pPr algn="ctr"/>
            <a:endParaRPr lang="en-US" sz="2000" dirty="0">
              <a:solidFill>
                <a:srgbClr val="080808"/>
              </a:solidFill>
            </a:endParaRPr>
          </a:p>
          <a:p>
            <a:pPr algn="ctr"/>
            <a:endParaRPr lang="en-US" sz="2000" dirty="0" smtClean="0">
              <a:solidFill>
                <a:srgbClr val="080808"/>
              </a:solidFill>
            </a:endParaRPr>
          </a:p>
          <a:p>
            <a:pPr algn="ctr"/>
            <a:endParaRPr lang="en-US" sz="2000" dirty="0">
              <a:solidFill>
                <a:srgbClr val="080808"/>
              </a:solidFill>
            </a:endParaRPr>
          </a:p>
          <a:p>
            <a:pPr algn="ctr"/>
            <a:endParaRPr lang="en-US" sz="2000" dirty="0" smtClean="0">
              <a:solidFill>
                <a:srgbClr val="080808"/>
              </a:solidFill>
            </a:endParaRPr>
          </a:p>
          <a:p>
            <a:pPr algn="ctr"/>
            <a:endParaRPr lang="en-US" sz="2000" dirty="0">
              <a:solidFill>
                <a:srgbClr val="080808"/>
              </a:solidFill>
            </a:endParaRPr>
          </a:p>
          <a:p>
            <a:pPr algn="ctr"/>
            <a:endParaRPr lang="en-US" sz="2000" dirty="0" smtClean="0">
              <a:solidFill>
                <a:srgbClr val="080808"/>
              </a:solidFill>
            </a:endParaRPr>
          </a:p>
          <a:p>
            <a:pPr algn="ctr"/>
            <a:r>
              <a:rPr lang="en-US" sz="2000" dirty="0" smtClean="0">
                <a:solidFill>
                  <a:srgbClr val="080808"/>
                </a:solidFill>
              </a:rPr>
              <a:t>in order to initiate an annual self-assessment.</a:t>
            </a:r>
            <a:endParaRPr lang="en-US" sz="2000" dirty="0">
              <a:solidFill>
                <a:srgbClr val="080808"/>
              </a:solidFill>
            </a:endParaRPr>
          </a:p>
        </p:txBody>
      </p:sp>
      <p:pic>
        <p:nvPicPr>
          <p:cNvPr id="8" name="Content Placeholder 7"/>
          <p:cNvPicPr>
            <a:picLocks noGrp="1" noChangeAspect="1"/>
          </p:cNvPicPr>
          <p:nvPr>
            <p:ph sz="quarter" idx="13"/>
          </p:nvPr>
        </p:nvPicPr>
        <p:blipFill>
          <a:blip r:embed="rId2"/>
          <a:stretch>
            <a:fillRect/>
          </a:stretch>
        </p:blipFill>
        <p:spPr>
          <a:xfrm>
            <a:off x="544511" y="2749112"/>
            <a:ext cx="8154987" cy="1334375"/>
          </a:xfrm>
          <a:prstGeom prst="rect">
            <a:avLst/>
          </a:prstGeom>
        </p:spPr>
      </p:pic>
    </p:spTree>
    <p:extLst>
      <p:ext uri="{BB962C8B-B14F-4D97-AF65-F5344CB8AC3E}">
        <p14:creationId xmlns:p14="http://schemas.microsoft.com/office/powerpoint/2010/main" val="249445614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228</a:t>
            </a:fld>
            <a:endParaRPr lang="en-US" dirty="0">
              <a:solidFill>
                <a:srgbClr val="1F497D"/>
              </a:solidFill>
            </a:endParaRPr>
          </a:p>
        </p:txBody>
      </p:sp>
      <p:pic>
        <p:nvPicPr>
          <p:cNvPr id="10" name="Content Placeholder 9"/>
          <p:cNvPicPr>
            <a:picLocks noGrp="1" noChangeAspect="1"/>
          </p:cNvPicPr>
          <p:nvPr>
            <p:ph sz="quarter" idx="13"/>
          </p:nvPr>
        </p:nvPicPr>
        <p:blipFill>
          <a:blip r:embed="rId2"/>
          <a:stretch>
            <a:fillRect/>
          </a:stretch>
        </p:blipFill>
        <p:spPr>
          <a:xfrm>
            <a:off x="544664" y="1049626"/>
            <a:ext cx="8068394" cy="5491811"/>
          </a:xfrm>
          <a:prstGeom prst="rect">
            <a:avLst/>
          </a:prstGeom>
        </p:spPr>
      </p:pic>
      <p:sp>
        <p:nvSpPr>
          <p:cNvPr id="17" name="Right Arrow 16"/>
          <p:cNvSpPr/>
          <p:nvPr/>
        </p:nvSpPr>
        <p:spPr>
          <a:xfrm>
            <a:off x="29496" y="3270764"/>
            <a:ext cx="2154644" cy="3262768"/>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Click </a:t>
            </a:r>
          </a:p>
          <a:p>
            <a:pPr algn="ctr"/>
            <a:r>
              <a:rPr lang="en-US" sz="1600" b="1" dirty="0" smtClean="0">
                <a:solidFill>
                  <a:srgbClr val="FF0000"/>
                </a:solidFill>
              </a:rPr>
              <a:t>“Factor Descriptors”</a:t>
            </a:r>
          </a:p>
          <a:p>
            <a:pPr algn="ctr"/>
            <a:r>
              <a:rPr lang="en-US" sz="1600" b="1" dirty="0" smtClean="0">
                <a:solidFill>
                  <a:srgbClr val="FF0000"/>
                </a:solidFill>
              </a:rPr>
              <a:t>For</a:t>
            </a:r>
          </a:p>
          <a:p>
            <a:pPr algn="ctr"/>
            <a:r>
              <a:rPr lang="en-US" sz="1600" b="1" dirty="0" smtClean="0">
                <a:solidFill>
                  <a:srgbClr val="FF0000"/>
                </a:solidFill>
              </a:rPr>
              <a:t>Hot Link to</a:t>
            </a:r>
          </a:p>
          <a:p>
            <a:pPr algn="ctr"/>
            <a:r>
              <a:rPr lang="en-US" sz="1600" b="1" dirty="0" smtClean="0">
                <a:solidFill>
                  <a:srgbClr val="FF0000"/>
                </a:solidFill>
              </a:rPr>
              <a:t>Level Descriptors</a:t>
            </a:r>
          </a:p>
          <a:p>
            <a:pPr algn="ctr"/>
            <a:r>
              <a:rPr lang="en-US" sz="1600" b="1" i="1" dirty="0" smtClean="0">
                <a:solidFill>
                  <a:srgbClr val="0000FF"/>
                </a:solidFill>
              </a:rPr>
              <a:t>See Next Slide</a:t>
            </a:r>
            <a:endParaRPr lang="en-US" sz="1600" b="1" i="1" dirty="0">
              <a:solidFill>
                <a:srgbClr val="0000FF"/>
              </a:solidFill>
            </a:endParaRPr>
          </a:p>
        </p:txBody>
      </p:sp>
      <p:pic>
        <p:nvPicPr>
          <p:cNvPr id="18" name="Picture 17"/>
          <p:cNvPicPr>
            <a:picLocks noChangeAspect="1"/>
          </p:cNvPicPr>
          <p:nvPr/>
        </p:nvPicPr>
        <p:blipFill>
          <a:blip r:embed="rId3"/>
          <a:stretch>
            <a:fillRect/>
          </a:stretch>
        </p:blipFill>
        <p:spPr>
          <a:xfrm>
            <a:off x="3818604" y="3637530"/>
            <a:ext cx="3448050" cy="580767"/>
          </a:xfrm>
          <a:prstGeom prst="rect">
            <a:avLst/>
          </a:prstGeom>
        </p:spPr>
      </p:pic>
      <p:pic>
        <p:nvPicPr>
          <p:cNvPr id="19" name="Picture 18"/>
          <p:cNvPicPr>
            <a:picLocks noChangeAspect="1"/>
          </p:cNvPicPr>
          <p:nvPr/>
        </p:nvPicPr>
        <p:blipFill>
          <a:blip r:embed="rId4"/>
          <a:stretch>
            <a:fillRect/>
          </a:stretch>
        </p:blipFill>
        <p:spPr>
          <a:xfrm>
            <a:off x="3732819" y="3628487"/>
            <a:ext cx="3619619" cy="873042"/>
          </a:xfrm>
          <a:prstGeom prst="rect">
            <a:avLst/>
          </a:prstGeom>
        </p:spPr>
      </p:pic>
      <p:sp>
        <p:nvSpPr>
          <p:cNvPr id="20" name="Rectangle 19"/>
          <p:cNvSpPr/>
          <p:nvPr/>
        </p:nvSpPr>
        <p:spPr>
          <a:xfrm>
            <a:off x="2204381" y="4848426"/>
            <a:ext cx="558500" cy="1279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04382" y="4548901"/>
            <a:ext cx="941522" cy="2881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153002" y="4534913"/>
            <a:ext cx="811299" cy="3006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3963731" y="4533946"/>
            <a:ext cx="457194" cy="3111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220229" y="4164614"/>
            <a:ext cx="2200696" cy="369332"/>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Three Factor Tabs</a:t>
            </a:r>
            <a:endParaRPr lang="en-US" b="1" dirty="0">
              <a:solidFill>
                <a:srgbClr val="FF0000"/>
              </a:solidFill>
            </a:endParaRPr>
          </a:p>
        </p:txBody>
      </p:sp>
      <p:sp>
        <p:nvSpPr>
          <p:cNvPr id="25" name="TextBox 24"/>
          <p:cNvSpPr txBox="1"/>
          <p:nvPr/>
        </p:nvSpPr>
        <p:spPr>
          <a:xfrm>
            <a:off x="3059918" y="5303439"/>
            <a:ext cx="4899892" cy="646331"/>
          </a:xfrm>
          <a:prstGeom prst="rect">
            <a:avLst/>
          </a:prstGeom>
          <a:solidFill>
            <a:srgbClr val="30F0F0"/>
          </a:solidFill>
        </p:spPr>
        <p:txBody>
          <a:bodyPr wrap="square" rtlCol="0">
            <a:spAutoFit/>
          </a:bodyPr>
          <a:lstStyle/>
          <a:p>
            <a:r>
              <a:rPr lang="en-US" dirty="0" smtClean="0">
                <a:solidFill>
                  <a:srgbClr val="0000FF"/>
                </a:solidFill>
              </a:rPr>
              <a:t>4,000 Characters for Each Factor</a:t>
            </a:r>
          </a:p>
          <a:p>
            <a:r>
              <a:rPr lang="en-US" dirty="0" smtClean="0">
                <a:solidFill>
                  <a:srgbClr val="0000FF"/>
                </a:solidFill>
              </a:rPr>
              <a:t>Can Paste 3,600 Characters from Word Doc</a:t>
            </a:r>
            <a:endParaRPr lang="en-US" dirty="0">
              <a:solidFill>
                <a:srgbClr val="0000FF"/>
              </a:solidFill>
            </a:endParaRPr>
          </a:p>
        </p:txBody>
      </p:sp>
      <p:sp>
        <p:nvSpPr>
          <p:cNvPr id="15" name="Rectangle 14"/>
          <p:cNvSpPr/>
          <p:nvPr/>
        </p:nvSpPr>
        <p:spPr>
          <a:xfrm>
            <a:off x="523485" y="2084860"/>
            <a:ext cx="1650980" cy="321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558506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Employee</a:t>
            </a:r>
            <a:r>
              <a:rPr lang="en-US" dirty="0"/>
              <a:t/>
            </a:r>
            <a:br>
              <a:rPr lang="en-US" dirty="0"/>
            </a:br>
            <a:r>
              <a:rPr lang="en-US" dirty="0"/>
              <a:t>Hot Link to Factor Level Descriptors</a:t>
            </a:r>
          </a:p>
        </p:txBody>
      </p:sp>
      <p:pic>
        <p:nvPicPr>
          <p:cNvPr id="5" name="Content Placeholder 4"/>
          <p:cNvPicPr>
            <a:picLocks noGrp="1" noChangeAspect="1"/>
          </p:cNvPicPr>
          <p:nvPr>
            <p:ph sz="quarter" idx="13"/>
          </p:nvPr>
        </p:nvPicPr>
        <p:blipFill>
          <a:blip r:embed="rId2"/>
          <a:stretch>
            <a:fillRect/>
          </a:stretch>
        </p:blipFill>
        <p:spPr>
          <a:xfrm>
            <a:off x="544513" y="1844120"/>
            <a:ext cx="8154987" cy="386257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229</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544513" y="4941158"/>
            <a:ext cx="8154988" cy="1201725"/>
          </a:xfrm>
          <a:prstGeom prst="rect">
            <a:avLst/>
          </a:prstGeom>
        </p:spPr>
      </p:pic>
      <p:pic>
        <p:nvPicPr>
          <p:cNvPr id="8" name="Content Placeholder 4"/>
          <p:cNvPicPr>
            <a:picLocks noChangeAspect="1"/>
          </p:cNvPicPr>
          <p:nvPr/>
        </p:nvPicPr>
        <p:blipFill>
          <a:blip r:embed="rId4"/>
          <a:stretch>
            <a:fillRect/>
          </a:stretch>
        </p:blipFill>
        <p:spPr>
          <a:xfrm>
            <a:off x="544512" y="1395908"/>
            <a:ext cx="8154987" cy="459688"/>
          </a:xfrm>
          <a:prstGeom prst="rect">
            <a:avLst/>
          </a:prstGeom>
        </p:spPr>
      </p:pic>
    </p:spTree>
    <p:extLst>
      <p:ext uri="{BB962C8B-B14F-4D97-AF65-F5344CB8AC3E}">
        <p14:creationId xmlns:p14="http://schemas.microsoft.com/office/powerpoint/2010/main" val="926601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a:t>
            </a:r>
            <a:r>
              <a:rPr lang="en-US" dirty="0" smtClean="0"/>
              <a:t>&gt; Contact</a:t>
            </a:r>
            <a:endParaRPr lang="en-US" dirty="0"/>
          </a:p>
        </p:txBody>
      </p:sp>
      <p:pic>
        <p:nvPicPr>
          <p:cNvPr id="5" name="Content Placeholder 4"/>
          <p:cNvPicPr>
            <a:picLocks noGrp="1" noChangeAspect="1"/>
          </p:cNvPicPr>
          <p:nvPr>
            <p:ph sz="quarter" idx="13"/>
          </p:nvPr>
        </p:nvPicPr>
        <p:blipFill>
          <a:blip r:embed="rId2"/>
          <a:stretch>
            <a:fillRect/>
          </a:stretch>
        </p:blipFill>
        <p:spPr>
          <a:xfrm>
            <a:off x="824877" y="1137983"/>
            <a:ext cx="7507810" cy="541998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a:t>
            </a:fld>
            <a:endParaRPr lang="en-US" dirty="0">
              <a:solidFill>
                <a:srgbClr val="1F497D"/>
              </a:solidFill>
            </a:endParaRPr>
          </a:p>
        </p:txBody>
      </p:sp>
      <p:sp>
        <p:nvSpPr>
          <p:cNvPr id="6" name="TextBox 5"/>
          <p:cNvSpPr txBox="1"/>
          <p:nvPr/>
        </p:nvSpPr>
        <p:spPr>
          <a:xfrm rot="5400000">
            <a:off x="7343376" y="3709477"/>
            <a:ext cx="1301318" cy="276999"/>
          </a:xfrm>
          <a:prstGeom prst="rect">
            <a:avLst/>
          </a:prstGeom>
          <a:noFill/>
        </p:spPr>
        <p:txBody>
          <a:bodyPr wrap="none" rtlCol="0">
            <a:spAutoFit/>
          </a:bodyPr>
          <a:lstStyle/>
          <a:p>
            <a:r>
              <a:rPr lang="en-US" sz="1200" dirty="0" smtClean="0"/>
              <a:t>As of 22 Feb 2019</a:t>
            </a:r>
            <a:endParaRPr lang="en-US" sz="1200" dirty="0"/>
          </a:p>
        </p:txBody>
      </p:sp>
      <p:sp>
        <p:nvSpPr>
          <p:cNvPr id="7" name="Rectangle 6"/>
          <p:cNvSpPr/>
          <p:nvPr/>
        </p:nvSpPr>
        <p:spPr>
          <a:xfrm>
            <a:off x="869130" y="2374490"/>
            <a:ext cx="1638096" cy="2802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69130" y="3451123"/>
            <a:ext cx="1638096" cy="1754326"/>
          </a:xfrm>
          <a:prstGeom prst="rect">
            <a:avLst/>
          </a:prstGeom>
          <a:noFill/>
        </p:spPr>
        <p:txBody>
          <a:bodyPr wrap="square" rtlCol="0">
            <a:spAutoFit/>
          </a:bodyPr>
          <a:lstStyle/>
          <a:p>
            <a:r>
              <a:rPr lang="en-US" b="1" dirty="0" smtClean="0">
                <a:solidFill>
                  <a:schemeClr val="bg1"/>
                </a:solidFill>
              </a:rPr>
              <a:t>Your first point of contact should be your supervisor or your pay pool administrator.</a:t>
            </a:r>
            <a:endParaRPr lang="en-US" b="1" dirty="0">
              <a:solidFill>
                <a:schemeClr val="bg1"/>
              </a:solidFill>
            </a:endParaRPr>
          </a:p>
        </p:txBody>
      </p:sp>
      <p:sp>
        <p:nvSpPr>
          <p:cNvPr id="9" name="Up Arrow Callout 8"/>
          <p:cNvSpPr/>
          <p:nvPr/>
        </p:nvSpPr>
        <p:spPr>
          <a:xfrm>
            <a:off x="3392129" y="2374490"/>
            <a:ext cx="5467332" cy="1253613"/>
          </a:xfrm>
          <a:prstGeom prst="upArrowCallou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bg1"/>
              </a:solidFill>
            </a:endParaRPr>
          </a:p>
          <a:p>
            <a:pPr algn="ctr"/>
            <a:r>
              <a:rPr lang="en-US" b="1" dirty="0" smtClean="0">
                <a:solidFill>
                  <a:schemeClr val="bg1"/>
                </a:solidFill>
              </a:rPr>
              <a:t>Should this be changed to</a:t>
            </a:r>
          </a:p>
          <a:p>
            <a:pPr algn="ctr"/>
            <a:r>
              <a:rPr lang="en-US" dirty="0" smtClean="0">
                <a:solidFill>
                  <a:schemeClr val="bg1"/>
                </a:solidFill>
              </a:rPr>
              <a:t>usarmy.radford.peo-eis.other.service-desk@mail.mil</a:t>
            </a:r>
            <a:endParaRPr lang="en-US" dirty="0">
              <a:solidFill>
                <a:schemeClr val="bg1"/>
              </a:solidFill>
            </a:endParaRPr>
          </a:p>
          <a:p>
            <a:pPr algn="ctr"/>
            <a:r>
              <a:rPr lang="en-US" b="1" dirty="0" smtClean="0">
                <a:solidFill>
                  <a:schemeClr val="bg1"/>
                </a:solidFill>
              </a:rPr>
              <a:t> </a:t>
            </a:r>
            <a:endParaRPr lang="en-US" b="1" dirty="0">
              <a:solidFill>
                <a:schemeClr val="bg1"/>
              </a:solidFill>
            </a:endParaRPr>
          </a:p>
        </p:txBody>
      </p:sp>
    </p:spTree>
    <p:extLst>
      <p:ext uri="{BB962C8B-B14F-4D97-AF65-F5344CB8AC3E}">
        <p14:creationId xmlns:p14="http://schemas.microsoft.com/office/powerpoint/2010/main" val="10244812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sz="quarter" idx="13"/>
          </p:nvPr>
        </p:nvPicPr>
        <p:blipFill>
          <a:blip r:embed="rId2"/>
          <a:stretch>
            <a:fillRect/>
          </a:stretch>
        </p:blipFill>
        <p:spPr>
          <a:xfrm>
            <a:off x="544513" y="1074073"/>
            <a:ext cx="8154987" cy="3808154"/>
          </a:xfrm>
          <a:prstGeom prst="rect">
            <a:avLst/>
          </a:prstGeom>
        </p:spPr>
      </p:pic>
      <p:sp>
        <p:nvSpPr>
          <p:cNvPr id="2" name="Title 1"/>
          <p:cNvSpPr>
            <a:spLocks noGrp="1"/>
          </p:cNvSpPr>
          <p:nvPr>
            <p:ph type="title"/>
          </p:nvPr>
        </p:nvSpPr>
        <p:spPr>
          <a:xfrm>
            <a:off x="544664" y="631050"/>
            <a:ext cx="8370736" cy="418576"/>
          </a:xfrm>
        </p:spPr>
        <p:txBody>
          <a:bodyPr/>
          <a:lstStyle/>
          <a:p>
            <a:r>
              <a:rPr lang="en-US" dirty="0" smtClean="0"/>
              <a:t>Writing Tool Kit</a:t>
            </a:r>
            <a:br>
              <a:rPr lang="en-US" dirty="0" smtClean="0"/>
            </a:br>
            <a:r>
              <a:rPr lang="en-US" sz="1400" dirty="0"/>
              <a:t>Contribution Plan, Midpoint Assessment, Closeout Assessment, Additional Feedback, and Annual Assessment</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230</a:t>
            </a:fld>
            <a:endParaRPr lang="en-US" dirty="0">
              <a:solidFill>
                <a:srgbClr val="1F497D"/>
              </a:solidFill>
            </a:endParaRPr>
          </a:p>
        </p:txBody>
      </p:sp>
      <p:sp>
        <p:nvSpPr>
          <p:cNvPr id="14" name="Rectangle 13"/>
          <p:cNvSpPr/>
          <p:nvPr/>
        </p:nvSpPr>
        <p:spPr>
          <a:xfrm>
            <a:off x="704850" y="2543174"/>
            <a:ext cx="2589563" cy="4381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178843" y="4572831"/>
            <a:ext cx="4886325" cy="876300"/>
          </a:xfrm>
          <a:prstGeom prst="rect">
            <a:avLst/>
          </a:prstGeom>
          <a:ln w="57150">
            <a:solidFill>
              <a:srgbClr val="FF0000"/>
            </a:solidFill>
          </a:ln>
        </p:spPr>
      </p:pic>
      <p:cxnSp>
        <p:nvCxnSpPr>
          <p:cNvPr id="16" name="Elbow Connector 15"/>
          <p:cNvCxnSpPr>
            <a:endCxn id="12" idx="1"/>
          </p:cNvCxnSpPr>
          <p:nvPr/>
        </p:nvCxnSpPr>
        <p:spPr>
          <a:xfrm rot="16200000" flipH="1">
            <a:off x="737772" y="3569910"/>
            <a:ext cx="2029654" cy="85248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49209" y="3857652"/>
            <a:ext cx="1445204" cy="276999"/>
          </a:xfrm>
          <a:prstGeom prst="rect">
            <a:avLst/>
          </a:prstGeom>
          <a:solidFill>
            <a:schemeClr val="bg1"/>
          </a:solidFill>
          <a:ln w="28575">
            <a:solidFill>
              <a:srgbClr val="00B050"/>
            </a:solidFill>
          </a:ln>
        </p:spPr>
        <p:txBody>
          <a:bodyPr wrap="none" rtlCol="0">
            <a:spAutoFit/>
          </a:bodyPr>
          <a:lstStyle/>
          <a:p>
            <a:pPr algn="ctr"/>
            <a:r>
              <a:rPr lang="en-US" sz="1200" dirty="0" smtClean="0">
                <a:solidFill>
                  <a:srgbClr val="0000FF"/>
                </a:solidFill>
              </a:rPr>
              <a:t>Save/Preview/Print/</a:t>
            </a:r>
            <a:endParaRPr lang="en-US" sz="1200" dirty="0">
              <a:solidFill>
                <a:srgbClr val="0000FF"/>
              </a:solidFill>
            </a:endParaRPr>
          </a:p>
        </p:txBody>
      </p:sp>
      <p:sp>
        <p:nvSpPr>
          <p:cNvPr id="20" name="TextBox 19"/>
          <p:cNvSpPr txBox="1"/>
          <p:nvPr/>
        </p:nvSpPr>
        <p:spPr>
          <a:xfrm>
            <a:off x="340377" y="5682828"/>
            <a:ext cx="1498872" cy="276999"/>
          </a:xfrm>
          <a:prstGeom prst="rect">
            <a:avLst/>
          </a:prstGeom>
          <a:noFill/>
          <a:ln w="28575">
            <a:solidFill>
              <a:srgbClr val="0000FF"/>
            </a:solidFill>
          </a:ln>
        </p:spPr>
        <p:txBody>
          <a:bodyPr wrap="none" rtlCol="0">
            <a:spAutoFit/>
          </a:bodyPr>
          <a:lstStyle/>
          <a:p>
            <a:pPr algn="ctr"/>
            <a:r>
              <a:rPr lang="en-US" sz="1200" dirty="0" smtClean="0">
                <a:solidFill>
                  <a:srgbClr val="0000FF"/>
                </a:solidFill>
              </a:rPr>
              <a:t>Bold/Italic/Underline</a:t>
            </a:r>
            <a:endParaRPr lang="en-US" sz="1200" dirty="0">
              <a:solidFill>
                <a:srgbClr val="0000FF"/>
              </a:solidFill>
            </a:endParaRPr>
          </a:p>
        </p:txBody>
      </p:sp>
      <p:sp>
        <p:nvSpPr>
          <p:cNvPr id="21" name="TextBox 20"/>
          <p:cNvSpPr txBox="1"/>
          <p:nvPr/>
        </p:nvSpPr>
        <p:spPr>
          <a:xfrm>
            <a:off x="1013325" y="6112078"/>
            <a:ext cx="3608680" cy="276999"/>
          </a:xfrm>
          <a:prstGeom prst="rect">
            <a:avLst/>
          </a:prstGeom>
          <a:noFill/>
          <a:ln w="28575">
            <a:solidFill>
              <a:srgbClr val="00B050"/>
            </a:solidFill>
          </a:ln>
        </p:spPr>
        <p:txBody>
          <a:bodyPr wrap="none" rtlCol="0">
            <a:spAutoFit/>
          </a:bodyPr>
          <a:lstStyle/>
          <a:p>
            <a:pPr algn="ctr"/>
            <a:r>
              <a:rPr lang="en-US" sz="1200" dirty="0" smtClean="0">
                <a:solidFill>
                  <a:srgbClr val="0000FF"/>
                </a:solidFill>
              </a:rPr>
              <a:t>Insert Remove Numbered List/Insert Remove Bulleted/</a:t>
            </a:r>
            <a:endParaRPr lang="en-US" sz="1200" dirty="0">
              <a:solidFill>
                <a:srgbClr val="0000FF"/>
              </a:solidFill>
            </a:endParaRPr>
          </a:p>
        </p:txBody>
      </p:sp>
      <p:sp>
        <p:nvSpPr>
          <p:cNvPr id="22" name="TextBox 21"/>
          <p:cNvSpPr txBox="1"/>
          <p:nvPr/>
        </p:nvSpPr>
        <p:spPr>
          <a:xfrm>
            <a:off x="3371850" y="5634037"/>
            <a:ext cx="2341472" cy="276999"/>
          </a:xfrm>
          <a:prstGeom prst="rect">
            <a:avLst/>
          </a:prstGeom>
          <a:noFill/>
          <a:ln w="28575">
            <a:solidFill>
              <a:srgbClr val="1C1C1C"/>
            </a:solidFill>
          </a:ln>
        </p:spPr>
        <p:txBody>
          <a:bodyPr wrap="square" rtlCol="0">
            <a:spAutoFit/>
          </a:bodyPr>
          <a:lstStyle/>
          <a:p>
            <a:pPr algn="ctr"/>
            <a:r>
              <a:rPr lang="en-US" sz="1200" dirty="0" smtClean="0">
                <a:solidFill>
                  <a:srgbClr val="0000FF"/>
                </a:solidFill>
              </a:rPr>
              <a:t>Decrease Indent/Increase Indent/ </a:t>
            </a:r>
            <a:endParaRPr lang="en-US" sz="1200" dirty="0">
              <a:solidFill>
                <a:srgbClr val="0000FF"/>
              </a:solidFill>
            </a:endParaRPr>
          </a:p>
        </p:txBody>
      </p:sp>
      <p:sp>
        <p:nvSpPr>
          <p:cNvPr id="23" name="TextBox 22"/>
          <p:cNvSpPr txBox="1"/>
          <p:nvPr/>
        </p:nvSpPr>
        <p:spPr>
          <a:xfrm>
            <a:off x="4805065" y="6095942"/>
            <a:ext cx="2476512" cy="276999"/>
          </a:xfrm>
          <a:prstGeom prst="rect">
            <a:avLst/>
          </a:prstGeom>
          <a:noFill/>
          <a:ln w="28575">
            <a:solidFill>
              <a:srgbClr val="7030A0"/>
            </a:solidFill>
          </a:ln>
        </p:spPr>
        <p:txBody>
          <a:bodyPr wrap="none" rtlCol="0">
            <a:spAutoFit/>
          </a:bodyPr>
          <a:lstStyle/>
          <a:p>
            <a:pPr algn="ctr"/>
            <a:r>
              <a:rPr lang="en-US" sz="1200" dirty="0" smtClean="0">
                <a:solidFill>
                  <a:srgbClr val="0000FF"/>
                </a:solidFill>
              </a:rPr>
              <a:t>Align Left/Center/Align Right/Justify/</a:t>
            </a:r>
            <a:endParaRPr lang="en-US" sz="1200" dirty="0">
              <a:solidFill>
                <a:srgbClr val="0000FF"/>
              </a:solidFill>
            </a:endParaRPr>
          </a:p>
        </p:txBody>
      </p:sp>
      <p:sp>
        <p:nvSpPr>
          <p:cNvPr id="24" name="TextBox 23"/>
          <p:cNvSpPr txBox="1"/>
          <p:nvPr/>
        </p:nvSpPr>
        <p:spPr>
          <a:xfrm>
            <a:off x="6795320" y="5587989"/>
            <a:ext cx="1617302" cy="276999"/>
          </a:xfrm>
          <a:prstGeom prst="rect">
            <a:avLst/>
          </a:prstGeom>
          <a:noFill/>
          <a:ln w="28575">
            <a:solidFill>
              <a:schemeClr val="accent2">
                <a:lumMod val="75000"/>
              </a:schemeClr>
            </a:solidFill>
          </a:ln>
        </p:spPr>
        <p:txBody>
          <a:bodyPr wrap="none" rtlCol="0">
            <a:spAutoFit/>
          </a:bodyPr>
          <a:lstStyle/>
          <a:p>
            <a:pPr algn="ctr"/>
            <a:r>
              <a:rPr lang="en-US" sz="1200" dirty="0" smtClean="0">
                <a:solidFill>
                  <a:srgbClr val="0000FF"/>
                </a:solidFill>
              </a:rPr>
              <a:t>Maximize/Show Blocks</a:t>
            </a:r>
            <a:endParaRPr lang="en-US" sz="1200" dirty="0">
              <a:solidFill>
                <a:srgbClr val="0000FF"/>
              </a:solidFill>
            </a:endParaRPr>
          </a:p>
        </p:txBody>
      </p:sp>
      <p:sp>
        <p:nvSpPr>
          <p:cNvPr id="9" name="Line Callout 1 8"/>
          <p:cNvSpPr/>
          <p:nvPr/>
        </p:nvSpPr>
        <p:spPr>
          <a:xfrm>
            <a:off x="6305550" y="5010981"/>
            <a:ext cx="671375" cy="359251"/>
          </a:xfrm>
          <a:prstGeom prst="borderCallout1">
            <a:avLst>
              <a:gd name="adj1" fmla="val 100942"/>
              <a:gd name="adj2" fmla="val 52672"/>
              <a:gd name="adj3" fmla="val 160224"/>
              <a:gd name="adj4" fmla="val 187245"/>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Callout 1 24"/>
          <p:cNvSpPr/>
          <p:nvPr/>
        </p:nvSpPr>
        <p:spPr>
          <a:xfrm>
            <a:off x="4847936" y="5010980"/>
            <a:ext cx="1388421" cy="359251"/>
          </a:xfrm>
          <a:prstGeom prst="borderCallout1">
            <a:avLst>
              <a:gd name="adj1" fmla="val 100942"/>
              <a:gd name="adj2" fmla="val 52672"/>
              <a:gd name="adj3" fmla="val 295443"/>
              <a:gd name="adj4" fmla="val 9600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Callout 1 25"/>
          <p:cNvSpPr/>
          <p:nvPr/>
        </p:nvSpPr>
        <p:spPr>
          <a:xfrm>
            <a:off x="4057650" y="5019034"/>
            <a:ext cx="733135" cy="359251"/>
          </a:xfrm>
          <a:prstGeom prst="borderCallout1">
            <a:avLst>
              <a:gd name="adj1" fmla="val 100942"/>
              <a:gd name="adj2" fmla="val 52672"/>
              <a:gd name="adj3" fmla="val 170829"/>
              <a:gd name="adj4" fmla="val 53426"/>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Callout 1 26"/>
          <p:cNvSpPr/>
          <p:nvPr/>
        </p:nvSpPr>
        <p:spPr>
          <a:xfrm>
            <a:off x="3324224" y="5010980"/>
            <a:ext cx="666325" cy="359251"/>
          </a:xfrm>
          <a:prstGeom prst="borderCallout1">
            <a:avLst>
              <a:gd name="adj1" fmla="val 100942"/>
              <a:gd name="adj2" fmla="val 52672"/>
              <a:gd name="adj3" fmla="val 306048"/>
              <a:gd name="adj4" fmla="val -10698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ine Callout 1 27"/>
          <p:cNvSpPr/>
          <p:nvPr/>
        </p:nvSpPr>
        <p:spPr>
          <a:xfrm>
            <a:off x="2204245" y="5009509"/>
            <a:ext cx="1072354" cy="359251"/>
          </a:xfrm>
          <a:prstGeom prst="borderCallout1">
            <a:avLst>
              <a:gd name="adj1" fmla="val 100942"/>
              <a:gd name="adj2" fmla="val 52672"/>
              <a:gd name="adj3" fmla="val 189389"/>
              <a:gd name="adj4" fmla="val -36344"/>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839049" y="3395139"/>
            <a:ext cx="3565913" cy="276999"/>
          </a:xfrm>
          <a:prstGeom prst="rect">
            <a:avLst/>
          </a:prstGeom>
          <a:solidFill>
            <a:schemeClr val="bg1"/>
          </a:solidFill>
          <a:ln w="28575">
            <a:solidFill>
              <a:srgbClr val="800080"/>
            </a:solidFill>
          </a:ln>
        </p:spPr>
        <p:txBody>
          <a:bodyPr wrap="none" rtlCol="0">
            <a:spAutoFit/>
          </a:bodyPr>
          <a:lstStyle/>
          <a:p>
            <a:pPr algn="ctr"/>
            <a:r>
              <a:rPr lang="en-US" sz="1200" dirty="0" smtClean="0">
                <a:solidFill>
                  <a:srgbClr val="0000FF"/>
                </a:solidFill>
              </a:rPr>
              <a:t>Cut/Copy/Paste/Paste as Plain Text/Paste from Word/</a:t>
            </a:r>
            <a:endParaRPr lang="en-US" sz="1200" dirty="0">
              <a:solidFill>
                <a:srgbClr val="0000FF"/>
              </a:solidFill>
            </a:endParaRPr>
          </a:p>
        </p:txBody>
      </p:sp>
      <p:sp>
        <p:nvSpPr>
          <p:cNvPr id="36" name="TextBox 35"/>
          <p:cNvSpPr txBox="1"/>
          <p:nvPr/>
        </p:nvSpPr>
        <p:spPr>
          <a:xfrm>
            <a:off x="6056538" y="3909884"/>
            <a:ext cx="2481192" cy="276999"/>
          </a:xfrm>
          <a:prstGeom prst="rect">
            <a:avLst/>
          </a:prstGeom>
          <a:solidFill>
            <a:schemeClr val="bg1"/>
          </a:solidFill>
          <a:ln w="28575">
            <a:solidFill>
              <a:schemeClr val="accent3">
                <a:lumMod val="75000"/>
              </a:schemeClr>
            </a:solidFill>
          </a:ln>
        </p:spPr>
        <p:txBody>
          <a:bodyPr wrap="none" rtlCol="0">
            <a:spAutoFit/>
          </a:bodyPr>
          <a:lstStyle/>
          <a:p>
            <a:pPr algn="ctr"/>
            <a:r>
              <a:rPr lang="en-US" sz="1200" dirty="0" smtClean="0">
                <a:solidFill>
                  <a:srgbClr val="0000FF"/>
                </a:solidFill>
              </a:rPr>
              <a:t>Undo/Redo/Find/Replace/Select All</a:t>
            </a:r>
            <a:endParaRPr lang="en-US" sz="1200" dirty="0">
              <a:solidFill>
                <a:srgbClr val="0000FF"/>
              </a:solidFill>
            </a:endParaRPr>
          </a:p>
        </p:txBody>
      </p:sp>
      <p:sp>
        <p:nvSpPr>
          <p:cNvPr id="37" name="Line Callout 1 36"/>
          <p:cNvSpPr/>
          <p:nvPr/>
        </p:nvSpPr>
        <p:spPr>
          <a:xfrm>
            <a:off x="2215775" y="4600467"/>
            <a:ext cx="1060824" cy="359251"/>
          </a:xfrm>
          <a:prstGeom prst="borderCallout1">
            <a:avLst>
              <a:gd name="adj1" fmla="val -2461"/>
              <a:gd name="adj2" fmla="val 50876"/>
              <a:gd name="adj3" fmla="val -134076"/>
              <a:gd name="adj4" fmla="val 5014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ine Callout 1 37"/>
          <p:cNvSpPr/>
          <p:nvPr/>
        </p:nvSpPr>
        <p:spPr>
          <a:xfrm>
            <a:off x="3333613" y="4608253"/>
            <a:ext cx="1733687" cy="359251"/>
          </a:xfrm>
          <a:prstGeom prst="borderCallout1">
            <a:avLst>
              <a:gd name="adj1" fmla="val -2461"/>
              <a:gd name="adj2" fmla="val 47178"/>
              <a:gd name="adj3" fmla="val -261340"/>
              <a:gd name="adj4" fmla="val 4655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ine Callout 1 38"/>
          <p:cNvSpPr/>
          <p:nvPr/>
        </p:nvSpPr>
        <p:spPr>
          <a:xfrm>
            <a:off x="5136151" y="4600466"/>
            <a:ext cx="1840774" cy="359251"/>
          </a:xfrm>
          <a:prstGeom prst="borderCallout1">
            <a:avLst>
              <a:gd name="adj1" fmla="val -7763"/>
              <a:gd name="adj2" fmla="val 49050"/>
              <a:gd name="adj3" fmla="val -110213"/>
              <a:gd name="adj4" fmla="val 76857"/>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829733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983" y="5993501"/>
            <a:ext cx="7227276" cy="305846"/>
          </a:xfrm>
          <a:prstGeom prst="rect">
            <a:avLst/>
          </a:prstGeom>
        </p:spPr>
      </p:pic>
      <p:pic>
        <p:nvPicPr>
          <p:cNvPr id="5" name="Content Placeholder 4"/>
          <p:cNvPicPr>
            <a:picLocks noGrp="1" noChangeAspect="1"/>
          </p:cNvPicPr>
          <p:nvPr>
            <p:ph sz="quarter" idx="13"/>
          </p:nvPr>
        </p:nvPicPr>
        <p:blipFill>
          <a:blip r:embed="rId3"/>
          <a:stretch>
            <a:fillRect/>
          </a:stretch>
        </p:blipFill>
        <p:spPr>
          <a:xfrm>
            <a:off x="468883" y="1283367"/>
            <a:ext cx="7180120" cy="2588020"/>
          </a:xfrm>
          <a:prstGeom prst="rect">
            <a:avLst/>
          </a:prstGeom>
        </p:spPr>
      </p:pic>
      <p:sp>
        <p:nvSpPr>
          <p:cNvPr id="2" name="Title 1"/>
          <p:cNvSpPr>
            <a:spLocks noGrp="1"/>
          </p:cNvSpPr>
          <p:nvPr>
            <p:ph type="title"/>
          </p:nvPr>
        </p:nvSpPr>
        <p:spPr>
          <a:xfrm>
            <a:off x="544663" y="631050"/>
            <a:ext cx="8332595" cy="418576"/>
          </a:xfrm>
        </p:spPr>
        <p:txBody>
          <a:bodyPr/>
          <a:lstStyle/>
          <a:p>
            <a:r>
              <a:rPr lang="en-US" dirty="0" smtClean="0"/>
              <a:t>Auto Save</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231</a:t>
            </a:fld>
            <a:endParaRPr lang="en-US" dirty="0">
              <a:solidFill>
                <a:srgbClr val="1F497D"/>
              </a:solidFill>
            </a:endParaRPr>
          </a:p>
        </p:txBody>
      </p:sp>
      <p:sp>
        <p:nvSpPr>
          <p:cNvPr id="6" name="Rectangle 5"/>
          <p:cNvSpPr/>
          <p:nvPr/>
        </p:nvSpPr>
        <p:spPr>
          <a:xfrm>
            <a:off x="335968" y="3512118"/>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p:cNvCxnSpPr>
            <a:stCxn id="6" idx="2"/>
            <a:endCxn id="10" idx="1"/>
          </p:cNvCxnSpPr>
          <p:nvPr/>
        </p:nvCxnSpPr>
        <p:spPr>
          <a:xfrm rot="16200000" flipH="1">
            <a:off x="350104" y="4509986"/>
            <a:ext cx="1942750" cy="65700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49983" y="3354918"/>
            <a:ext cx="7227276" cy="2632445"/>
          </a:xfrm>
          <a:prstGeom prst="rect">
            <a:avLst/>
          </a:prstGeom>
        </p:spPr>
      </p:pic>
      <p:sp>
        <p:nvSpPr>
          <p:cNvPr id="10" name="Rectangle 9"/>
          <p:cNvSpPr/>
          <p:nvPr/>
        </p:nvSpPr>
        <p:spPr>
          <a:xfrm>
            <a:off x="1649983" y="5632366"/>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Callout 10"/>
          <p:cNvSpPr/>
          <p:nvPr/>
        </p:nvSpPr>
        <p:spPr>
          <a:xfrm>
            <a:off x="6363734" y="6271864"/>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12" name="TextBox 11"/>
          <p:cNvSpPr txBox="1"/>
          <p:nvPr/>
        </p:nvSpPr>
        <p:spPr>
          <a:xfrm>
            <a:off x="3562066" y="2315575"/>
            <a:ext cx="2279176" cy="923330"/>
          </a:xfrm>
          <a:prstGeom prst="rect">
            <a:avLst/>
          </a:prstGeom>
          <a:solidFill>
            <a:srgbClr val="30F0F0"/>
          </a:solidFill>
        </p:spPr>
        <p:txBody>
          <a:bodyPr wrap="square" rtlCol="0">
            <a:spAutoFit/>
          </a:bodyPr>
          <a:lstStyle/>
          <a:p>
            <a:pPr algn="ctr"/>
            <a:r>
              <a:rPr lang="en-US" b="1" dirty="0" smtClean="0">
                <a:solidFill>
                  <a:srgbClr val="080808"/>
                </a:solidFill>
              </a:rPr>
              <a:t>Auto Save is activated upon typing or pasting text</a:t>
            </a:r>
            <a:endParaRPr lang="en-US" b="1" dirty="0">
              <a:solidFill>
                <a:srgbClr val="080808"/>
              </a:solidFill>
            </a:endParaRPr>
          </a:p>
        </p:txBody>
      </p:sp>
      <p:sp>
        <p:nvSpPr>
          <p:cNvPr id="13" name="TextBox 12"/>
          <p:cNvSpPr txBox="1"/>
          <p:nvPr/>
        </p:nvSpPr>
        <p:spPr>
          <a:xfrm>
            <a:off x="4408086" y="3292606"/>
            <a:ext cx="2484923" cy="646331"/>
          </a:xfrm>
          <a:prstGeom prst="rect">
            <a:avLst/>
          </a:prstGeom>
          <a:solidFill>
            <a:srgbClr val="30F0F0"/>
          </a:solidFill>
        </p:spPr>
        <p:txBody>
          <a:bodyPr wrap="square" rtlCol="0">
            <a:spAutoFit/>
          </a:bodyPr>
          <a:lstStyle/>
          <a:p>
            <a:pPr algn="ctr"/>
            <a:r>
              <a:rPr lang="en-US" b="1" dirty="0" smtClean="0">
                <a:solidFill>
                  <a:srgbClr val="080808"/>
                </a:solidFill>
              </a:rPr>
              <a:t>Auto Save after </a:t>
            </a:r>
          </a:p>
          <a:p>
            <a:pPr algn="ctr"/>
            <a:r>
              <a:rPr lang="en-US" b="1" dirty="0" smtClean="0">
                <a:solidFill>
                  <a:srgbClr val="080808"/>
                </a:solidFill>
              </a:rPr>
              <a:t>300 seconds (5 minutes)</a:t>
            </a:r>
            <a:endParaRPr lang="en-US" b="1" dirty="0">
              <a:solidFill>
                <a:srgbClr val="080808"/>
              </a:solidFill>
            </a:endParaRPr>
          </a:p>
        </p:txBody>
      </p:sp>
    </p:spTree>
    <p:extLst>
      <p:ext uri="{BB962C8B-B14F-4D97-AF65-F5344CB8AC3E}">
        <p14:creationId xmlns:p14="http://schemas.microsoft.com/office/powerpoint/2010/main" val="45467956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61592" cy="418576"/>
          </a:xfrm>
        </p:spPr>
        <p:txBody>
          <a:bodyPr/>
          <a:lstStyle/>
          <a:p>
            <a:r>
              <a:rPr lang="en-US" dirty="0" smtClean="0"/>
              <a:t>Spell Check</a:t>
            </a:r>
            <a:br>
              <a:rPr lang="en-US" dirty="0" smtClean="0"/>
            </a:br>
            <a:r>
              <a:rPr lang="en-US" sz="1400" dirty="0"/>
              <a:t>Contribution Plan, Midpoint Assessment, Closeout Assessment, Additional Feedback, and Annual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387667"/>
            <a:ext cx="8154987" cy="257161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232</a:t>
            </a:fld>
            <a:endParaRPr lang="en-US" dirty="0">
              <a:solidFill>
                <a:srgbClr val="1F497D"/>
              </a:solidFill>
            </a:endParaRPr>
          </a:p>
        </p:txBody>
      </p:sp>
      <p:sp>
        <p:nvSpPr>
          <p:cNvPr id="6" name="Oval 5"/>
          <p:cNvSpPr/>
          <p:nvPr/>
        </p:nvSpPr>
        <p:spPr>
          <a:xfrm>
            <a:off x="3400425" y="3676650"/>
            <a:ext cx="533400" cy="323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857603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233</a:t>
            </a:fld>
            <a:endParaRPr lang="en-US" dirty="0">
              <a:solidFill>
                <a:srgbClr val="1F497D"/>
              </a:solidFill>
            </a:endParaRPr>
          </a:p>
        </p:txBody>
      </p:sp>
      <p:pic>
        <p:nvPicPr>
          <p:cNvPr id="10" name="Content Placeholder 9"/>
          <p:cNvPicPr>
            <a:picLocks noGrp="1" noChangeAspect="1"/>
          </p:cNvPicPr>
          <p:nvPr>
            <p:ph sz="quarter" idx="13"/>
          </p:nvPr>
        </p:nvPicPr>
        <p:blipFill>
          <a:blip r:embed="rId2"/>
          <a:stretch>
            <a:fillRect/>
          </a:stretch>
        </p:blipFill>
        <p:spPr>
          <a:xfrm>
            <a:off x="544664" y="1049626"/>
            <a:ext cx="8068394" cy="5491811"/>
          </a:xfrm>
          <a:prstGeom prst="rect">
            <a:avLst/>
          </a:prstGeom>
        </p:spPr>
      </p:pic>
      <p:sp>
        <p:nvSpPr>
          <p:cNvPr id="15" name="Rectangle 14"/>
          <p:cNvSpPr/>
          <p:nvPr/>
        </p:nvSpPr>
        <p:spPr>
          <a:xfrm>
            <a:off x="3789611" y="3270903"/>
            <a:ext cx="3198042" cy="3458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Up Arrow Callout 15"/>
          <p:cNvSpPr/>
          <p:nvPr/>
        </p:nvSpPr>
        <p:spPr>
          <a:xfrm>
            <a:off x="3478849" y="3540487"/>
            <a:ext cx="3835020" cy="1359059"/>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Click on Hot Link</a:t>
            </a:r>
          </a:p>
          <a:p>
            <a:pPr algn="ctr"/>
            <a:r>
              <a:rPr lang="en-US" b="1" dirty="0" smtClean="0">
                <a:solidFill>
                  <a:srgbClr val="FF0000"/>
                </a:solidFill>
              </a:rPr>
              <a:t>To See Approved Midpoint Review</a:t>
            </a:r>
          </a:p>
          <a:p>
            <a:pPr algn="ctr"/>
            <a:r>
              <a:rPr lang="en-US" b="1" i="1" dirty="0" smtClean="0">
                <a:solidFill>
                  <a:srgbClr val="0000FF"/>
                </a:solidFill>
              </a:rPr>
              <a:t>(See Next Slide)</a:t>
            </a:r>
            <a:endParaRPr lang="en-US" b="1" i="1" dirty="0">
              <a:solidFill>
                <a:srgbClr val="0000FF"/>
              </a:solidFill>
            </a:endParaRPr>
          </a:p>
        </p:txBody>
      </p:sp>
      <p:sp>
        <p:nvSpPr>
          <p:cNvPr id="8" name="TextBox 7"/>
          <p:cNvSpPr txBox="1"/>
          <p:nvPr/>
        </p:nvSpPr>
        <p:spPr>
          <a:xfrm>
            <a:off x="3059918" y="5327503"/>
            <a:ext cx="4899892" cy="584775"/>
          </a:xfrm>
          <a:prstGeom prst="rect">
            <a:avLst/>
          </a:prstGeom>
          <a:solidFill>
            <a:srgbClr val="30F0F0"/>
          </a:solidFill>
        </p:spPr>
        <p:txBody>
          <a:bodyPr wrap="square" rtlCol="0">
            <a:spAutoFit/>
          </a:bodyPr>
          <a:lstStyle/>
          <a:p>
            <a:r>
              <a:rPr lang="en-US" sz="1600" dirty="0" smtClean="0">
                <a:solidFill>
                  <a:srgbClr val="0000FF"/>
                </a:solidFill>
              </a:rPr>
              <a:t>4,000 Characters for Each Factor</a:t>
            </a:r>
          </a:p>
          <a:p>
            <a:r>
              <a:rPr lang="en-US" sz="1600" dirty="0" smtClean="0">
                <a:solidFill>
                  <a:srgbClr val="0000FF"/>
                </a:solidFill>
              </a:rPr>
              <a:t>Can Paste 3,600 Characters from Word Doc</a:t>
            </a:r>
            <a:endParaRPr lang="en-US" sz="1600" dirty="0">
              <a:solidFill>
                <a:srgbClr val="0000FF"/>
              </a:solidFill>
            </a:endParaRPr>
          </a:p>
        </p:txBody>
      </p:sp>
      <p:sp>
        <p:nvSpPr>
          <p:cNvPr id="9" name="Rectangle 8"/>
          <p:cNvSpPr/>
          <p:nvPr/>
        </p:nvSpPr>
        <p:spPr>
          <a:xfrm>
            <a:off x="523485" y="2100902"/>
            <a:ext cx="1650980" cy="321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019738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Link to Approved Midpoint </a:t>
            </a:r>
            <a:r>
              <a:rPr lang="en-US" dirty="0"/>
              <a:t>Review </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234</a:t>
            </a:fld>
            <a:endParaRPr lang="en-US" dirty="0">
              <a:solidFill>
                <a:srgbClr val="1F497D"/>
              </a:solidFill>
            </a:endParaRPr>
          </a:p>
        </p:txBody>
      </p:sp>
      <p:pic>
        <p:nvPicPr>
          <p:cNvPr id="18" name="Content Placeholder 17"/>
          <p:cNvPicPr>
            <a:picLocks noGrp="1" noChangeAspect="1"/>
          </p:cNvPicPr>
          <p:nvPr>
            <p:ph sz="quarter" idx="13"/>
          </p:nvPr>
        </p:nvPicPr>
        <p:blipFill>
          <a:blip r:embed="rId2"/>
          <a:stretch>
            <a:fillRect/>
          </a:stretch>
        </p:blipFill>
        <p:spPr>
          <a:xfrm>
            <a:off x="601004" y="1196975"/>
            <a:ext cx="8098424" cy="5135586"/>
          </a:xfrm>
          <a:prstGeom prst="rect">
            <a:avLst/>
          </a:prstGeom>
          <a:ln w="76200">
            <a:solidFill>
              <a:srgbClr val="0000FF"/>
            </a:solidFill>
          </a:ln>
        </p:spPr>
      </p:pic>
      <p:sp>
        <p:nvSpPr>
          <p:cNvPr id="21" name="Up Arrow Callout 20"/>
          <p:cNvSpPr/>
          <p:nvPr/>
        </p:nvSpPr>
        <p:spPr>
          <a:xfrm>
            <a:off x="546412" y="3027024"/>
            <a:ext cx="1760059" cy="1776985"/>
          </a:xfrm>
          <a:prstGeom prst="upArrowCallout">
            <a:avLst>
              <a:gd name="adj1" fmla="val 29044"/>
              <a:gd name="adj2" fmla="val 27036"/>
              <a:gd name="adj3" fmla="val 25000"/>
              <a:gd name="adj4" fmla="val 64977"/>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p>
          <a:p>
            <a:pPr algn="ctr"/>
            <a:r>
              <a:rPr lang="en-US" b="1" dirty="0" smtClean="0">
                <a:solidFill>
                  <a:srgbClr val="FF0000"/>
                </a:solidFill>
              </a:rPr>
              <a:t>To Return To</a:t>
            </a:r>
          </a:p>
          <a:p>
            <a:pPr algn="ctr"/>
            <a:r>
              <a:rPr lang="en-US" b="1" dirty="0" smtClean="0">
                <a:solidFill>
                  <a:srgbClr val="FF0000"/>
                </a:solidFill>
              </a:rPr>
              <a:t>Annual Assessment</a:t>
            </a:r>
          </a:p>
        </p:txBody>
      </p:sp>
      <p:sp>
        <p:nvSpPr>
          <p:cNvPr id="7" name="Rectangle 6"/>
          <p:cNvSpPr/>
          <p:nvPr/>
        </p:nvSpPr>
        <p:spPr>
          <a:xfrm>
            <a:off x="603695" y="2437784"/>
            <a:ext cx="1650980" cy="321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719283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235</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635779" y="1158875"/>
            <a:ext cx="1670030" cy="4851400"/>
          </a:xfrm>
          <a:prstGeom prst="rect">
            <a:avLst/>
          </a:prstGeom>
        </p:spPr>
      </p:pic>
      <p:pic>
        <p:nvPicPr>
          <p:cNvPr id="8" name="Picture 7"/>
          <p:cNvPicPr>
            <a:picLocks noChangeAspect="1"/>
          </p:cNvPicPr>
          <p:nvPr/>
        </p:nvPicPr>
        <p:blipFill>
          <a:blip r:embed="rId3"/>
          <a:stretch>
            <a:fillRect/>
          </a:stretch>
        </p:blipFill>
        <p:spPr>
          <a:xfrm>
            <a:off x="2305809" y="2231281"/>
            <a:ext cx="6590541" cy="2323717"/>
          </a:xfrm>
          <a:prstGeom prst="rect">
            <a:avLst/>
          </a:prstGeom>
        </p:spPr>
      </p:pic>
      <p:pic>
        <p:nvPicPr>
          <p:cNvPr id="3" name="Picture 2"/>
          <p:cNvPicPr>
            <a:picLocks noChangeAspect="1"/>
          </p:cNvPicPr>
          <p:nvPr/>
        </p:nvPicPr>
        <p:blipFill>
          <a:blip r:embed="rId4"/>
          <a:stretch>
            <a:fillRect/>
          </a:stretch>
        </p:blipFill>
        <p:spPr>
          <a:xfrm>
            <a:off x="2305809" y="1173622"/>
            <a:ext cx="6590541" cy="948410"/>
          </a:xfrm>
          <a:prstGeom prst="rect">
            <a:avLst/>
          </a:prstGeom>
        </p:spPr>
      </p:pic>
      <p:sp>
        <p:nvSpPr>
          <p:cNvPr id="5" name="Rectangle 4"/>
          <p:cNvSpPr/>
          <p:nvPr/>
        </p:nvSpPr>
        <p:spPr>
          <a:xfrm>
            <a:off x="544664" y="4554998"/>
            <a:ext cx="2021115" cy="1641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915540" y="3123527"/>
            <a:ext cx="4899892" cy="646331"/>
          </a:xfrm>
          <a:prstGeom prst="rect">
            <a:avLst/>
          </a:prstGeom>
          <a:solidFill>
            <a:srgbClr val="30F0F0"/>
          </a:solidFill>
        </p:spPr>
        <p:txBody>
          <a:bodyPr wrap="square" rtlCol="0">
            <a:spAutoFit/>
          </a:bodyPr>
          <a:lstStyle/>
          <a:p>
            <a:r>
              <a:rPr lang="en-US" dirty="0" smtClean="0">
                <a:solidFill>
                  <a:srgbClr val="0000FF"/>
                </a:solidFill>
              </a:rPr>
              <a:t>4,000 Characters for Each Factor</a:t>
            </a:r>
          </a:p>
          <a:p>
            <a:r>
              <a:rPr lang="en-US" dirty="0" smtClean="0">
                <a:solidFill>
                  <a:srgbClr val="0000FF"/>
                </a:solidFill>
              </a:rPr>
              <a:t>Can Paste 3,600 Characters from Word Doc</a:t>
            </a:r>
            <a:endParaRPr lang="en-US" dirty="0">
              <a:solidFill>
                <a:srgbClr val="0000FF"/>
              </a:solidFill>
            </a:endParaRPr>
          </a:p>
        </p:txBody>
      </p:sp>
      <p:sp>
        <p:nvSpPr>
          <p:cNvPr id="10" name="Rectangle 9"/>
          <p:cNvSpPr/>
          <p:nvPr/>
        </p:nvSpPr>
        <p:spPr>
          <a:xfrm>
            <a:off x="635779" y="2437784"/>
            <a:ext cx="1650980" cy="321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488936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 Save </a:t>
            </a:r>
            <a:endParaRPr lang="en-US" dirty="0"/>
          </a:p>
        </p:txBody>
      </p:sp>
      <p:pic>
        <p:nvPicPr>
          <p:cNvPr id="5" name="Content Placeholder 4"/>
          <p:cNvPicPr>
            <a:picLocks noGrp="1" noChangeAspect="1"/>
          </p:cNvPicPr>
          <p:nvPr>
            <p:ph sz="quarter" idx="13"/>
          </p:nvPr>
        </p:nvPicPr>
        <p:blipFill>
          <a:blip r:embed="rId2"/>
          <a:stretch>
            <a:fillRect/>
          </a:stretch>
        </p:blipFill>
        <p:spPr>
          <a:xfrm>
            <a:off x="448980" y="1206977"/>
            <a:ext cx="7166472" cy="306373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236</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1745518" y="2912582"/>
            <a:ext cx="7166472" cy="3030958"/>
          </a:xfrm>
          <a:prstGeom prst="rect">
            <a:avLst/>
          </a:prstGeom>
        </p:spPr>
      </p:pic>
      <p:sp>
        <p:nvSpPr>
          <p:cNvPr id="8" name="Rectangle 7"/>
          <p:cNvSpPr/>
          <p:nvPr/>
        </p:nvSpPr>
        <p:spPr>
          <a:xfrm>
            <a:off x="509257" y="3940411"/>
            <a:ext cx="1019292" cy="3302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p:cNvCxnSpPr>
            <a:endCxn id="10" idx="1"/>
          </p:cNvCxnSpPr>
          <p:nvPr/>
        </p:nvCxnSpPr>
        <p:spPr>
          <a:xfrm rot="16200000" flipH="1">
            <a:off x="677971" y="4610035"/>
            <a:ext cx="1487236" cy="82477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33978" y="5588543"/>
            <a:ext cx="107299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stretch>
            <a:fillRect/>
          </a:stretch>
        </p:blipFill>
        <p:spPr>
          <a:xfrm>
            <a:off x="1745519" y="5947453"/>
            <a:ext cx="7166472" cy="303273"/>
          </a:xfrm>
          <a:prstGeom prst="rect">
            <a:avLst/>
          </a:prstGeom>
        </p:spPr>
      </p:pic>
      <p:sp>
        <p:nvSpPr>
          <p:cNvPr id="14" name="Up Arrow Callout 13"/>
          <p:cNvSpPr/>
          <p:nvPr/>
        </p:nvSpPr>
        <p:spPr>
          <a:xfrm>
            <a:off x="6373501" y="6237078"/>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3" name="TextBox 2"/>
          <p:cNvSpPr txBox="1"/>
          <p:nvPr/>
        </p:nvSpPr>
        <p:spPr>
          <a:xfrm>
            <a:off x="3562066" y="2557630"/>
            <a:ext cx="2279176" cy="923330"/>
          </a:xfrm>
          <a:prstGeom prst="rect">
            <a:avLst/>
          </a:prstGeom>
          <a:solidFill>
            <a:srgbClr val="30F0F0"/>
          </a:solidFill>
        </p:spPr>
        <p:txBody>
          <a:bodyPr wrap="square" rtlCol="0">
            <a:spAutoFit/>
          </a:bodyPr>
          <a:lstStyle/>
          <a:p>
            <a:pPr algn="ctr"/>
            <a:r>
              <a:rPr lang="en-US" b="1" dirty="0" smtClean="0">
                <a:solidFill>
                  <a:srgbClr val="0000FF"/>
                </a:solidFill>
              </a:rPr>
              <a:t>Auto Save is activated upon typing or pasting text</a:t>
            </a:r>
            <a:endParaRPr lang="en-US" b="1" dirty="0">
              <a:solidFill>
                <a:srgbClr val="0000FF"/>
              </a:solidFill>
            </a:endParaRPr>
          </a:p>
        </p:txBody>
      </p:sp>
      <p:sp>
        <p:nvSpPr>
          <p:cNvPr id="12" name="TextBox 11"/>
          <p:cNvSpPr txBox="1"/>
          <p:nvPr/>
        </p:nvSpPr>
        <p:spPr>
          <a:xfrm>
            <a:off x="4408086" y="3534661"/>
            <a:ext cx="2484923" cy="646331"/>
          </a:xfrm>
          <a:prstGeom prst="rect">
            <a:avLst/>
          </a:prstGeom>
          <a:solidFill>
            <a:srgbClr val="30F0F0"/>
          </a:solidFill>
        </p:spPr>
        <p:txBody>
          <a:bodyPr wrap="square" rtlCol="0">
            <a:spAutoFit/>
          </a:bodyPr>
          <a:lstStyle/>
          <a:p>
            <a:pPr algn="ctr"/>
            <a:r>
              <a:rPr lang="en-US" b="1" dirty="0" smtClean="0">
                <a:solidFill>
                  <a:srgbClr val="0000FF"/>
                </a:solidFill>
              </a:rPr>
              <a:t>Auto Save after </a:t>
            </a:r>
          </a:p>
          <a:p>
            <a:pPr algn="ctr"/>
            <a:r>
              <a:rPr lang="en-US" b="1" dirty="0" smtClean="0">
                <a:solidFill>
                  <a:srgbClr val="0000FF"/>
                </a:solidFill>
              </a:rPr>
              <a:t>300 seconds (5 minutes)</a:t>
            </a:r>
            <a:endParaRPr lang="en-US" b="1" dirty="0">
              <a:solidFill>
                <a:srgbClr val="0000FF"/>
              </a:solidFill>
            </a:endParaRPr>
          </a:p>
        </p:txBody>
      </p:sp>
    </p:spTree>
    <p:extLst>
      <p:ext uri="{BB962C8B-B14F-4D97-AF65-F5344CB8AC3E}">
        <p14:creationId xmlns:p14="http://schemas.microsoft.com/office/powerpoint/2010/main" val="191625351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237</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635779" y="1158875"/>
            <a:ext cx="1670030" cy="4851400"/>
          </a:xfrm>
          <a:prstGeom prst="rect">
            <a:avLst/>
          </a:prstGeom>
        </p:spPr>
      </p:pic>
      <p:sp>
        <p:nvSpPr>
          <p:cNvPr id="12" name="Rectangle 11"/>
          <p:cNvSpPr/>
          <p:nvPr/>
        </p:nvSpPr>
        <p:spPr>
          <a:xfrm>
            <a:off x="635779" y="2421742"/>
            <a:ext cx="1650980" cy="321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2304207" y="2327216"/>
            <a:ext cx="6555567" cy="2720973"/>
          </a:xfrm>
          <a:prstGeom prst="rect">
            <a:avLst/>
          </a:prstGeom>
        </p:spPr>
      </p:pic>
      <p:pic>
        <p:nvPicPr>
          <p:cNvPr id="11" name="Picture 10"/>
          <p:cNvPicPr>
            <a:picLocks noChangeAspect="1"/>
          </p:cNvPicPr>
          <p:nvPr/>
        </p:nvPicPr>
        <p:blipFill>
          <a:blip r:embed="rId4"/>
          <a:stretch>
            <a:fillRect/>
          </a:stretch>
        </p:blipFill>
        <p:spPr>
          <a:xfrm>
            <a:off x="2305809" y="6036066"/>
            <a:ext cx="6590541" cy="259043"/>
          </a:xfrm>
          <a:prstGeom prst="rect">
            <a:avLst/>
          </a:prstGeom>
        </p:spPr>
      </p:pic>
      <p:pic>
        <p:nvPicPr>
          <p:cNvPr id="5" name="Picture 4"/>
          <p:cNvPicPr>
            <a:picLocks noChangeAspect="1"/>
          </p:cNvPicPr>
          <p:nvPr/>
        </p:nvPicPr>
        <p:blipFill>
          <a:blip r:embed="rId5"/>
          <a:stretch>
            <a:fillRect/>
          </a:stretch>
        </p:blipFill>
        <p:spPr>
          <a:xfrm>
            <a:off x="2305809" y="1169763"/>
            <a:ext cx="6590541" cy="1134525"/>
          </a:xfrm>
          <a:prstGeom prst="rect">
            <a:avLst/>
          </a:prstGeom>
        </p:spPr>
      </p:pic>
      <p:pic>
        <p:nvPicPr>
          <p:cNvPr id="8" name="Picture 7"/>
          <p:cNvPicPr>
            <a:picLocks noChangeAspect="1"/>
          </p:cNvPicPr>
          <p:nvPr/>
        </p:nvPicPr>
        <p:blipFill>
          <a:blip r:embed="rId6"/>
          <a:stretch>
            <a:fillRect/>
          </a:stretch>
        </p:blipFill>
        <p:spPr>
          <a:xfrm flipV="1">
            <a:off x="2386503" y="2415773"/>
            <a:ext cx="3419937" cy="287312"/>
          </a:xfrm>
          <a:prstGeom prst="rect">
            <a:avLst/>
          </a:prstGeom>
        </p:spPr>
      </p:pic>
      <p:sp>
        <p:nvSpPr>
          <p:cNvPr id="13" name="TextBox 12"/>
          <p:cNvSpPr txBox="1"/>
          <p:nvPr/>
        </p:nvSpPr>
        <p:spPr>
          <a:xfrm>
            <a:off x="2486247" y="3687702"/>
            <a:ext cx="6165377" cy="584775"/>
          </a:xfrm>
          <a:prstGeom prst="rect">
            <a:avLst/>
          </a:prstGeom>
          <a:solidFill>
            <a:schemeClr val="bg1"/>
          </a:solidFill>
        </p:spPr>
        <p:txBody>
          <a:bodyPr wrap="square" rtlCol="0">
            <a:spAutoFit/>
          </a:bodyPr>
          <a:lstStyle/>
          <a:p>
            <a:r>
              <a:rPr lang="en-US" sz="800" dirty="0"/>
              <a:t>Developed a computer program to track material storage and delivery of widget amplification parts from the G-4 to the PMO and testers.  This tracking system cut reorder costs by 20% and improved delivery time on average by 20 days as of the mid-point of the rating period.  By the end of the fiscal year, the computer program was adopted by all the command's six PMO.  The impact command-wide resulted in a 27% savings in reorder costs and imp[roved delivery time on average by 18.5 days.</a:t>
            </a:r>
          </a:p>
        </p:txBody>
      </p:sp>
      <p:sp>
        <p:nvSpPr>
          <p:cNvPr id="15" name="Right Arrow 14"/>
          <p:cNvSpPr/>
          <p:nvPr/>
        </p:nvSpPr>
        <p:spPr>
          <a:xfrm>
            <a:off x="958859" y="2547034"/>
            <a:ext cx="1427644" cy="2866109"/>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Type or Paste from Word Doc or Midpoint then update</a:t>
            </a:r>
            <a:endParaRPr lang="en-US" sz="1400" b="1" dirty="0">
              <a:solidFill>
                <a:srgbClr val="FF0000"/>
              </a:solidFill>
            </a:endParaRPr>
          </a:p>
        </p:txBody>
      </p:sp>
    </p:spTree>
    <p:extLst>
      <p:ext uri="{BB962C8B-B14F-4D97-AF65-F5344CB8AC3E}">
        <p14:creationId xmlns:p14="http://schemas.microsoft.com/office/powerpoint/2010/main" val="313627768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238</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635779" y="1158875"/>
            <a:ext cx="1670030" cy="4851400"/>
          </a:xfrm>
          <a:prstGeom prst="rect">
            <a:avLst/>
          </a:prstGeom>
        </p:spPr>
      </p:pic>
      <p:pic>
        <p:nvPicPr>
          <p:cNvPr id="9" name="Picture 8"/>
          <p:cNvPicPr>
            <a:picLocks noChangeAspect="1"/>
          </p:cNvPicPr>
          <p:nvPr/>
        </p:nvPicPr>
        <p:blipFill>
          <a:blip r:embed="rId3"/>
          <a:stretch>
            <a:fillRect/>
          </a:stretch>
        </p:blipFill>
        <p:spPr>
          <a:xfrm>
            <a:off x="2304207" y="2327216"/>
            <a:ext cx="6555567" cy="2720973"/>
          </a:xfrm>
          <a:prstGeom prst="rect">
            <a:avLst/>
          </a:prstGeom>
        </p:spPr>
      </p:pic>
      <p:pic>
        <p:nvPicPr>
          <p:cNvPr id="11" name="Picture 10"/>
          <p:cNvPicPr>
            <a:picLocks noChangeAspect="1"/>
          </p:cNvPicPr>
          <p:nvPr/>
        </p:nvPicPr>
        <p:blipFill>
          <a:blip r:embed="rId4"/>
          <a:stretch>
            <a:fillRect/>
          </a:stretch>
        </p:blipFill>
        <p:spPr>
          <a:xfrm>
            <a:off x="2305809" y="6036066"/>
            <a:ext cx="6590541" cy="259043"/>
          </a:xfrm>
          <a:prstGeom prst="rect">
            <a:avLst/>
          </a:prstGeom>
        </p:spPr>
      </p:pic>
      <p:pic>
        <p:nvPicPr>
          <p:cNvPr id="5" name="Picture 4"/>
          <p:cNvPicPr>
            <a:picLocks noChangeAspect="1"/>
          </p:cNvPicPr>
          <p:nvPr/>
        </p:nvPicPr>
        <p:blipFill>
          <a:blip r:embed="rId5"/>
          <a:stretch>
            <a:fillRect/>
          </a:stretch>
        </p:blipFill>
        <p:spPr>
          <a:xfrm>
            <a:off x="2305809" y="1169763"/>
            <a:ext cx="6590541" cy="1134525"/>
          </a:xfrm>
          <a:prstGeom prst="rect">
            <a:avLst/>
          </a:prstGeom>
        </p:spPr>
      </p:pic>
      <p:pic>
        <p:nvPicPr>
          <p:cNvPr id="8" name="Picture 7"/>
          <p:cNvPicPr>
            <a:picLocks noChangeAspect="1"/>
          </p:cNvPicPr>
          <p:nvPr/>
        </p:nvPicPr>
        <p:blipFill>
          <a:blip r:embed="rId6"/>
          <a:stretch>
            <a:fillRect/>
          </a:stretch>
        </p:blipFill>
        <p:spPr>
          <a:xfrm flipV="1">
            <a:off x="2386503" y="2415773"/>
            <a:ext cx="3419937" cy="287312"/>
          </a:xfrm>
          <a:prstGeom prst="rect">
            <a:avLst/>
          </a:prstGeom>
        </p:spPr>
      </p:pic>
      <p:sp>
        <p:nvSpPr>
          <p:cNvPr id="13" name="TextBox 12"/>
          <p:cNvSpPr txBox="1"/>
          <p:nvPr/>
        </p:nvSpPr>
        <p:spPr>
          <a:xfrm>
            <a:off x="2486247" y="3687702"/>
            <a:ext cx="6165377" cy="707886"/>
          </a:xfrm>
          <a:prstGeom prst="rect">
            <a:avLst/>
          </a:prstGeom>
          <a:solidFill>
            <a:schemeClr val="bg1"/>
          </a:solidFill>
        </p:spPr>
        <p:txBody>
          <a:bodyPr wrap="square" rtlCol="0">
            <a:spAutoFit/>
          </a:bodyPr>
          <a:lstStyle/>
          <a:p>
            <a:r>
              <a:rPr lang="en-US" sz="800" dirty="0"/>
              <a:t>This year I planned to publish three technical journal articles on program analysis on widget amplification but submitted five of which four were published.  The result impacted  in a desired advancement in the project in direct support of our mission to better project the risk assessment.</a:t>
            </a:r>
          </a:p>
          <a:p>
            <a:r>
              <a:rPr lang="en-US" sz="800" dirty="0"/>
              <a:t>Coordinated with all nine PMO's and the headquarters and 79 contractors to resolve a classified e-mail problem that resulted in the enhancement of operational security for all parties involved.  This solution was adopted command-wide 65 days ahead of the projected operational date.</a:t>
            </a:r>
          </a:p>
        </p:txBody>
      </p:sp>
      <p:pic>
        <p:nvPicPr>
          <p:cNvPr id="3" name="Picture 2"/>
          <p:cNvPicPr>
            <a:picLocks noChangeAspect="1"/>
          </p:cNvPicPr>
          <p:nvPr/>
        </p:nvPicPr>
        <p:blipFill>
          <a:blip r:embed="rId7"/>
          <a:stretch>
            <a:fillRect/>
          </a:stretch>
        </p:blipFill>
        <p:spPr>
          <a:xfrm>
            <a:off x="2386503" y="2418837"/>
            <a:ext cx="3246201" cy="271283"/>
          </a:xfrm>
          <a:prstGeom prst="rect">
            <a:avLst/>
          </a:prstGeom>
        </p:spPr>
      </p:pic>
      <p:sp>
        <p:nvSpPr>
          <p:cNvPr id="14" name="Right Arrow 13"/>
          <p:cNvSpPr/>
          <p:nvPr/>
        </p:nvSpPr>
        <p:spPr>
          <a:xfrm>
            <a:off x="958859" y="2547034"/>
            <a:ext cx="1427644" cy="2866109"/>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Type or Paste from Word Doc or Midpoint then update</a:t>
            </a:r>
            <a:endParaRPr lang="en-US" sz="1400" b="1" dirty="0">
              <a:solidFill>
                <a:srgbClr val="FF0000"/>
              </a:solidFill>
            </a:endParaRPr>
          </a:p>
        </p:txBody>
      </p:sp>
      <p:sp>
        <p:nvSpPr>
          <p:cNvPr id="15" name="Rectangle 14"/>
          <p:cNvSpPr/>
          <p:nvPr/>
        </p:nvSpPr>
        <p:spPr>
          <a:xfrm>
            <a:off x="635779" y="2437784"/>
            <a:ext cx="1650980" cy="3214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594511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239</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635779" y="1158875"/>
            <a:ext cx="1670030" cy="4851400"/>
          </a:xfrm>
          <a:prstGeom prst="rect">
            <a:avLst/>
          </a:prstGeom>
        </p:spPr>
      </p:pic>
      <p:sp>
        <p:nvSpPr>
          <p:cNvPr id="12" name="Rectangle 11"/>
          <p:cNvSpPr/>
          <p:nvPr/>
        </p:nvSpPr>
        <p:spPr>
          <a:xfrm>
            <a:off x="635779" y="2430897"/>
            <a:ext cx="1668428" cy="3283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2304207" y="2327216"/>
            <a:ext cx="6555567" cy="2720973"/>
          </a:xfrm>
          <a:prstGeom prst="rect">
            <a:avLst/>
          </a:prstGeom>
        </p:spPr>
      </p:pic>
      <p:pic>
        <p:nvPicPr>
          <p:cNvPr id="11" name="Picture 10"/>
          <p:cNvPicPr>
            <a:picLocks noChangeAspect="1"/>
          </p:cNvPicPr>
          <p:nvPr/>
        </p:nvPicPr>
        <p:blipFill>
          <a:blip r:embed="rId4"/>
          <a:stretch>
            <a:fillRect/>
          </a:stretch>
        </p:blipFill>
        <p:spPr>
          <a:xfrm>
            <a:off x="2305809" y="6036066"/>
            <a:ext cx="6590541" cy="259043"/>
          </a:xfrm>
          <a:prstGeom prst="rect">
            <a:avLst/>
          </a:prstGeom>
        </p:spPr>
      </p:pic>
      <p:pic>
        <p:nvPicPr>
          <p:cNvPr id="5" name="Picture 4"/>
          <p:cNvPicPr>
            <a:picLocks noChangeAspect="1"/>
          </p:cNvPicPr>
          <p:nvPr/>
        </p:nvPicPr>
        <p:blipFill>
          <a:blip r:embed="rId5"/>
          <a:stretch>
            <a:fillRect/>
          </a:stretch>
        </p:blipFill>
        <p:spPr>
          <a:xfrm>
            <a:off x="2305809" y="1169763"/>
            <a:ext cx="6590541" cy="1134525"/>
          </a:xfrm>
          <a:prstGeom prst="rect">
            <a:avLst/>
          </a:prstGeom>
        </p:spPr>
      </p:pic>
      <p:sp>
        <p:nvSpPr>
          <p:cNvPr id="13" name="TextBox 12"/>
          <p:cNvSpPr txBox="1"/>
          <p:nvPr/>
        </p:nvSpPr>
        <p:spPr>
          <a:xfrm>
            <a:off x="2486247" y="3687702"/>
            <a:ext cx="6165377" cy="584775"/>
          </a:xfrm>
          <a:prstGeom prst="rect">
            <a:avLst/>
          </a:prstGeom>
          <a:solidFill>
            <a:schemeClr val="bg1"/>
          </a:solidFill>
        </p:spPr>
        <p:txBody>
          <a:bodyPr wrap="square" rtlCol="0">
            <a:spAutoFit/>
          </a:bodyPr>
          <a:lstStyle/>
          <a:p>
            <a:r>
              <a:rPr lang="en-US" sz="800" dirty="0"/>
              <a:t>Volunteered to take the lead in developing and teaching six Microsoft Office classes and various administrative correspondence courses to other Office Automation Assistants and division personnel.  The Director made the training mandatory for all action officers that resulted in 12 additional classes. This </a:t>
            </a:r>
            <a:r>
              <a:rPr lang="en-US" sz="800" b="1" i="1" u="sng" dirty="0"/>
              <a:t>saved $167, 343.67 </a:t>
            </a:r>
            <a:r>
              <a:rPr lang="en-US" sz="800" dirty="0"/>
              <a:t>in TAD and vendor development and training costs, which was then allocated to other unfinanced requirements across the command.</a:t>
            </a:r>
          </a:p>
        </p:txBody>
      </p:sp>
      <p:sp>
        <p:nvSpPr>
          <p:cNvPr id="14" name="Right Arrow 13"/>
          <p:cNvSpPr/>
          <p:nvPr/>
        </p:nvSpPr>
        <p:spPr>
          <a:xfrm>
            <a:off x="958859" y="2547034"/>
            <a:ext cx="1427644" cy="2866109"/>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Type or Paste from Word Doc or Midpoint then update</a:t>
            </a:r>
            <a:endParaRPr lang="en-US" sz="1400" b="1" dirty="0">
              <a:solidFill>
                <a:srgbClr val="FF0000"/>
              </a:solidFill>
            </a:endParaRPr>
          </a:p>
        </p:txBody>
      </p:sp>
      <p:sp>
        <p:nvSpPr>
          <p:cNvPr id="10" name="Right Arrow 9"/>
          <p:cNvSpPr/>
          <p:nvPr/>
        </p:nvSpPr>
        <p:spPr>
          <a:xfrm>
            <a:off x="2962575" y="5856275"/>
            <a:ext cx="4690872" cy="618624"/>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Once completed, Click Submit to Supervisor 1</a:t>
            </a:r>
            <a:endParaRPr lang="en-US" b="1" dirty="0">
              <a:solidFill>
                <a:srgbClr val="FF0000"/>
              </a:solidFill>
            </a:endParaRPr>
          </a:p>
        </p:txBody>
      </p:sp>
      <p:sp>
        <p:nvSpPr>
          <p:cNvPr id="15" name="Rectangle 14"/>
          <p:cNvSpPr/>
          <p:nvPr/>
        </p:nvSpPr>
        <p:spPr>
          <a:xfrm>
            <a:off x="7671816" y="5973699"/>
            <a:ext cx="1106424" cy="398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9994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 Overview </a:t>
            </a:r>
            <a:br>
              <a:rPr lang="en-US" dirty="0" smtClean="0"/>
            </a:br>
            <a:r>
              <a:rPr lang="en-US" dirty="0" smtClean="0"/>
              <a:t>Menus for Different Users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a:t>
            </a:fld>
            <a:endParaRPr lang="en-US" dirty="0">
              <a:solidFill>
                <a:srgbClr val="1F497D"/>
              </a:solidFill>
            </a:endParaRPr>
          </a:p>
        </p:txBody>
      </p:sp>
      <p:pic>
        <p:nvPicPr>
          <p:cNvPr id="8" name="Content Placeholder 7"/>
          <p:cNvPicPr>
            <a:picLocks noGrp="1" noChangeAspect="1"/>
          </p:cNvPicPr>
          <p:nvPr>
            <p:ph sz="half" idx="4294967295"/>
          </p:nvPr>
        </p:nvPicPr>
        <p:blipFill>
          <a:blip r:embed="rId2"/>
          <a:stretch>
            <a:fillRect/>
          </a:stretch>
        </p:blipFill>
        <p:spPr>
          <a:xfrm>
            <a:off x="2459466" y="1260619"/>
            <a:ext cx="2105025" cy="2724150"/>
          </a:xfrm>
          <a:prstGeom prst="rect">
            <a:avLst/>
          </a:prstGeom>
        </p:spPr>
      </p:pic>
      <p:pic>
        <p:nvPicPr>
          <p:cNvPr id="11" name="Picture 10"/>
          <p:cNvPicPr>
            <a:picLocks noChangeAspect="1"/>
          </p:cNvPicPr>
          <p:nvPr/>
        </p:nvPicPr>
        <p:blipFill>
          <a:blip r:embed="rId3"/>
          <a:stretch>
            <a:fillRect/>
          </a:stretch>
        </p:blipFill>
        <p:spPr>
          <a:xfrm>
            <a:off x="4647430" y="1270186"/>
            <a:ext cx="2076450" cy="3905250"/>
          </a:xfrm>
          <a:prstGeom prst="rect">
            <a:avLst/>
          </a:prstGeom>
        </p:spPr>
      </p:pic>
      <p:pic>
        <p:nvPicPr>
          <p:cNvPr id="12" name="Picture 11"/>
          <p:cNvPicPr>
            <a:picLocks noChangeAspect="1"/>
          </p:cNvPicPr>
          <p:nvPr/>
        </p:nvPicPr>
        <p:blipFill>
          <a:blip r:embed="rId4"/>
          <a:stretch>
            <a:fillRect/>
          </a:stretch>
        </p:blipFill>
        <p:spPr>
          <a:xfrm>
            <a:off x="6850782" y="1270186"/>
            <a:ext cx="2076450" cy="2286000"/>
          </a:xfrm>
          <a:prstGeom prst="rect">
            <a:avLst/>
          </a:prstGeom>
        </p:spPr>
      </p:pic>
      <p:pic>
        <p:nvPicPr>
          <p:cNvPr id="13" name="Picture 12"/>
          <p:cNvPicPr>
            <a:picLocks noChangeAspect="1"/>
          </p:cNvPicPr>
          <p:nvPr/>
        </p:nvPicPr>
        <p:blipFill>
          <a:blip r:embed="rId5"/>
          <a:stretch>
            <a:fillRect/>
          </a:stretch>
        </p:blipFill>
        <p:spPr>
          <a:xfrm>
            <a:off x="6859692" y="3529394"/>
            <a:ext cx="2076450" cy="2768600"/>
          </a:xfrm>
          <a:prstGeom prst="rect">
            <a:avLst/>
          </a:prstGeom>
        </p:spPr>
      </p:pic>
      <p:pic>
        <p:nvPicPr>
          <p:cNvPr id="14" name="Picture 13"/>
          <p:cNvPicPr>
            <a:picLocks noChangeAspect="1"/>
          </p:cNvPicPr>
          <p:nvPr/>
        </p:nvPicPr>
        <p:blipFill>
          <a:blip r:embed="rId6"/>
          <a:stretch>
            <a:fillRect/>
          </a:stretch>
        </p:blipFill>
        <p:spPr>
          <a:xfrm>
            <a:off x="273639" y="3414796"/>
            <a:ext cx="2085975" cy="2343150"/>
          </a:xfrm>
          <a:prstGeom prst="rect">
            <a:avLst/>
          </a:prstGeom>
        </p:spPr>
      </p:pic>
      <p:pic>
        <p:nvPicPr>
          <p:cNvPr id="15" name="Picture 14"/>
          <p:cNvPicPr>
            <a:picLocks noChangeAspect="1"/>
          </p:cNvPicPr>
          <p:nvPr/>
        </p:nvPicPr>
        <p:blipFill>
          <a:blip r:embed="rId7"/>
          <a:stretch>
            <a:fillRect/>
          </a:stretch>
        </p:blipFill>
        <p:spPr>
          <a:xfrm>
            <a:off x="2483738" y="4153444"/>
            <a:ext cx="2085975" cy="2514600"/>
          </a:xfrm>
          <a:prstGeom prst="rect">
            <a:avLst/>
          </a:prstGeom>
        </p:spPr>
      </p:pic>
      <p:pic>
        <p:nvPicPr>
          <p:cNvPr id="16" name="Picture 15"/>
          <p:cNvPicPr>
            <a:picLocks noChangeAspect="1"/>
          </p:cNvPicPr>
          <p:nvPr/>
        </p:nvPicPr>
        <p:blipFill>
          <a:blip r:embed="rId8"/>
          <a:stretch>
            <a:fillRect/>
          </a:stretch>
        </p:blipFill>
        <p:spPr>
          <a:xfrm>
            <a:off x="4693136" y="5315494"/>
            <a:ext cx="2076450" cy="1352550"/>
          </a:xfrm>
          <a:prstGeom prst="rect">
            <a:avLst/>
          </a:prstGeom>
        </p:spPr>
      </p:pic>
      <p:pic>
        <p:nvPicPr>
          <p:cNvPr id="17" name="Content Placeholder 8"/>
          <p:cNvPicPr>
            <a:picLocks noGrp="1" noChangeAspect="1"/>
          </p:cNvPicPr>
          <p:nvPr>
            <p:ph sz="quarter" idx="13"/>
          </p:nvPr>
        </p:nvPicPr>
        <p:blipFill>
          <a:blip r:embed="rId9"/>
          <a:stretch>
            <a:fillRect/>
          </a:stretch>
        </p:blipFill>
        <p:spPr>
          <a:xfrm>
            <a:off x="255678" y="1241611"/>
            <a:ext cx="2085975" cy="1981200"/>
          </a:xfrm>
          <a:prstGeom prst="rect">
            <a:avLst/>
          </a:prstGeom>
        </p:spPr>
      </p:pic>
    </p:spTree>
    <p:extLst>
      <p:ext uri="{BB962C8B-B14F-4D97-AF65-F5344CB8AC3E}">
        <p14:creationId xmlns:p14="http://schemas.microsoft.com/office/powerpoint/2010/main" val="26512890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240</a:t>
            </a:fld>
            <a:endParaRPr lang="en-US" dirty="0">
              <a:solidFill>
                <a:srgbClr val="1F497D"/>
              </a:solidFill>
            </a:endParaRPr>
          </a:p>
        </p:txBody>
      </p:sp>
      <p:pic>
        <p:nvPicPr>
          <p:cNvPr id="8" name="Content Placeholder 7"/>
          <p:cNvPicPr>
            <a:picLocks noGrp="1" noChangeAspect="1"/>
          </p:cNvPicPr>
          <p:nvPr>
            <p:ph sz="quarter" idx="13"/>
          </p:nvPr>
        </p:nvPicPr>
        <p:blipFill>
          <a:blip r:embed="rId2"/>
          <a:stretch>
            <a:fillRect/>
          </a:stretch>
        </p:blipFill>
        <p:spPr>
          <a:xfrm>
            <a:off x="544513" y="1801888"/>
            <a:ext cx="8154987" cy="3743174"/>
          </a:xfrm>
          <a:prstGeom prst="rect">
            <a:avLst/>
          </a:prstGeom>
        </p:spPr>
      </p:pic>
      <p:sp>
        <p:nvSpPr>
          <p:cNvPr id="3" name="Up Arrow 2"/>
          <p:cNvSpPr/>
          <p:nvPr/>
        </p:nvSpPr>
        <p:spPr>
          <a:xfrm>
            <a:off x="5516849" y="3121025"/>
            <a:ext cx="1371600" cy="523875"/>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sp>
        <p:nvSpPr>
          <p:cNvPr id="5" name="Rectangle 4"/>
          <p:cNvSpPr/>
          <p:nvPr/>
        </p:nvSpPr>
        <p:spPr>
          <a:xfrm>
            <a:off x="6035962" y="2771775"/>
            <a:ext cx="333375" cy="314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78009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pic>
        <p:nvPicPr>
          <p:cNvPr id="5" name="Content Placeholder 4"/>
          <p:cNvPicPr>
            <a:picLocks noGrp="1" noChangeAspect="1"/>
          </p:cNvPicPr>
          <p:nvPr>
            <p:ph sz="quarter" idx="13"/>
          </p:nvPr>
        </p:nvPicPr>
        <p:blipFill>
          <a:blip r:embed="rId2"/>
          <a:stretch>
            <a:fillRect/>
          </a:stretch>
        </p:blipFill>
        <p:spPr>
          <a:xfrm>
            <a:off x="1094874" y="1196974"/>
            <a:ext cx="6581365" cy="533644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241</a:t>
            </a:fld>
            <a:endParaRPr lang="en-US" dirty="0">
              <a:solidFill>
                <a:srgbClr val="1F497D"/>
              </a:solidFill>
            </a:endParaRPr>
          </a:p>
        </p:txBody>
      </p:sp>
      <p:sp>
        <p:nvSpPr>
          <p:cNvPr id="6" name="Rectangle 5"/>
          <p:cNvSpPr/>
          <p:nvPr/>
        </p:nvSpPr>
        <p:spPr>
          <a:xfrm>
            <a:off x="1094874" y="2191896"/>
            <a:ext cx="1356852" cy="294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a:off x="5245764" y="1013530"/>
            <a:ext cx="3525253" cy="559637"/>
          </a:xfrm>
          <a:prstGeom prst="leftArrow">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Changed from Draft to Submitted</a:t>
            </a:r>
          </a:p>
        </p:txBody>
      </p:sp>
      <p:sp>
        <p:nvSpPr>
          <p:cNvPr id="10" name="Right Arrow 9"/>
          <p:cNvSpPr/>
          <p:nvPr/>
        </p:nvSpPr>
        <p:spPr>
          <a:xfrm>
            <a:off x="1130970" y="5967935"/>
            <a:ext cx="1203158" cy="505326"/>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FF"/>
                </a:solidFill>
              </a:rPr>
              <a:t>Note</a:t>
            </a:r>
            <a:endParaRPr lang="en-US" dirty="0">
              <a:solidFill>
                <a:srgbClr val="0000FF"/>
              </a:solidFill>
            </a:endParaRPr>
          </a:p>
        </p:txBody>
      </p:sp>
      <p:sp>
        <p:nvSpPr>
          <p:cNvPr id="11" name="Rectangle 10"/>
          <p:cNvSpPr/>
          <p:nvPr/>
        </p:nvSpPr>
        <p:spPr>
          <a:xfrm>
            <a:off x="2358189" y="6051883"/>
            <a:ext cx="2490537" cy="33688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819303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Employee</a:t>
            </a:r>
          </a:p>
        </p:txBody>
      </p:sp>
      <p:pic>
        <p:nvPicPr>
          <p:cNvPr id="5" name="Content Placeholder 4"/>
          <p:cNvPicPr>
            <a:picLocks noGrp="1" noChangeAspect="1"/>
          </p:cNvPicPr>
          <p:nvPr>
            <p:ph sz="quarter" idx="13"/>
          </p:nvPr>
        </p:nvPicPr>
        <p:blipFill>
          <a:blip r:embed="rId2"/>
          <a:stretch>
            <a:fillRect/>
          </a:stretch>
        </p:blipFill>
        <p:spPr>
          <a:xfrm>
            <a:off x="1094874" y="1304554"/>
            <a:ext cx="6581365" cy="533644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242</a:t>
            </a:fld>
            <a:endParaRPr lang="en-US" dirty="0">
              <a:solidFill>
                <a:srgbClr val="1F497D"/>
              </a:solidFill>
            </a:endParaRPr>
          </a:p>
        </p:txBody>
      </p:sp>
      <p:sp>
        <p:nvSpPr>
          <p:cNvPr id="6" name="Rectangle 5"/>
          <p:cNvSpPr/>
          <p:nvPr/>
        </p:nvSpPr>
        <p:spPr>
          <a:xfrm>
            <a:off x="1094874" y="2299476"/>
            <a:ext cx="1356852" cy="294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094873" y="1008030"/>
            <a:ext cx="6581365" cy="312375"/>
          </a:xfrm>
          <a:prstGeom prst="rect">
            <a:avLst/>
          </a:prstGeom>
        </p:spPr>
      </p:pic>
      <p:pic>
        <p:nvPicPr>
          <p:cNvPr id="12" name="Picture 11"/>
          <p:cNvPicPr>
            <a:picLocks noChangeAspect="1"/>
          </p:cNvPicPr>
          <p:nvPr/>
        </p:nvPicPr>
        <p:blipFill>
          <a:blip r:embed="rId4"/>
          <a:stretch>
            <a:fillRect/>
          </a:stretch>
        </p:blipFill>
        <p:spPr>
          <a:xfrm>
            <a:off x="6286306" y="1292988"/>
            <a:ext cx="1320988" cy="734799"/>
          </a:xfrm>
          <a:prstGeom prst="rect">
            <a:avLst/>
          </a:prstGeom>
          <a:ln w="57150">
            <a:solidFill>
              <a:srgbClr val="FF0000"/>
            </a:solidFill>
          </a:ln>
        </p:spPr>
      </p:pic>
      <p:sp>
        <p:nvSpPr>
          <p:cNvPr id="13" name="Up Arrow Callout 12"/>
          <p:cNvSpPr/>
          <p:nvPr/>
        </p:nvSpPr>
        <p:spPr>
          <a:xfrm>
            <a:off x="6196656" y="1950882"/>
            <a:ext cx="874331" cy="643562"/>
          </a:xfrm>
          <a:prstGeom prst="upArrowCallout">
            <a:avLst>
              <a:gd name="adj1" fmla="val 25000"/>
              <a:gd name="adj2" fmla="val 25000"/>
              <a:gd name="adj3" fmla="val 18389"/>
              <a:gd name="adj4" fmla="val 697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 </a:t>
            </a:r>
          </a:p>
          <a:p>
            <a:pPr algn="ctr"/>
            <a:r>
              <a:rPr lang="en-US" sz="1200" b="1" dirty="0" smtClean="0">
                <a:solidFill>
                  <a:srgbClr val="FF0000"/>
                </a:solidFill>
              </a:rPr>
              <a:t>To Logout</a:t>
            </a:r>
            <a:endParaRPr lang="en-US" sz="1200" b="1" dirty="0">
              <a:solidFill>
                <a:srgbClr val="FF0000"/>
              </a:solidFill>
            </a:endParaRPr>
          </a:p>
        </p:txBody>
      </p:sp>
      <p:sp>
        <p:nvSpPr>
          <p:cNvPr id="14" name="Down Arrow Callout 13"/>
          <p:cNvSpPr/>
          <p:nvPr/>
        </p:nvSpPr>
        <p:spPr>
          <a:xfrm>
            <a:off x="7178567" y="622937"/>
            <a:ext cx="739785" cy="437298"/>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 </a:t>
            </a:r>
            <a:r>
              <a:rPr lang="en-US" sz="1200" b="1" dirty="0" smtClean="0">
                <a:solidFill>
                  <a:srgbClr val="FF0000"/>
                </a:solidFill>
                <a:sym typeface="Webdings" panose="05030102010509060703" pitchFamily="18" charset="2"/>
              </a:rPr>
              <a:t></a:t>
            </a:r>
            <a:endParaRPr lang="en-US" sz="1200" b="1" dirty="0">
              <a:solidFill>
                <a:srgbClr val="FF0000"/>
              </a:solidFill>
            </a:endParaRPr>
          </a:p>
        </p:txBody>
      </p:sp>
    </p:spTree>
    <p:extLst>
      <p:ext uri="{BB962C8B-B14F-4D97-AF65-F5344CB8AC3E}">
        <p14:creationId xmlns:p14="http://schemas.microsoft.com/office/powerpoint/2010/main" val="44578262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a:t>
            </a:r>
            <a:r>
              <a:rPr lang="en-US" dirty="0" smtClean="0"/>
              <a:t>– Email Notification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243</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627793" y="1084239"/>
            <a:ext cx="7024083" cy="1827188"/>
          </a:xfrm>
          <a:prstGeom prst="rect">
            <a:avLst/>
          </a:prstGeom>
          <a:ln w="38100">
            <a:solidFill>
              <a:srgbClr val="0000FF"/>
            </a:solidFill>
          </a:ln>
        </p:spPr>
      </p:pic>
      <p:pic>
        <p:nvPicPr>
          <p:cNvPr id="8" name="Content Placeholder 6"/>
          <p:cNvPicPr>
            <a:picLocks noChangeAspect="1"/>
          </p:cNvPicPr>
          <p:nvPr/>
        </p:nvPicPr>
        <p:blipFill>
          <a:blip r:embed="rId3"/>
          <a:stretch>
            <a:fillRect/>
          </a:stretch>
        </p:blipFill>
        <p:spPr>
          <a:xfrm>
            <a:off x="1760562" y="3024968"/>
            <a:ext cx="7024083" cy="3490389"/>
          </a:xfrm>
          <a:prstGeom prst="rect">
            <a:avLst/>
          </a:prstGeom>
          <a:ln w="38100">
            <a:solidFill>
              <a:srgbClr val="0000FF"/>
            </a:solidFill>
          </a:ln>
        </p:spPr>
      </p:pic>
      <p:sp>
        <p:nvSpPr>
          <p:cNvPr id="9" name="TextBox 8"/>
          <p:cNvSpPr txBox="1"/>
          <p:nvPr/>
        </p:nvSpPr>
        <p:spPr>
          <a:xfrm>
            <a:off x="3814021" y="5697278"/>
            <a:ext cx="1811714" cy="230832"/>
          </a:xfrm>
          <a:prstGeom prst="rect">
            <a:avLst/>
          </a:prstGeom>
          <a:solidFill>
            <a:schemeClr val="bg1"/>
          </a:solidFill>
        </p:spPr>
        <p:txBody>
          <a:bodyPr wrap="none" rtlCol="0">
            <a:spAutoFit/>
          </a:bodyPr>
          <a:lstStyle/>
          <a:p>
            <a:r>
              <a:rPr lang="en-US" sz="900" dirty="0" smtClean="0">
                <a:solidFill>
                  <a:srgbClr val="000000"/>
                </a:solidFill>
              </a:rPr>
              <a:t>https://cas2net.army.mil/                </a:t>
            </a:r>
            <a:endParaRPr lang="en-US" sz="900" dirty="0">
              <a:solidFill>
                <a:srgbClr val="000000"/>
              </a:solidFill>
            </a:endParaRPr>
          </a:p>
        </p:txBody>
      </p:sp>
      <p:sp>
        <p:nvSpPr>
          <p:cNvPr id="10" name="TextBox 9"/>
          <p:cNvSpPr txBox="1"/>
          <p:nvPr/>
        </p:nvSpPr>
        <p:spPr>
          <a:xfrm>
            <a:off x="2155100" y="4900417"/>
            <a:ext cx="938077" cy="230832"/>
          </a:xfrm>
          <a:prstGeom prst="rect">
            <a:avLst/>
          </a:prstGeom>
          <a:solidFill>
            <a:schemeClr val="bg1"/>
          </a:solidFill>
        </p:spPr>
        <p:txBody>
          <a:bodyPr wrap="none" rtlCol="0">
            <a:spAutoFit/>
          </a:bodyPr>
          <a:lstStyle/>
          <a:p>
            <a:r>
              <a:rPr lang="en-US" sz="900" dirty="0" smtClean="0">
                <a:solidFill>
                  <a:srgbClr val="000000"/>
                </a:solidFill>
              </a:rPr>
              <a:t>Supervisor, Sam</a:t>
            </a:r>
            <a:endParaRPr lang="en-US" sz="900" dirty="0">
              <a:solidFill>
                <a:srgbClr val="000000"/>
              </a:solidFill>
            </a:endParaRPr>
          </a:p>
        </p:txBody>
      </p:sp>
      <p:sp>
        <p:nvSpPr>
          <p:cNvPr id="3" name="Rectangle 2"/>
          <p:cNvSpPr/>
          <p:nvPr/>
        </p:nvSpPr>
        <p:spPr>
          <a:xfrm>
            <a:off x="2106974" y="2598821"/>
            <a:ext cx="2320647" cy="2644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760562" y="5382995"/>
            <a:ext cx="4752533" cy="2661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092999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481946" cy="418576"/>
          </a:xfrm>
        </p:spPr>
        <p:txBody>
          <a:bodyPr/>
          <a:lstStyle/>
          <a:p>
            <a:r>
              <a:rPr lang="en-US" dirty="0" smtClean="0"/>
              <a:t>Annual </a:t>
            </a:r>
            <a:r>
              <a:rPr lang="en-US" dirty="0"/>
              <a:t>Assessment </a:t>
            </a:r>
            <a:r>
              <a:rPr lang="en-US" dirty="0" smtClean="0"/>
              <a:t>– </a:t>
            </a:r>
            <a:r>
              <a:rPr lang="en-US" dirty="0"/>
              <a:t>Supervisor</a:t>
            </a:r>
            <a:br>
              <a:rPr lang="en-US" dirty="0"/>
            </a:br>
            <a:r>
              <a:rPr lang="en-US" dirty="0">
                <a:solidFill>
                  <a:srgbClr val="FF0000"/>
                </a:solidFill>
              </a:rPr>
              <a:t>Return to Employee</a:t>
            </a:r>
            <a:r>
              <a:rPr lang="en-US" dirty="0"/>
              <a:t/>
            </a:r>
            <a:br>
              <a:rPr lang="en-US" dirty="0"/>
            </a:br>
            <a:endParaRPr lang="en-US" i="1" dirty="0">
              <a:solidFill>
                <a:srgbClr val="FF0000"/>
              </a:solidFill>
            </a:endParaRP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244</a:t>
            </a:fld>
            <a:endParaRPr lang="en-US" dirty="0">
              <a:solidFill>
                <a:srgbClr val="1F497D"/>
              </a:solidFill>
            </a:endParaRPr>
          </a:p>
        </p:txBody>
      </p:sp>
      <p:pic>
        <p:nvPicPr>
          <p:cNvPr id="3" name="Content Placeholder 2"/>
          <p:cNvPicPr>
            <a:picLocks noGrp="1" noChangeAspect="1"/>
          </p:cNvPicPr>
          <p:nvPr>
            <p:ph sz="quarter" idx="13"/>
          </p:nvPr>
        </p:nvPicPr>
        <p:blipFill>
          <a:blip r:embed="rId2"/>
          <a:stretch>
            <a:fillRect/>
          </a:stretch>
        </p:blipFill>
        <p:spPr>
          <a:xfrm>
            <a:off x="827309" y="1099888"/>
            <a:ext cx="5907955" cy="1557958"/>
          </a:xfrm>
          <a:prstGeom prst="rect">
            <a:avLst/>
          </a:prstGeom>
          <a:ln w="57150">
            <a:solidFill>
              <a:srgbClr val="0033CC"/>
            </a:solidFill>
          </a:ln>
        </p:spPr>
      </p:pic>
      <p:pic>
        <p:nvPicPr>
          <p:cNvPr id="5" name="Picture 4"/>
          <p:cNvPicPr>
            <a:picLocks noChangeAspect="1"/>
          </p:cNvPicPr>
          <p:nvPr/>
        </p:nvPicPr>
        <p:blipFill>
          <a:blip r:embed="rId3"/>
          <a:stretch>
            <a:fillRect/>
          </a:stretch>
        </p:blipFill>
        <p:spPr>
          <a:xfrm>
            <a:off x="2589953" y="2765258"/>
            <a:ext cx="5944449" cy="3235861"/>
          </a:xfrm>
          <a:prstGeom prst="rect">
            <a:avLst/>
          </a:prstGeom>
        </p:spPr>
      </p:pic>
      <p:sp>
        <p:nvSpPr>
          <p:cNvPr id="6" name="Rectangle 5"/>
          <p:cNvSpPr/>
          <p:nvPr/>
        </p:nvSpPr>
        <p:spPr>
          <a:xfrm>
            <a:off x="2053389" y="2340644"/>
            <a:ext cx="2021306" cy="272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064042" y="4157543"/>
            <a:ext cx="1999277" cy="2807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653275" y="5027194"/>
            <a:ext cx="3779610" cy="3850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Callout 6"/>
          <p:cNvSpPr/>
          <p:nvPr/>
        </p:nvSpPr>
        <p:spPr>
          <a:xfrm>
            <a:off x="308386" y="4632843"/>
            <a:ext cx="2317237" cy="1206894"/>
          </a:xfrm>
          <a:prstGeom prst="rightArrowCallout">
            <a:avLst>
              <a:gd name="adj1" fmla="val 25000"/>
              <a:gd name="adj2" fmla="val 25000"/>
              <a:gd name="adj3" fmla="val 25000"/>
              <a:gd name="adj4" fmla="val 72592"/>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Reason for Assessment Returned to Employee</a:t>
            </a:r>
            <a:endParaRPr lang="en-US" b="1" dirty="0">
              <a:solidFill>
                <a:srgbClr val="0033CC"/>
              </a:solidFill>
            </a:endParaRPr>
          </a:p>
        </p:txBody>
      </p:sp>
      <p:sp>
        <p:nvSpPr>
          <p:cNvPr id="10" name="TextBox 9"/>
          <p:cNvSpPr txBox="1"/>
          <p:nvPr/>
        </p:nvSpPr>
        <p:spPr>
          <a:xfrm>
            <a:off x="1062768" y="6130343"/>
            <a:ext cx="6960624" cy="369332"/>
          </a:xfrm>
          <a:prstGeom prst="rect">
            <a:avLst/>
          </a:prstGeom>
          <a:solidFill>
            <a:srgbClr val="FFFF00"/>
          </a:solidFill>
          <a:ln w="57150">
            <a:solidFill>
              <a:srgbClr val="FF0000"/>
            </a:solidFill>
          </a:ln>
        </p:spPr>
        <p:txBody>
          <a:bodyPr wrap="none" rtlCol="0">
            <a:spAutoFit/>
          </a:bodyPr>
          <a:lstStyle/>
          <a:p>
            <a:pPr algn="ctr"/>
            <a:r>
              <a:rPr lang="en-US" b="1" i="1" dirty="0" smtClean="0">
                <a:solidFill>
                  <a:srgbClr val="FF0000"/>
                </a:solidFill>
              </a:rPr>
              <a:t>Employee updates Annual Self-Assessment and submit to Supervisor 1.</a:t>
            </a:r>
            <a:endParaRPr lang="en-US" b="1" i="1" dirty="0">
              <a:solidFill>
                <a:srgbClr val="FF0000"/>
              </a:solidFill>
            </a:endParaRPr>
          </a:p>
        </p:txBody>
      </p:sp>
    </p:spTree>
    <p:extLst>
      <p:ext uri="{BB962C8B-B14F-4D97-AF65-F5344CB8AC3E}">
        <p14:creationId xmlns:p14="http://schemas.microsoft.com/office/powerpoint/2010/main" val="195414505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245</a:t>
            </a:fld>
            <a:endParaRPr lang="en-US" sz="1000" dirty="0">
              <a:solidFill>
                <a:srgbClr val="060606"/>
              </a:solidFill>
            </a:endParaRPr>
          </a:p>
        </p:txBody>
      </p:sp>
    </p:spTree>
    <p:extLst>
      <p:ext uri="{BB962C8B-B14F-4D97-AF65-F5344CB8AC3E}">
        <p14:creationId xmlns:p14="http://schemas.microsoft.com/office/powerpoint/2010/main" val="265116931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1636608"/>
            <a:ext cx="7772400" cy="3667158"/>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smtClean="0">
                <a:solidFill>
                  <a:schemeClr val="bg1">
                    <a:lumMod val="85000"/>
                  </a:schemeClr>
                </a:solidFill>
              </a:rPr>
              <a:t>Contribution Plan</a:t>
            </a:r>
            <a:r>
              <a:rPr lang="en-US" dirty="0" smtClean="0">
                <a:solidFill>
                  <a:srgbClr val="000000"/>
                </a:solidFill>
              </a:rPr>
              <a:t/>
            </a:r>
            <a:br>
              <a:rPr lang="en-US" dirty="0" smtClean="0">
                <a:solidFill>
                  <a:srgbClr val="000000"/>
                </a:solidFill>
              </a:rPr>
            </a:br>
            <a:r>
              <a:rPr lang="en-US" dirty="0" smtClean="0">
                <a:solidFill>
                  <a:schemeClr val="bg1">
                    <a:lumMod val="85000"/>
                  </a:schemeClr>
                </a:solidFill>
              </a:rPr>
              <a:t>Mid-Point</a:t>
            </a:r>
            <a:r>
              <a:rPr lang="en-US" dirty="0" smtClean="0">
                <a:solidFill>
                  <a:srgbClr val="000000"/>
                </a:solidFill>
              </a:rPr>
              <a:t/>
            </a:r>
            <a:br>
              <a:rPr lang="en-US" dirty="0" smtClean="0">
                <a:solidFill>
                  <a:srgbClr val="000000"/>
                </a:solidFill>
              </a:rPr>
            </a:br>
            <a:r>
              <a:rPr lang="en-US" dirty="0" smtClean="0">
                <a:solidFill>
                  <a:schemeClr val="bg1">
                    <a:lumMod val="85000"/>
                  </a:schemeClr>
                </a:solidFill>
              </a:rPr>
              <a:t>Closeout</a:t>
            </a:r>
            <a:br>
              <a:rPr lang="en-US" dirty="0" smtClean="0">
                <a:solidFill>
                  <a:schemeClr val="bg1">
                    <a:lumMod val="85000"/>
                  </a:schemeClr>
                </a:solidFill>
              </a:rPr>
            </a:br>
            <a:r>
              <a:rPr lang="en-US" dirty="0" smtClean="0">
                <a:solidFill>
                  <a:srgbClr val="000000"/>
                </a:solidFill>
              </a:rPr>
              <a:t>Annual</a:t>
            </a:r>
            <a:endParaRPr lang="en-US" dirty="0">
              <a:solidFill>
                <a:srgbClr val="000000"/>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246</a:t>
            </a:fld>
            <a:endParaRPr lang="en-US" sz="1000" dirty="0">
              <a:solidFill>
                <a:srgbClr val="1F497D"/>
              </a:solidFill>
            </a:endParaRPr>
          </a:p>
        </p:txBody>
      </p:sp>
      <p:sp>
        <p:nvSpPr>
          <p:cNvPr id="5" name="Subtitle 2"/>
          <p:cNvSpPr>
            <a:spLocks noGrp="1"/>
          </p:cNvSpPr>
          <p:nvPr>
            <p:ph type="subTitle" idx="1"/>
          </p:nvPr>
        </p:nvSpPr>
        <p:spPr>
          <a:xfrm>
            <a:off x="739589" y="5555018"/>
            <a:ext cx="7772400" cy="615553"/>
          </a:xfrm>
        </p:spPr>
        <p:txBody>
          <a:bodyPr/>
          <a:lstStyle/>
          <a:p>
            <a:r>
              <a:rPr lang="en-US" sz="4000" i="1" dirty="0" smtClean="0">
                <a:solidFill>
                  <a:srgbClr val="0000FF"/>
                </a:solidFill>
              </a:rPr>
              <a:t>Supervisor</a:t>
            </a:r>
            <a:endParaRPr lang="en-US" sz="4000" i="1" dirty="0">
              <a:solidFill>
                <a:srgbClr val="0000FF"/>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347757481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a:t>
            </a:r>
            <a:r>
              <a:rPr lang="en-US" dirty="0" smtClean="0"/>
              <a:t>– Email Notification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247</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627793" y="1084239"/>
            <a:ext cx="7024083" cy="1827188"/>
          </a:xfrm>
          <a:prstGeom prst="rect">
            <a:avLst/>
          </a:prstGeom>
          <a:ln w="38100">
            <a:solidFill>
              <a:srgbClr val="0000FF"/>
            </a:solidFill>
          </a:ln>
        </p:spPr>
      </p:pic>
      <p:pic>
        <p:nvPicPr>
          <p:cNvPr id="8" name="Content Placeholder 6"/>
          <p:cNvPicPr>
            <a:picLocks noChangeAspect="1"/>
          </p:cNvPicPr>
          <p:nvPr/>
        </p:nvPicPr>
        <p:blipFill>
          <a:blip r:embed="rId3"/>
          <a:stretch>
            <a:fillRect/>
          </a:stretch>
        </p:blipFill>
        <p:spPr>
          <a:xfrm>
            <a:off x="1760562" y="3024968"/>
            <a:ext cx="7024083" cy="3490389"/>
          </a:xfrm>
          <a:prstGeom prst="rect">
            <a:avLst/>
          </a:prstGeom>
          <a:ln w="38100">
            <a:solidFill>
              <a:srgbClr val="0000FF"/>
            </a:solidFill>
          </a:ln>
        </p:spPr>
      </p:pic>
      <p:sp>
        <p:nvSpPr>
          <p:cNvPr id="9" name="TextBox 8"/>
          <p:cNvSpPr txBox="1"/>
          <p:nvPr/>
        </p:nvSpPr>
        <p:spPr>
          <a:xfrm>
            <a:off x="3814021" y="5697278"/>
            <a:ext cx="1811714" cy="230832"/>
          </a:xfrm>
          <a:prstGeom prst="rect">
            <a:avLst/>
          </a:prstGeom>
          <a:solidFill>
            <a:schemeClr val="bg1"/>
          </a:solidFill>
        </p:spPr>
        <p:txBody>
          <a:bodyPr wrap="none" rtlCol="0">
            <a:spAutoFit/>
          </a:bodyPr>
          <a:lstStyle/>
          <a:p>
            <a:r>
              <a:rPr lang="en-US" sz="900" dirty="0" smtClean="0">
                <a:solidFill>
                  <a:srgbClr val="000000"/>
                </a:solidFill>
              </a:rPr>
              <a:t>https://cas2net.army.mil/                </a:t>
            </a:r>
            <a:endParaRPr lang="en-US" sz="900" dirty="0">
              <a:solidFill>
                <a:srgbClr val="000000"/>
              </a:solidFill>
            </a:endParaRPr>
          </a:p>
        </p:txBody>
      </p:sp>
      <p:sp>
        <p:nvSpPr>
          <p:cNvPr id="10" name="TextBox 9"/>
          <p:cNvSpPr txBox="1"/>
          <p:nvPr/>
        </p:nvSpPr>
        <p:spPr>
          <a:xfrm>
            <a:off x="2155100" y="4900417"/>
            <a:ext cx="938077" cy="230832"/>
          </a:xfrm>
          <a:prstGeom prst="rect">
            <a:avLst/>
          </a:prstGeom>
          <a:solidFill>
            <a:schemeClr val="bg1"/>
          </a:solidFill>
        </p:spPr>
        <p:txBody>
          <a:bodyPr wrap="none" rtlCol="0">
            <a:spAutoFit/>
          </a:bodyPr>
          <a:lstStyle/>
          <a:p>
            <a:r>
              <a:rPr lang="en-US" sz="900" dirty="0" smtClean="0">
                <a:solidFill>
                  <a:srgbClr val="000000"/>
                </a:solidFill>
              </a:rPr>
              <a:t>Supervisor, Sam</a:t>
            </a:r>
            <a:endParaRPr lang="en-US" sz="900" dirty="0">
              <a:solidFill>
                <a:srgbClr val="000000"/>
              </a:solidFill>
            </a:endParaRPr>
          </a:p>
        </p:txBody>
      </p:sp>
      <p:sp>
        <p:nvSpPr>
          <p:cNvPr id="3" name="Rectangle 2"/>
          <p:cNvSpPr/>
          <p:nvPr/>
        </p:nvSpPr>
        <p:spPr>
          <a:xfrm>
            <a:off x="2106974" y="2598821"/>
            <a:ext cx="2320647" cy="2644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760562" y="5382995"/>
            <a:ext cx="4752533" cy="2661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348691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248</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175842921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Annual </a:t>
            </a:r>
            <a:r>
              <a:rPr lang="en-US" dirty="0"/>
              <a:t>Assessment – </a:t>
            </a:r>
            <a:r>
              <a:rPr lang="en-US" dirty="0" smtClean="0"/>
              <a:t>Supervisor</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249</a:t>
            </a:fld>
            <a:endParaRPr lang="en-US" dirty="0">
              <a:solidFill>
                <a:srgbClr val="1F497D"/>
              </a:solidFill>
            </a:endParaRPr>
          </a:p>
        </p:txBody>
      </p:sp>
      <p:sp>
        <p:nvSpPr>
          <p:cNvPr id="5" name="Content Placeholder 13"/>
          <p:cNvSpPr txBox="1">
            <a:spLocks/>
          </p:cNvSpPr>
          <p:nvPr/>
        </p:nvSpPr>
        <p:spPr>
          <a:xfrm>
            <a:off x="544665" y="1196544"/>
            <a:ext cx="8137862" cy="1489504"/>
          </a:xfrm>
          <a:prstGeom prst="rect">
            <a:avLst/>
          </a:prstGeom>
        </p:spPr>
        <p:txBody>
          <a:bodyPr/>
          <a:lstStyle>
            <a:lvl1pPr marL="230188" indent="-230188" algn="l" defTabSz="914400" rtl="0" eaLnBrk="1" latinLnBrk="0" hangingPunct="1">
              <a:lnSpc>
                <a:spcPct val="85000"/>
              </a:lnSpc>
              <a:spcBef>
                <a:spcPts val="600"/>
              </a:spcBef>
              <a:buClr>
                <a:srgbClr val="003366"/>
              </a:buClr>
              <a:buFont typeface="Arial" pitchFamily="34" charset="0"/>
              <a:buChar char="•"/>
              <a:defRPr sz="2000" b="1" kern="1200">
                <a:solidFill>
                  <a:srgbClr val="000000"/>
                </a:solidFill>
                <a:latin typeface="+mn-lt"/>
                <a:ea typeface="+mn-ea"/>
                <a:cs typeface="+mn-cs"/>
              </a:defRPr>
            </a:lvl1pPr>
            <a:lvl2pPr marL="568325" indent="-227013" algn="l" defTabSz="914400" rtl="0" eaLnBrk="1" latinLnBrk="0" hangingPunct="1">
              <a:lnSpc>
                <a:spcPct val="85000"/>
              </a:lnSpc>
              <a:spcBef>
                <a:spcPts val="600"/>
              </a:spcBef>
              <a:buClr>
                <a:srgbClr val="003366"/>
              </a:buClr>
              <a:buFont typeface="Arial" pitchFamily="34" charset="0"/>
              <a:buChar char="–"/>
              <a:defRPr sz="1800" b="0" kern="1200">
                <a:solidFill>
                  <a:srgbClr val="000000"/>
                </a:solidFill>
                <a:latin typeface="+mn-lt"/>
                <a:ea typeface="+mn-ea"/>
                <a:cs typeface="+mn-cs"/>
              </a:defRPr>
            </a:lvl2pPr>
            <a:lvl3pPr marL="912813" indent="-228600" algn="l" defTabSz="914400" rtl="0" eaLnBrk="1" latinLnBrk="0" hangingPunct="1">
              <a:lnSpc>
                <a:spcPct val="85000"/>
              </a:lnSpc>
              <a:spcBef>
                <a:spcPts val="600"/>
              </a:spcBef>
              <a:buClr>
                <a:srgbClr val="003366"/>
              </a:buClr>
              <a:buFont typeface="Arial" pitchFamily="34" charset="0"/>
              <a:buChar char="•"/>
              <a:defRPr sz="1600" b="0" kern="1200">
                <a:solidFill>
                  <a:srgbClr val="000000"/>
                </a:solidFill>
                <a:latin typeface="+mn-lt"/>
                <a:ea typeface="+mn-ea"/>
                <a:cs typeface="+mn-cs"/>
              </a:defRPr>
            </a:lvl3pPr>
            <a:lvl4pPr marL="1319213" indent="-228600" algn="l" defTabSz="914400" rtl="0" eaLnBrk="1" latinLnBrk="0" hangingPunct="1">
              <a:lnSpc>
                <a:spcPct val="85000"/>
              </a:lnSpc>
              <a:spcBef>
                <a:spcPts val="600"/>
              </a:spcBef>
              <a:buClr>
                <a:srgbClr val="003366"/>
              </a:buClr>
              <a:buFont typeface="Arial" pitchFamily="34" charset="0"/>
              <a:buChar char="–"/>
              <a:defRPr sz="1400" b="0" kern="1200">
                <a:solidFill>
                  <a:srgbClr val="000000"/>
                </a:solidFill>
                <a:latin typeface="+mn-lt"/>
                <a:ea typeface="+mn-ea"/>
                <a:cs typeface="+mn-cs"/>
              </a:defRPr>
            </a:lvl4pPr>
            <a:lvl5pPr marL="1711325" indent="-228600" algn="l" defTabSz="914400" rtl="0" eaLnBrk="1" latinLnBrk="0" hangingPunct="1">
              <a:lnSpc>
                <a:spcPct val="85000"/>
              </a:lnSpc>
              <a:spcBef>
                <a:spcPts val="600"/>
              </a:spcBef>
              <a:buClr>
                <a:srgbClr val="003366"/>
              </a:buClr>
              <a:buFont typeface="Arial" pitchFamily="34" charset="0"/>
              <a:buChar char="»"/>
              <a:defRPr sz="12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0" dirty="0" smtClean="0"/>
              <a:t>The Annual Assessment process by the Supervisor is the same for Contribution Plans with Individual Objectives, Individual Objectives with Mandatory Objective(s), Individual Objectives by Three Factors, and Individual Objectives by Three Factors with Mandatory Objective(s).</a:t>
            </a:r>
            <a:endParaRPr lang="en-US" b="0" dirty="0"/>
          </a:p>
        </p:txBody>
      </p:sp>
      <p:pic>
        <p:nvPicPr>
          <p:cNvPr id="2" name="Picture 1"/>
          <p:cNvPicPr>
            <a:picLocks noChangeAspect="1"/>
          </p:cNvPicPr>
          <p:nvPr/>
        </p:nvPicPr>
        <p:blipFill>
          <a:blip r:embed="rId2"/>
          <a:stretch>
            <a:fillRect/>
          </a:stretch>
        </p:blipFill>
        <p:spPr>
          <a:xfrm>
            <a:off x="4665775" y="2425718"/>
            <a:ext cx="4361212" cy="1615059"/>
          </a:xfrm>
          <a:prstGeom prst="rect">
            <a:avLst/>
          </a:prstGeom>
          <a:ln w="38100">
            <a:solidFill>
              <a:srgbClr val="0000FF"/>
            </a:solidFill>
          </a:ln>
        </p:spPr>
      </p:pic>
      <p:pic>
        <p:nvPicPr>
          <p:cNvPr id="3" name="Picture 2"/>
          <p:cNvPicPr>
            <a:picLocks noChangeAspect="1"/>
          </p:cNvPicPr>
          <p:nvPr/>
        </p:nvPicPr>
        <p:blipFill>
          <a:blip r:embed="rId3"/>
          <a:stretch>
            <a:fillRect/>
          </a:stretch>
        </p:blipFill>
        <p:spPr>
          <a:xfrm>
            <a:off x="206986" y="4042615"/>
            <a:ext cx="4354636" cy="2011742"/>
          </a:xfrm>
          <a:prstGeom prst="rect">
            <a:avLst/>
          </a:prstGeom>
          <a:ln w="38100">
            <a:solidFill>
              <a:srgbClr val="0000FF"/>
            </a:solidFill>
          </a:ln>
        </p:spPr>
      </p:pic>
      <p:pic>
        <p:nvPicPr>
          <p:cNvPr id="7" name="Picture 6"/>
          <p:cNvPicPr>
            <a:picLocks noChangeAspect="1"/>
          </p:cNvPicPr>
          <p:nvPr/>
        </p:nvPicPr>
        <p:blipFill>
          <a:blip r:embed="rId4"/>
          <a:stretch>
            <a:fillRect/>
          </a:stretch>
        </p:blipFill>
        <p:spPr>
          <a:xfrm>
            <a:off x="206986" y="2425718"/>
            <a:ext cx="4354636" cy="1393594"/>
          </a:xfrm>
          <a:prstGeom prst="rect">
            <a:avLst/>
          </a:prstGeom>
          <a:ln w="38100">
            <a:solidFill>
              <a:srgbClr val="0000FF"/>
            </a:solidFill>
          </a:ln>
        </p:spPr>
      </p:pic>
      <p:pic>
        <p:nvPicPr>
          <p:cNvPr id="9" name="Picture 8"/>
          <p:cNvPicPr>
            <a:picLocks noChangeAspect="1"/>
          </p:cNvPicPr>
          <p:nvPr/>
        </p:nvPicPr>
        <p:blipFill>
          <a:blip r:embed="rId5"/>
          <a:stretch>
            <a:fillRect/>
          </a:stretch>
        </p:blipFill>
        <p:spPr>
          <a:xfrm>
            <a:off x="4648358" y="4144027"/>
            <a:ext cx="4396045" cy="1910330"/>
          </a:xfrm>
          <a:prstGeom prst="rect">
            <a:avLst/>
          </a:prstGeom>
          <a:ln w="38100">
            <a:solidFill>
              <a:srgbClr val="0000FF"/>
            </a:solidFill>
          </a:ln>
        </p:spPr>
      </p:pic>
    </p:spTree>
    <p:extLst>
      <p:ext uri="{BB962C8B-B14F-4D97-AF65-F5344CB8AC3E}">
        <p14:creationId xmlns:p14="http://schemas.microsoft.com/office/powerpoint/2010/main" val="2640579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a:t>
            </a:r>
            <a:r>
              <a:rPr lang="en-US" dirty="0" smtClean="0"/>
              <a:t>&gt; Menu &gt; Home &gt; Employee</a:t>
            </a:r>
            <a:r>
              <a:rPr lang="en-US" dirty="0"/>
              <a:t/>
            </a:r>
            <a:br>
              <a:rPr lang="en-US" dirty="0"/>
            </a:br>
            <a:r>
              <a:rPr lang="en-US" dirty="0" smtClean="0"/>
              <a:t>Information Panels for </a:t>
            </a:r>
            <a:r>
              <a:rPr lang="en-US" dirty="0"/>
              <a:t>Different Users</a:t>
            </a:r>
          </a:p>
        </p:txBody>
      </p:sp>
      <p:pic>
        <p:nvPicPr>
          <p:cNvPr id="5" name="Content Placeholder 4"/>
          <p:cNvPicPr>
            <a:picLocks noGrp="1" noChangeAspect="1"/>
          </p:cNvPicPr>
          <p:nvPr>
            <p:ph sz="quarter" idx="13"/>
          </p:nvPr>
        </p:nvPicPr>
        <p:blipFill>
          <a:blip r:embed="rId2"/>
          <a:stretch>
            <a:fillRect/>
          </a:stretch>
        </p:blipFill>
        <p:spPr>
          <a:xfrm>
            <a:off x="544513" y="1416423"/>
            <a:ext cx="8154987" cy="309471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a:t>
            </a:fld>
            <a:endParaRPr lang="en-US" dirty="0">
              <a:solidFill>
                <a:srgbClr val="1F497D"/>
              </a:solidFill>
            </a:endParaRPr>
          </a:p>
        </p:txBody>
      </p:sp>
      <p:sp>
        <p:nvSpPr>
          <p:cNvPr id="8" name="TextBox 7"/>
          <p:cNvSpPr txBox="1"/>
          <p:nvPr/>
        </p:nvSpPr>
        <p:spPr>
          <a:xfrm flipH="1">
            <a:off x="3220727" y="2390428"/>
            <a:ext cx="3011379" cy="369332"/>
          </a:xfrm>
          <a:prstGeom prst="rect">
            <a:avLst/>
          </a:prstGeom>
          <a:noFill/>
        </p:spPr>
        <p:txBody>
          <a:bodyPr wrap="square" rtlCol="0">
            <a:spAutoFit/>
          </a:bodyPr>
          <a:lstStyle/>
          <a:p>
            <a:r>
              <a:rPr lang="en-US" dirty="0" smtClean="0">
                <a:solidFill>
                  <a:schemeClr val="bg1"/>
                </a:solidFill>
              </a:rPr>
              <a:t>Panel 1 – User Notifications</a:t>
            </a:r>
            <a:endParaRPr lang="en-US" dirty="0">
              <a:solidFill>
                <a:schemeClr val="bg1"/>
              </a:solidFill>
            </a:endParaRPr>
          </a:p>
        </p:txBody>
      </p:sp>
      <p:sp>
        <p:nvSpPr>
          <p:cNvPr id="9" name="TextBox 8"/>
          <p:cNvSpPr txBox="1"/>
          <p:nvPr/>
        </p:nvSpPr>
        <p:spPr>
          <a:xfrm flipH="1">
            <a:off x="3373127" y="2747759"/>
            <a:ext cx="3011379" cy="369332"/>
          </a:xfrm>
          <a:prstGeom prst="rect">
            <a:avLst/>
          </a:prstGeom>
          <a:noFill/>
        </p:spPr>
        <p:txBody>
          <a:bodyPr wrap="square" rtlCol="0">
            <a:spAutoFit/>
          </a:bodyPr>
          <a:lstStyle/>
          <a:p>
            <a:r>
              <a:rPr lang="en-US" dirty="0" smtClean="0">
                <a:solidFill>
                  <a:schemeClr val="bg1"/>
                </a:solidFill>
              </a:rPr>
              <a:t>Panel  2 – Points of Contact</a:t>
            </a:r>
            <a:endParaRPr lang="en-US" dirty="0">
              <a:solidFill>
                <a:schemeClr val="bg1"/>
              </a:solidFill>
            </a:endParaRPr>
          </a:p>
        </p:txBody>
      </p:sp>
      <p:pic>
        <p:nvPicPr>
          <p:cNvPr id="10" name="Picture 9"/>
          <p:cNvPicPr>
            <a:picLocks noChangeAspect="1"/>
          </p:cNvPicPr>
          <p:nvPr/>
        </p:nvPicPr>
        <p:blipFill>
          <a:blip r:embed="rId3"/>
          <a:stretch>
            <a:fillRect/>
          </a:stretch>
        </p:blipFill>
        <p:spPr>
          <a:xfrm>
            <a:off x="6550110" y="1625323"/>
            <a:ext cx="2476500" cy="628650"/>
          </a:xfrm>
          <a:prstGeom prst="rect">
            <a:avLst/>
          </a:prstGeom>
        </p:spPr>
      </p:pic>
    </p:spTree>
    <p:extLst>
      <p:ext uri="{BB962C8B-B14F-4D97-AF65-F5344CB8AC3E}">
        <p14:creationId xmlns:p14="http://schemas.microsoft.com/office/powerpoint/2010/main" val="335723518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09928" y="3631498"/>
            <a:ext cx="6971284" cy="2305896"/>
          </a:xfrm>
          <a:prstGeom prst="rect">
            <a:avLst/>
          </a:prstGeom>
        </p:spPr>
      </p:pic>
      <p:pic>
        <p:nvPicPr>
          <p:cNvPr id="11" name="Content Placeholder 4"/>
          <p:cNvPicPr>
            <a:picLocks noChangeAspect="1"/>
          </p:cNvPicPr>
          <p:nvPr/>
        </p:nvPicPr>
        <p:blipFill>
          <a:blip r:embed="rId3"/>
          <a:stretch>
            <a:fillRect/>
          </a:stretch>
        </p:blipFill>
        <p:spPr>
          <a:xfrm>
            <a:off x="544513" y="2162175"/>
            <a:ext cx="1153659" cy="3775219"/>
          </a:xfrm>
          <a:prstGeom prst="rect">
            <a:avLst/>
          </a:prstGeom>
        </p:spPr>
      </p:pic>
      <p:pic>
        <p:nvPicPr>
          <p:cNvPr id="9" name="Content Placeholder 8"/>
          <p:cNvPicPr>
            <a:picLocks noGrp="1" noChangeAspect="1"/>
          </p:cNvPicPr>
          <p:nvPr>
            <p:ph sz="quarter" idx="13"/>
          </p:nvPr>
        </p:nvPicPr>
        <p:blipFill>
          <a:blip r:embed="rId4"/>
          <a:stretch>
            <a:fillRect/>
          </a:stretch>
        </p:blipFill>
        <p:spPr>
          <a:xfrm>
            <a:off x="544513" y="1145059"/>
            <a:ext cx="8154987" cy="2551376"/>
          </a:xfrm>
          <a:prstGeom prst="rect">
            <a:avLst/>
          </a:prstGeom>
        </p:spPr>
      </p:pic>
      <p:sp>
        <p:nvSpPr>
          <p:cNvPr id="2" name="Title 1"/>
          <p:cNvSpPr>
            <a:spLocks noGrp="1"/>
          </p:cNvSpPr>
          <p:nvPr>
            <p:ph type="title"/>
          </p:nvPr>
        </p:nvSpPr>
        <p:spPr/>
        <p:txBody>
          <a:bodyPr/>
          <a:lstStyle/>
          <a:p>
            <a:r>
              <a:rPr lang="en-US" dirty="0" smtClean="0"/>
              <a:t>Annual Assessment - Supervisor</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250</a:t>
            </a:fld>
            <a:endParaRPr lang="en-US" dirty="0">
              <a:solidFill>
                <a:srgbClr val="1F497D"/>
              </a:solidFill>
            </a:endParaRPr>
          </a:p>
        </p:txBody>
      </p:sp>
      <p:sp>
        <p:nvSpPr>
          <p:cNvPr id="7" name="Rectangle 6"/>
          <p:cNvSpPr/>
          <p:nvPr/>
        </p:nvSpPr>
        <p:spPr>
          <a:xfrm>
            <a:off x="544513" y="1834575"/>
            <a:ext cx="1153659" cy="327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5299928" y="4018666"/>
            <a:ext cx="1521495" cy="196718"/>
          </a:xfrm>
          <a:prstGeom prst="rect">
            <a:avLst/>
          </a:prstGeom>
        </p:spPr>
      </p:pic>
      <p:sp>
        <p:nvSpPr>
          <p:cNvPr id="13" name="Rectangle 12"/>
          <p:cNvSpPr/>
          <p:nvPr/>
        </p:nvSpPr>
        <p:spPr>
          <a:xfrm>
            <a:off x="1698172" y="3631498"/>
            <a:ext cx="6983040" cy="230589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Callout 13"/>
          <p:cNvSpPr/>
          <p:nvPr/>
        </p:nvSpPr>
        <p:spPr>
          <a:xfrm>
            <a:off x="118873" y="3854074"/>
            <a:ext cx="1591056" cy="1796918"/>
          </a:xfrm>
          <a:prstGeom prst="rightArrowCallout">
            <a:avLst>
              <a:gd name="adj1" fmla="val 25000"/>
              <a:gd name="adj2" fmla="val 25000"/>
              <a:gd name="adj3" fmla="val 25000"/>
              <a:gd name="adj4" fmla="val 75000"/>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FF"/>
                </a:solidFill>
              </a:rPr>
              <a:t>Supervisor Dashboard</a:t>
            </a:r>
            <a:endParaRPr lang="en-US" dirty="0">
              <a:solidFill>
                <a:srgbClr val="0000FF"/>
              </a:solidFill>
            </a:endParaRPr>
          </a:p>
          <a:p>
            <a:pPr algn="ctr"/>
            <a:r>
              <a:rPr lang="en-US" dirty="0" smtClean="0">
                <a:solidFill>
                  <a:srgbClr val="0000FF"/>
                </a:solidFill>
              </a:rPr>
              <a:t> </a:t>
            </a:r>
          </a:p>
          <a:p>
            <a:pPr marL="171450" indent="-171450">
              <a:buFont typeface="Arial" panose="020B0604020202020204" pitchFamily="34" charset="0"/>
              <a:buChar char="•"/>
            </a:pPr>
            <a:r>
              <a:rPr lang="en-US" sz="1200" dirty="0" smtClean="0">
                <a:solidFill>
                  <a:srgbClr val="0000FF"/>
                </a:solidFill>
              </a:rPr>
              <a:t>Not Started</a:t>
            </a:r>
          </a:p>
          <a:p>
            <a:pPr marL="171450" indent="-171450">
              <a:buFont typeface="Arial" panose="020B0604020202020204" pitchFamily="34" charset="0"/>
              <a:buChar char="•"/>
            </a:pPr>
            <a:r>
              <a:rPr lang="en-US" sz="1200" dirty="0" smtClean="0">
                <a:solidFill>
                  <a:srgbClr val="0000FF"/>
                </a:solidFill>
              </a:rPr>
              <a:t>Draft </a:t>
            </a:r>
          </a:p>
          <a:p>
            <a:pPr marL="171450" indent="-171450">
              <a:buFont typeface="Arial" panose="020B0604020202020204" pitchFamily="34" charset="0"/>
              <a:buChar char="•"/>
            </a:pPr>
            <a:r>
              <a:rPr lang="en-US" sz="1200" dirty="0" smtClean="0">
                <a:solidFill>
                  <a:srgbClr val="0000FF"/>
                </a:solidFill>
              </a:rPr>
              <a:t>Approved</a:t>
            </a:r>
          </a:p>
        </p:txBody>
      </p:sp>
    </p:spTree>
    <p:extLst>
      <p:ext uri="{BB962C8B-B14F-4D97-AF65-F5344CB8AC3E}">
        <p14:creationId xmlns:p14="http://schemas.microsoft.com/office/powerpoint/2010/main" val="131408177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09928" y="3631498"/>
            <a:ext cx="6971284" cy="2305896"/>
          </a:xfrm>
          <a:prstGeom prst="rect">
            <a:avLst/>
          </a:prstGeom>
        </p:spPr>
      </p:pic>
      <p:pic>
        <p:nvPicPr>
          <p:cNvPr id="11" name="Content Placeholder 4"/>
          <p:cNvPicPr>
            <a:picLocks noChangeAspect="1"/>
          </p:cNvPicPr>
          <p:nvPr/>
        </p:nvPicPr>
        <p:blipFill>
          <a:blip r:embed="rId3"/>
          <a:stretch>
            <a:fillRect/>
          </a:stretch>
        </p:blipFill>
        <p:spPr>
          <a:xfrm>
            <a:off x="544513" y="2162175"/>
            <a:ext cx="1153659" cy="3775219"/>
          </a:xfrm>
          <a:prstGeom prst="rect">
            <a:avLst/>
          </a:prstGeom>
        </p:spPr>
      </p:pic>
      <p:pic>
        <p:nvPicPr>
          <p:cNvPr id="9" name="Content Placeholder 8"/>
          <p:cNvPicPr>
            <a:picLocks noGrp="1" noChangeAspect="1"/>
          </p:cNvPicPr>
          <p:nvPr>
            <p:ph sz="quarter" idx="13"/>
          </p:nvPr>
        </p:nvPicPr>
        <p:blipFill>
          <a:blip r:embed="rId4"/>
          <a:stretch>
            <a:fillRect/>
          </a:stretch>
        </p:blipFill>
        <p:spPr>
          <a:xfrm>
            <a:off x="544513" y="1145059"/>
            <a:ext cx="8154987" cy="2551376"/>
          </a:xfrm>
          <a:prstGeom prst="rect">
            <a:avLst/>
          </a:prstGeom>
        </p:spPr>
      </p:pic>
      <p:sp>
        <p:nvSpPr>
          <p:cNvPr id="2" name="Title 1"/>
          <p:cNvSpPr>
            <a:spLocks noGrp="1"/>
          </p:cNvSpPr>
          <p:nvPr>
            <p:ph type="title"/>
          </p:nvPr>
        </p:nvSpPr>
        <p:spPr/>
        <p:txBody>
          <a:bodyPr/>
          <a:lstStyle/>
          <a:p>
            <a:r>
              <a:rPr lang="en-US" dirty="0" smtClean="0"/>
              <a:t>Annual Assessment - Supervisor</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251</a:t>
            </a:fld>
            <a:endParaRPr lang="en-US" dirty="0">
              <a:solidFill>
                <a:srgbClr val="1F497D"/>
              </a:solidFill>
            </a:endParaRPr>
          </a:p>
        </p:txBody>
      </p:sp>
      <p:sp>
        <p:nvSpPr>
          <p:cNvPr id="7" name="Rectangle 6"/>
          <p:cNvSpPr/>
          <p:nvPr/>
        </p:nvSpPr>
        <p:spPr>
          <a:xfrm>
            <a:off x="544513" y="1834575"/>
            <a:ext cx="1153659" cy="327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a:stretch>
            <a:fillRect/>
          </a:stretch>
        </p:blipFill>
        <p:spPr>
          <a:xfrm>
            <a:off x="5299928" y="4018666"/>
            <a:ext cx="1521495" cy="196718"/>
          </a:xfrm>
          <a:prstGeom prst="rect">
            <a:avLst/>
          </a:prstGeom>
        </p:spPr>
      </p:pic>
      <p:sp>
        <p:nvSpPr>
          <p:cNvPr id="5" name="Up Arrow 4"/>
          <p:cNvSpPr/>
          <p:nvPr/>
        </p:nvSpPr>
        <p:spPr>
          <a:xfrm>
            <a:off x="5136152" y="5496926"/>
            <a:ext cx="1685271" cy="1131973"/>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To See Names</a:t>
            </a:r>
          </a:p>
          <a:p>
            <a:pPr algn="ctr"/>
            <a:endParaRPr lang="en-US" b="1" dirty="0">
              <a:solidFill>
                <a:srgbClr val="FF0000"/>
              </a:solidFill>
            </a:endParaRPr>
          </a:p>
        </p:txBody>
      </p:sp>
    </p:spTree>
    <p:extLst>
      <p:ext uri="{BB962C8B-B14F-4D97-AF65-F5344CB8AC3E}">
        <p14:creationId xmlns:p14="http://schemas.microsoft.com/office/powerpoint/2010/main" val="420686215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252</a:t>
            </a:fld>
            <a:endParaRPr lang="en-US" dirty="0">
              <a:solidFill>
                <a:srgbClr val="1F497D"/>
              </a:solidFill>
            </a:endParaRPr>
          </a:p>
        </p:txBody>
      </p:sp>
      <p:pic>
        <p:nvPicPr>
          <p:cNvPr id="13" name="Content Placeholder 12"/>
          <p:cNvPicPr>
            <a:picLocks noGrp="1" noChangeAspect="1"/>
          </p:cNvPicPr>
          <p:nvPr>
            <p:ph sz="quarter" idx="13"/>
          </p:nvPr>
        </p:nvPicPr>
        <p:blipFill>
          <a:blip r:embed="rId2"/>
          <a:stretch>
            <a:fillRect/>
          </a:stretch>
        </p:blipFill>
        <p:spPr>
          <a:xfrm>
            <a:off x="544664" y="1232312"/>
            <a:ext cx="8154987" cy="2011109"/>
          </a:xfrm>
          <a:prstGeom prst="rect">
            <a:avLst/>
          </a:prstGeom>
        </p:spPr>
      </p:pic>
      <p:sp>
        <p:nvSpPr>
          <p:cNvPr id="16" name="Right Arrow Callout 15"/>
          <p:cNvSpPr/>
          <p:nvPr/>
        </p:nvSpPr>
        <p:spPr>
          <a:xfrm>
            <a:off x="905256" y="1773936"/>
            <a:ext cx="1755648" cy="1106424"/>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Option 1</a:t>
            </a:r>
          </a:p>
          <a:p>
            <a:pPr algn="ctr"/>
            <a:r>
              <a:rPr lang="en-US" b="1" dirty="0" smtClean="0">
                <a:solidFill>
                  <a:srgbClr val="FF0000"/>
                </a:solidFill>
              </a:rPr>
              <a:t>To Open</a:t>
            </a:r>
          </a:p>
          <a:p>
            <a:pPr algn="ctr"/>
            <a:r>
              <a:rPr lang="en-US" b="1" dirty="0" smtClean="0">
                <a:solidFill>
                  <a:srgbClr val="FF0000"/>
                </a:solidFill>
              </a:rPr>
              <a:t>Click Row</a:t>
            </a:r>
            <a:endParaRPr lang="en-US" b="1" dirty="0">
              <a:solidFill>
                <a:srgbClr val="FF0000"/>
              </a:solidFill>
            </a:endParaRPr>
          </a:p>
        </p:txBody>
      </p:sp>
      <p:sp>
        <p:nvSpPr>
          <p:cNvPr id="17" name="Rectangle 16"/>
          <p:cNvSpPr/>
          <p:nvPr/>
        </p:nvSpPr>
        <p:spPr>
          <a:xfrm>
            <a:off x="2660904" y="2221992"/>
            <a:ext cx="3922776" cy="2103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Callout 18"/>
          <p:cNvSpPr/>
          <p:nvPr/>
        </p:nvSpPr>
        <p:spPr>
          <a:xfrm>
            <a:off x="493776" y="4768930"/>
            <a:ext cx="1569720" cy="701040"/>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Option 2</a:t>
            </a:r>
          </a:p>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pic>
        <p:nvPicPr>
          <p:cNvPr id="24" name="Content Placeholder 4"/>
          <p:cNvPicPr>
            <a:picLocks noChangeAspect="1"/>
          </p:cNvPicPr>
          <p:nvPr/>
        </p:nvPicPr>
        <p:blipFill>
          <a:blip r:embed="rId3"/>
          <a:stretch>
            <a:fillRect/>
          </a:stretch>
        </p:blipFill>
        <p:spPr>
          <a:xfrm>
            <a:off x="2139696" y="3879200"/>
            <a:ext cx="1211453" cy="1779460"/>
          </a:xfrm>
          <a:prstGeom prst="rect">
            <a:avLst/>
          </a:prstGeom>
        </p:spPr>
      </p:pic>
      <p:pic>
        <p:nvPicPr>
          <p:cNvPr id="25" name="Picture 24"/>
          <p:cNvPicPr>
            <a:picLocks noChangeAspect="1"/>
          </p:cNvPicPr>
          <p:nvPr/>
        </p:nvPicPr>
        <p:blipFill>
          <a:blip r:embed="rId4"/>
          <a:stretch>
            <a:fillRect/>
          </a:stretch>
        </p:blipFill>
        <p:spPr>
          <a:xfrm>
            <a:off x="4783023" y="3440703"/>
            <a:ext cx="1224765" cy="2990913"/>
          </a:xfrm>
          <a:prstGeom prst="rect">
            <a:avLst/>
          </a:prstGeom>
        </p:spPr>
      </p:pic>
      <p:pic>
        <p:nvPicPr>
          <p:cNvPr id="26" name="Picture 25"/>
          <p:cNvPicPr>
            <a:picLocks noChangeAspect="1"/>
          </p:cNvPicPr>
          <p:nvPr/>
        </p:nvPicPr>
        <p:blipFill>
          <a:blip r:embed="rId5"/>
          <a:stretch>
            <a:fillRect/>
          </a:stretch>
        </p:blipFill>
        <p:spPr>
          <a:xfrm>
            <a:off x="7384798" y="3689446"/>
            <a:ext cx="1220328" cy="2329717"/>
          </a:xfrm>
          <a:prstGeom prst="rect">
            <a:avLst/>
          </a:prstGeom>
        </p:spPr>
      </p:pic>
      <p:sp>
        <p:nvSpPr>
          <p:cNvPr id="27" name="Rectangle 26"/>
          <p:cNvSpPr/>
          <p:nvPr/>
        </p:nvSpPr>
        <p:spPr>
          <a:xfrm>
            <a:off x="2139696" y="4936159"/>
            <a:ext cx="1211453" cy="3033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Callout 27"/>
          <p:cNvSpPr/>
          <p:nvPr/>
        </p:nvSpPr>
        <p:spPr>
          <a:xfrm>
            <a:off x="3693833" y="5025692"/>
            <a:ext cx="1092581" cy="427639"/>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29" name="Rectangle 28"/>
          <p:cNvSpPr/>
          <p:nvPr/>
        </p:nvSpPr>
        <p:spPr>
          <a:xfrm>
            <a:off x="4789805" y="5056221"/>
            <a:ext cx="1211453" cy="3033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7400811" y="4628582"/>
            <a:ext cx="1211453" cy="3033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Arrow Callout 31"/>
          <p:cNvSpPr/>
          <p:nvPr/>
        </p:nvSpPr>
        <p:spPr>
          <a:xfrm>
            <a:off x="6254496" y="4566438"/>
            <a:ext cx="1092581" cy="427639"/>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3689597390"/>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13"/>
          </p:nvPr>
        </p:nvPicPr>
        <p:blipFill>
          <a:blip r:embed="rId2"/>
          <a:stretch>
            <a:fillRect/>
          </a:stretch>
        </p:blipFill>
        <p:spPr>
          <a:xfrm>
            <a:off x="544513" y="1325202"/>
            <a:ext cx="8154987" cy="3288369"/>
          </a:xfrm>
          <a:prstGeom prst="rect">
            <a:avLst/>
          </a:prstGeom>
        </p:spPr>
      </p:pic>
      <p:sp>
        <p:nvSpPr>
          <p:cNvPr id="2" name="Title 1"/>
          <p:cNvSpPr>
            <a:spLocks noGrp="1"/>
          </p:cNvSpPr>
          <p:nvPr>
            <p:ph type="title"/>
          </p:nvPr>
        </p:nvSpPr>
        <p:spPr/>
        <p:txBody>
          <a:bodyPr/>
          <a:lstStyle/>
          <a:p>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253</a:t>
            </a:fld>
            <a:endParaRPr lang="en-US" dirty="0">
              <a:solidFill>
                <a:srgbClr val="1F497D"/>
              </a:solidFill>
            </a:endParaRPr>
          </a:p>
        </p:txBody>
      </p:sp>
      <p:sp>
        <p:nvSpPr>
          <p:cNvPr id="19" name="Right Arrow Callout 18"/>
          <p:cNvSpPr/>
          <p:nvPr/>
        </p:nvSpPr>
        <p:spPr>
          <a:xfrm>
            <a:off x="320040" y="3443815"/>
            <a:ext cx="1551432" cy="600456"/>
          </a:xfrm>
          <a:prstGeom prst="rightArrowCallout">
            <a:avLst>
              <a:gd name="adj1" fmla="val 25000"/>
              <a:gd name="adj2" fmla="val 25000"/>
              <a:gd name="adj3" fmla="val 25000"/>
              <a:gd name="adj4" fmla="val 7510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Row</a:t>
            </a:r>
            <a:endParaRPr lang="en-US" b="1" dirty="0">
              <a:solidFill>
                <a:srgbClr val="FF0000"/>
              </a:solidFill>
            </a:endParaRPr>
          </a:p>
        </p:txBody>
      </p:sp>
      <p:sp>
        <p:nvSpPr>
          <p:cNvPr id="20" name="Rectangle 19"/>
          <p:cNvSpPr/>
          <p:nvPr/>
        </p:nvSpPr>
        <p:spPr>
          <a:xfrm>
            <a:off x="1871472" y="3645408"/>
            <a:ext cx="6678168" cy="1972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44664" y="2236454"/>
            <a:ext cx="1146976" cy="2082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372054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44662" y="4965172"/>
            <a:ext cx="1842781" cy="1705004"/>
          </a:xfrm>
          <a:prstGeom prst="rect">
            <a:avLst/>
          </a:prstGeom>
        </p:spPr>
      </p:pic>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3"/>
          <a:stretch>
            <a:fillRect/>
          </a:stretch>
        </p:blipFill>
        <p:spPr>
          <a:xfrm>
            <a:off x="544664" y="1033199"/>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254</a:t>
            </a:fld>
            <a:endParaRPr lang="en-US" dirty="0">
              <a:solidFill>
                <a:srgbClr val="1F497D"/>
              </a:solidFill>
            </a:endParaRPr>
          </a:p>
        </p:txBody>
      </p:sp>
      <p:pic>
        <p:nvPicPr>
          <p:cNvPr id="6" name="Picture 5"/>
          <p:cNvPicPr>
            <a:picLocks noChangeAspect="1"/>
          </p:cNvPicPr>
          <p:nvPr/>
        </p:nvPicPr>
        <p:blipFill>
          <a:blip r:embed="rId4"/>
          <a:stretch>
            <a:fillRect/>
          </a:stretch>
        </p:blipFill>
        <p:spPr>
          <a:xfrm>
            <a:off x="2387446" y="1033199"/>
            <a:ext cx="6538190" cy="1878309"/>
          </a:xfrm>
          <a:prstGeom prst="rect">
            <a:avLst/>
          </a:prstGeom>
        </p:spPr>
      </p:pic>
      <p:pic>
        <p:nvPicPr>
          <p:cNvPr id="7" name="Picture 6"/>
          <p:cNvPicPr>
            <a:picLocks noChangeAspect="1"/>
          </p:cNvPicPr>
          <p:nvPr/>
        </p:nvPicPr>
        <p:blipFill>
          <a:blip r:embed="rId5"/>
          <a:stretch>
            <a:fillRect/>
          </a:stretch>
        </p:blipFill>
        <p:spPr>
          <a:xfrm>
            <a:off x="2387447" y="2668508"/>
            <a:ext cx="6538190" cy="2906528"/>
          </a:xfrm>
          <a:prstGeom prst="rect">
            <a:avLst/>
          </a:prstGeom>
        </p:spPr>
      </p:pic>
      <p:pic>
        <p:nvPicPr>
          <p:cNvPr id="8" name="Picture 7"/>
          <p:cNvPicPr>
            <a:picLocks noChangeAspect="1"/>
          </p:cNvPicPr>
          <p:nvPr/>
        </p:nvPicPr>
        <p:blipFill>
          <a:blip r:embed="rId6"/>
          <a:stretch>
            <a:fillRect/>
          </a:stretch>
        </p:blipFill>
        <p:spPr>
          <a:xfrm>
            <a:off x="2387445" y="5247484"/>
            <a:ext cx="6538191" cy="1427605"/>
          </a:xfrm>
          <a:prstGeom prst="rect">
            <a:avLst/>
          </a:prstGeom>
        </p:spPr>
      </p:pic>
      <p:pic>
        <p:nvPicPr>
          <p:cNvPr id="10" name="Picture 9"/>
          <p:cNvPicPr>
            <a:picLocks noChangeAspect="1"/>
          </p:cNvPicPr>
          <p:nvPr/>
        </p:nvPicPr>
        <p:blipFill>
          <a:blip r:embed="rId7"/>
          <a:stretch>
            <a:fillRect/>
          </a:stretch>
        </p:blipFill>
        <p:spPr>
          <a:xfrm>
            <a:off x="2572147" y="1624027"/>
            <a:ext cx="6168788" cy="1044481"/>
          </a:xfrm>
          <a:prstGeom prst="rect">
            <a:avLst/>
          </a:prstGeom>
        </p:spPr>
      </p:pic>
      <p:pic>
        <p:nvPicPr>
          <p:cNvPr id="11" name="Picture 10"/>
          <p:cNvPicPr>
            <a:picLocks noChangeAspect="1"/>
          </p:cNvPicPr>
          <p:nvPr/>
        </p:nvPicPr>
        <p:blipFill>
          <a:blip r:embed="rId8"/>
          <a:stretch>
            <a:fillRect/>
          </a:stretch>
        </p:blipFill>
        <p:spPr>
          <a:xfrm>
            <a:off x="2572147" y="3012544"/>
            <a:ext cx="6168788" cy="1194518"/>
          </a:xfrm>
          <a:prstGeom prst="rect">
            <a:avLst/>
          </a:prstGeom>
        </p:spPr>
      </p:pic>
      <p:pic>
        <p:nvPicPr>
          <p:cNvPr id="12" name="Picture 11"/>
          <p:cNvPicPr>
            <a:picLocks noChangeAspect="1"/>
          </p:cNvPicPr>
          <p:nvPr/>
        </p:nvPicPr>
        <p:blipFill>
          <a:blip r:embed="rId9"/>
          <a:stretch>
            <a:fillRect/>
          </a:stretch>
        </p:blipFill>
        <p:spPr>
          <a:xfrm>
            <a:off x="2387445" y="4171236"/>
            <a:ext cx="6538191" cy="1142538"/>
          </a:xfrm>
          <a:prstGeom prst="rect">
            <a:avLst/>
          </a:prstGeom>
        </p:spPr>
      </p:pic>
      <p:sp>
        <p:nvSpPr>
          <p:cNvPr id="14" name="Down Arrow 13"/>
          <p:cNvSpPr/>
          <p:nvPr/>
        </p:nvSpPr>
        <p:spPr>
          <a:xfrm>
            <a:off x="8618561" y="1700461"/>
            <a:ext cx="504967" cy="4408227"/>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Scroll Down / Go to Next Slide</a:t>
            </a:r>
            <a:endParaRPr lang="en-US" b="1" dirty="0">
              <a:solidFill>
                <a:srgbClr val="FF0000"/>
              </a:solidFill>
            </a:endParaRPr>
          </a:p>
        </p:txBody>
      </p:sp>
      <p:pic>
        <p:nvPicPr>
          <p:cNvPr id="15" name="Picture 14"/>
          <p:cNvPicPr>
            <a:picLocks noChangeAspect="1"/>
          </p:cNvPicPr>
          <p:nvPr/>
        </p:nvPicPr>
        <p:blipFill>
          <a:blip r:embed="rId10"/>
          <a:stretch>
            <a:fillRect/>
          </a:stretch>
        </p:blipFill>
        <p:spPr>
          <a:xfrm>
            <a:off x="7473234" y="2323243"/>
            <a:ext cx="1015218" cy="267162"/>
          </a:xfrm>
          <a:prstGeom prst="rect">
            <a:avLst/>
          </a:prstGeom>
        </p:spPr>
      </p:pic>
      <p:sp>
        <p:nvSpPr>
          <p:cNvPr id="17" name="Rectangle 16"/>
          <p:cNvSpPr/>
          <p:nvPr/>
        </p:nvSpPr>
        <p:spPr>
          <a:xfrm>
            <a:off x="587653" y="243778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08617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255</a:t>
            </a:fld>
            <a:endParaRPr lang="en-US" dirty="0">
              <a:solidFill>
                <a:srgbClr val="1F497D"/>
              </a:solidFill>
            </a:endParaRPr>
          </a:p>
        </p:txBody>
      </p:sp>
      <p:pic>
        <p:nvPicPr>
          <p:cNvPr id="3" name="Picture 2"/>
          <p:cNvPicPr>
            <a:picLocks noChangeAspect="1"/>
          </p:cNvPicPr>
          <p:nvPr/>
        </p:nvPicPr>
        <p:blipFill>
          <a:blip r:embed="rId3"/>
          <a:stretch>
            <a:fillRect/>
          </a:stretch>
        </p:blipFill>
        <p:spPr>
          <a:xfrm>
            <a:off x="2387446" y="1229927"/>
            <a:ext cx="6524542" cy="1832602"/>
          </a:xfrm>
          <a:prstGeom prst="rect">
            <a:avLst/>
          </a:prstGeom>
        </p:spPr>
      </p:pic>
      <p:pic>
        <p:nvPicPr>
          <p:cNvPr id="6" name="Picture 5"/>
          <p:cNvPicPr>
            <a:picLocks noChangeAspect="1"/>
          </p:cNvPicPr>
          <p:nvPr/>
        </p:nvPicPr>
        <p:blipFill>
          <a:blip r:embed="rId4"/>
          <a:stretch>
            <a:fillRect/>
          </a:stretch>
        </p:blipFill>
        <p:spPr>
          <a:xfrm>
            <a:off x="2387446" y="2643620"/>
            <a:ext cx="6524542" cy="2473590"/>
          </a:xfrm>
          <a:prstGeom prst="rect">
            <a:avLst/>
          </a:prstGeom>
        </p:spPr>
      </p:pic>
      <p:pic>
        <p:nvPicPr>
          <p:cNvPr id="7" name="Picture 6"/>
          <p:cNvPicPr>
            <a:picLocks noChangeAspect="1"/>
          </p:cNvPicPr>
          <p:nvPr/>
        </p:nvPicPr>
        <p:blipFill>
          <a:blip r:embed="rId5"/>
          <a:stretch>
            <a:fillRect/>
          </a:stretch>
        </p:blipFill>
        <p:spPr>
          <a:xfrm>
            <a:off x="2387446" y="5117210"/>
            <a:ext cx="6524542" cy="460486"/>
          </a:xfrm>
          <a:prstGeom prst="rect">
            <a:avLst/>
          </a:prstGeom>
        </p:spPr>
      </p:pic>
      <p:pic>
        <p:nvPicPr>
          <p:cNvPr id="8" name="Picture 7"/>
          <p:cNvPicPr>
            <a:picLocks noChangeAspect="1"/>
          </p:cNvPicPr>
          <p:nvPr/>
        </p:nvPicPr>
        <p:blipFill>
          <a:blip r:embed="rId6"/>
          <a:stretch>
            <a:fillRect/>
          </a:stretch>
        </p:blipFill>
        <p:spPr>
          <a:xfrm>
            <a:off x="2387447" y="5593150"/>
            <a:ext cx="6524542" cy="245193"/>
          </a:xfrm>
          <a:prstGeom prst="rect">
            <a:avLst/>
          </a:prstGeom>
        </p:spPr>
      </p:pic>
      <p:sp>
        <p:nvSpPr>
          <p:cNvPr id="10" name="TextBox 9"/>
          <p:cNvSpPr txBox="1"/>
          <p:nvPr/>
        </p:nvSpPr>
        <p:spPr>
          <a:xfrm>
            <a:off x="3199771" y="3894168"/>
            <a:ext cx="4899892" cy="646331"/>
          </a:xfrm>
          <a:prstGeom prst="rect">
            <a:avLst/>
          </a:prstGeom>
          <a:solidFill>
            <a:srgbClr val="30F0F0"/>
          </a:solidFill>
        </p:spPr>
        <p:txBody>
          <a:bodyPr wrap="square" rtlCol="0">
            <a:spAutoFit/>
          </a:bodyPr>
          <a:lstStyle/>
          <a:p>
            <a:r>
              <a:rPr lang="en-US" dirty="0" smtClean="0">
                <a:solidFill>
                  <a:srgbClr val="0000FF"/>
                </a:solidFill>
              </a:rPr>
              <a:t>4,000 Characters for Each Factor</a:t>
            </a:r>
          </a:p>
          <a:p>
            <a:r>
              <a:rPr lang="en-US" dirty="0" smtClean="0">
                <a:solidFill>
                  <a:srgbClr val="0000FF"/>
                </a:solidFill>
              </a:rPr>
              <a:t>Can Paste 3,600 Characters from Word Doc</a:t>
            </a:r>
            <a:endParaRPr lang="en-US" dirty="0">
              <a:solidFill>
                <a:srgbClr val="0000FF"/>
              </a:solidFill>
            </a:endParaRPr>
          </a:p>
        </p:txBody>
      </p:sp>
      <p:sp>
        <p:nvSpPr>
          <p:cNvPr id="18" name="Rectangle 17"/>
          <p:cNvSpPr/>
          <p:nvPr/>
        </p:nvSpPr>
        <p:spPr>
          <a:xfrm>
            <a:off x="587653"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a:off x="138680" y="200008"/>
            <a:ext cx="2154644" cy="3262768"/>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Click </a:t>
            </a:r>
          </a:p>
          <a:p>
            <a:pPr algn="ctr"/>
            <a:r>
              <a:rPr lang="en-US" sz="1600" b="1" dirty="0" smtClean="0">
                <a:solidFill>
                  <a:srgbClr val="FF0000"/>
                </a:solidFill>
              </a:rPr>
              <a:t>“Factor Descriptors”</a:t>
            </a:r>
          </a:p>
          <a:p>
            <a:pPr algn="ctr"/>
            <a:r>
              <a:rPr lang="en-US" sz="1600" b="1" dirty="0" smtClean="0">
                <a:solidFill>
                  <a:srgbClr val="FF0000"/>
                </a:solidFill>
              </a:rPr>
              <a:t>For</a:t>
            </a:r>
          </a:p>
          <a:p>
            <a:pPr algn="ctr"/>
            <a:r>
              <a:rPr lang="en-US" sz="1600" b="1" dirty="0" smtClean="0">
                <a:solidFill>
                  <a:srgbClr val="FF0000"/>
                </a:solidFill>
              </a:rPr>
              <a:t>Hot Link to</a:t>
            </a:r>
          </a:p>
          <a:p>
            <a:pPr algn="ctr"/>
            <a:r>
              <a:rPr lang="en-US" sz="1600" b="1" dirty="0" smtClean="0">
                <a:solidFill>
                  <a:srgbClr val="FF0000"/>
                </a:solidFill>
              </a:rPr>
              <a:t>Level Descriptors</a:t>
            </a:r>
          </a:p>
          <a:p>
            <a:pPr algn="ctr"/>
            <a:r>
              <a:rPr lang="en-US" sz="1600" b="1" i="1" dirty="0" smtClean="0">
                <a:solidFill>
                  <a:srgbClr val="0000FF"/>
                </a:solidFill>
              </a:rPr>
              <a:t>See Next Slide</a:t>
            </a:r>
            <a:endParaRPr lang="en-US" sz="1600" b="1" i="1" dirty="0">
              <a:solidFill>
                <a:srgbClr val="0000FF"/>
              </a:solidFill>
            </a:endParaRPr>
          </a:p>
        </p:txBody>
      </p:sp>
      <p:sp>
        <p:nvSpPr>
          <p:cNvPr id="21" name="Rectangle 20"/>
          <p:cNvSpPr/>
          <p:nvPr/>
        </p:nvSpPr>
        <p:spPr>
          <a:xfrm>
            <a:off x="2313566" y="1669217"/>
            <a:ext cx="941522" cy="2881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982738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Supervisor</a:t>
            </a:r>
            <a:r>
              <a:rPr lang="en-US" dirty="0"/>
              <a:t/>
            </a:r>
            <a:br>
              <a:rPr lang="en-US" dirty="0"/>
            </a:br>
            <a:r>
              <a:rPr lang="en-US" dirty="0"/>
              <a:t>Hot Link to Factor Level Descriptors</a:t>
            </a:r>
          </a:p>
        </p:txBody>
      </p:sp>
      <p:pic>
        <p:nvPicPr>
          <p:cNvPr id="5" name="Content Placeholder 4"/>
          <p:cNvPicPr>
            <a:picLocks noGrp="1" noChangeAspect="1"/>
          </p:cNvPicPr>
          <p:nvPr>
            <p:ph sz="quarter" idx="13"/>
          </p:nvPr>
        </p:nvPicPr>
        <p:blipFill>
          <a:blip r:embed="rId2"/>
          <a:stretch>
            <a:fillRect/>
          </a:stretch>
        </p:blipFill>
        <p:spPr>
          <a:xfrm>
            <a:off x="544513" y="1844120"/>
            <a:ext cx="8154987" cy="386257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256</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544513" y="4941158"/>
            <a:ext cx="8154988" cy="1201725"/>
          </a:xfrm>
          <a:prstGeom prst="rect">
            <a:avLst/>
          </a:prstGeom>
        </p:spPr>
      </p:pic>
      <p:pic>
        <p:nvPicPr>
          <p:cNvPr id="8" name="Content Placeholder 4"/>
          <p:cNvPicPr>
            <a:picLocks noChangeAspect="1"/>
          </p:cNvPicPr>
          <p:nvPr/>
        </p:nvPicPr>
        <p:blipFill>
          <a:blip r:embed="rId4"/>
          <a:stretch>
            <a:fillRect/>
          </a:stretch>
        </p:blipFill>
        <p:spPr>
          <a:xfrm>
            <a:off x="544512" y="1395908"/>
            <a:ext cx="8154987" cy="459688"/>
          </a:xfrm>
          <a:prstGeom prst="rect">
            <a:avLst/>
          </a:prstGeom>
        </p:spPr>
      </p:pic>
    </p:spTree>
    <p:extLst>
      <p:ext uri="{BB962C8B-B14F-4D97-AF65-F5344CB8AC3E}">
        <p14:creationId xmlns:p14="http://schemas.microsoft.com/office/powerpoint/2010/main" val="3417000882"/>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sz="quarter" idx="13"/>
          </p:nvPr>
        </p:nvPicPr>
        <p:blipFill>
          <a:blip r:embed="rId2"/>
          <a:stretch>
            <a:fillRect/>
          </a:stretch>
        </p:blipFill>
        <p:spPr>
          <a:xfrm>
            <a:off x="544513" y="1074073"/>
            <a:ext cx="8154987" cy="3808154"/>
          </a:xfrm>
          <a:prstGeom prst="rect">
            <a:avLst/>
          </a:prstGeom>
        </p:spPr>
      </p:pic>
      <p:sp>
        <p:nvSpPr>
          <p:cNvPr id="2" name="Title 1"/>
          <p:cNvSpPr>
            <a:spLocks noGrp="1"/>
          </p:cNvSpPr>
          <p:nvPr>
            <p:ph type="title"/>
          </p:nvPr>
        </p:nvSpPr>
        <p:spPr>
          <a:xfrm>
            <a:off x="544664" y="631050"/>
            <a:ext cx="8370736" cy="418576"/>
          </a:xfrm>
        </p:spPr>
        <p:txBody>
          <a:bodyPr/>
          <a:lstStyle/>
          <a:p>
            <a:r>
              <a:rPr lang="en-US" dirty="0" smtClean="0"/>
              <a:t>Writing Tool Kit</a:t>
            </a:r>
            <a:br>
              <a:rPr lang="en-US" dirty="0" smtClean="0"/>
            </a:br>
            <a:r>
              <a:rPr lang="en-US" sz="1400" dirty="0"/>
              <a:t>Contribution Plan, Midpoint Assessment, Closeout Assessment, Additional Feedback, and Annual Assessment</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257</a:t>
            </a:fld>
            <a:endParaRPr lang="en-US" dirty="0">
              <a:solidFill>
                <a:srgbClr val="1F497D"/>
              </a:solidFill>
            </a:endParaRPr>
          </a:p>
        </p:txBody>
      </p:sp>
      <p:sp>
        <p:nvSpPr>
          <p:cNvPr id="14" name="Rectangle 13"/>
          <p:cNvSpPr/>
          <p:nvPr/>
        </p:nvSpPr>
        <p:spPr>
          <a:xfrm>
            <a:off x="704850" y="2543174"/>
            <a:ext cx="2589563" cy="4381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178843" y="4572831"/>
            <a:ext cx="4886325" cy="876300"/>
          </a:xfrm>
          <a:prstGeom prst="rect">
            <a:avLst/>
          </a:prstGeom>
          <a:ln w="57150">
            <a:solidFill>
              <a:srgbClr val="FF0000"/>
            </a:solidFill>
          </a:ln>
        </p:spPr>
      </p:pic>
      <p:cxnSp>
        <p:nvCxnSpPr>
          <p:cNvPr id="16" name="Elbow Connector 15"/>
          <p:cNvCxnSpPr>
            <a:endCxn id="12" idx="1"/>
          </p:cNvCxnSpPr>
          <p:nvPr/>
        </p:nvCxnSpPr>
        <p:spPr>
          <a:xfrm rot="16200000" flipH="1">
            <a:off x="737772" y="3569910"/>
            <a:ext cx="2029654" cy="85248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49209" y="3857652"/>
            <a:ext cx="1445204" cy="276999"/>
          </a:xfrm>
          <a:prstGeom prst="rect">
            <a:avLst/>
          </a:prstGeom>
          <a:solidFill>
            <a:schemeClr val="bg1"/>
          </a:solidFill>
          <a:ln w="28575">
            <a:solidFill>
              <a:srgbClr val="00B050"/>
            </a:solidFill>
          </a:ln>
        </p:spPr>
        <p:txBody>
          <a:bodyPr wrap="none" rtlCol="0">
            <a:spAutoFit/>
          </a:bodyPr>
          <a:lstStyle/>
          <a:p>
            <a:pPr algn="ctr"/>
            <a:r>
              <a:rPr lang="en-US" sz="1200" dirty="0" smtClean="0">
                <a:solidFill>
                  <a:srgbClr val="0000FF"/>
                </a:solidFill>
              </a:rPr>
              <a:t>Save/Preview/Print/</a:t>
            </a:r>
            <a:endParaRPr lang="en-US" sz="1200" dirty="0">
              <a:solidFill>
                <a:srgbClr val="0000FF"/>
              </a:solidFill>
            </a:endParaRPr>
          </a:p>
        </p:txBody>
      </p:sp>
      <p:sp>
        <p:nvSpPr>
          <p:cNvPr id="20" name="TextBox 19"/>
          <p:cNvSpPr txBox="1"/>
          <p:nvPr/>
        </p:nvSpPr>
        <p:spPr>
          <a:xfrm>
            <a:off x="340377" y="5682828"/>
            <a:ext cx="1498872" cy="276999"/>
          </a:xfrm>
          <a:prstGeom prst="rect">
            <a:avLst/>
          </a:prstGeom>
          <a:noFill/>
          <a:ln w="28575">
            <a:solidFill>
              <a:srgbClr val="0000FF"/>
            </a:solidFill>
          </a:ln>
        </p:spPr>
        <p:txBody>
          <a:bodyPr wrap="none" rtlCol="0">
            <a:spAutoFit/>
          </a:bodyPr>
          <a:lstStyle/>
          <a:p>
            <a:pPr algn="ctr"/>
            <a:r>
              <a:rPr lang="en-US" sz="1200" dirty="0" smtClean="0">
                <a:solidFill>
                  <a:srgbClr val="0000FF"/>
                </a:solidFill>
              </a:rPr>
              <a:t>Bold/Italic/Underline</a:t>
            </a:r>
            <a:endParaRPr lang="en-US" sz="1200" dirty="0">
              <a:solidFill>
                <a:srgbClr val="0000FF"/>
              </a:solidFill>
            </a:endParaRPr>
          </a:p>
        </p:txBody>
      </p:sp>
      <p:sp>
        <p:nvSpPr>
          <p:cNvPr id="21" name="TextBox 20"/>
          <p:cNvSpPr txBox="1"/>
          <p:nvPr/>
        </p:nvSpPr>
        <p:spPr>
          <a:xfrm>
            <a:off x="1013325" y="6112078"/>
            <a:ext cx="3608680" cy="276999"/>
          </a:xfrm>
          <a:prstGeom prst="rect">
            <a:avLst/>
          </a:prstGeom>
          <a:noFill/>
          <a:ln w="28575">
            <a:solidFill>
              <a:srgbClr val="00B050"/>
            </a:solidFill>
          </a:ln>
        </p:spPr>
        <p:txBody>
          <a:bodyPr wrap="none" rtlCol="0">
            <a:spAutoFit/>
          </a:bodyPr>
          <a:lstStyle/>
          <a:p>
            <a:pPr algn="ctr"/>
            <a:r>
              <a:rPr lang="en-US" sz="1200" dirty="0" smtClean="0">
                <a:solidFill>
                  <a:srgbClr val="0000FF"/>
                </a:solidFill>
              </a:rPr>
              <a:t>Insert Remove Numbered List/Insert Remove Bulleted/</a:t>
            </a:r>
            <a:endParaRPr lang="en-US" sz="1200" dirty="0">
              <a:solidFill>
                <a:srgbClr val="0000FF"/>
              </a:solidFill>
            </a:endParaRPr>
          </a:p>
        </p:txBody>
      </p:sp>
      <p:sp>
        <p:nvSpPr>
          <p:cNvPr id="22" name="TextBox 21"/>
          <p:cNvSpPr txBox="1"/>
          <p:nvPr/>
        </p:nvSpPr>
        <p:spPr>
          <a:xfrm>
            <a:off x="3371850" y="5634037"/>
            <a:ext cx="2341472" cy="276999"/>
          </a:xfrm>
          <a:prstGeom prst="rect">
            <a:avLst/>
          </a:prstGeom>
          <a:noFill/>
          <a:ln w="28575">
            <a:solidFill>
              <a:srgbClr val="1C1C1C"/>
            </a:solidFill>
          </a:ln>
        </p:spPr>
        <p:txBody>
          <a:bodyPr wrap="square" rtlCol="0">
            <a:spAutoFit/>
          </a:bodyPr>
          <a:lstStyle/>
          <a:p>
            <a:pPr algn="ctr"/>
            <a:r>
              <a:rPr lang="en-US" sz="1200" dirty="0" smtClean="0">
                <a:solidFill>
                  <a:srgbClr val="0000FF"/>
                </a:solidFill>
              </a:rPr>
              <a:t>Decrease Indent/Increase Indent/ </a:t>
            </a:r>
            <a:endParaRPr lang="en-US" sz="1200" dirty="0">
              <a:solidFill>
                <a:srgbClr val="0000FF"/>
              </a:solidFill>
            </a:endParaRPr>
          </a:p>
        </p:txBody>
      </p:sp>
      <p:sp>
        <p:nvSpPr>
          <p:cNvPr id="23" name="TextBox 22"/>
          <p:cNvSpPr txBox="1"/>
          <p:nvPr/>
        </p:nvSpPr>
        <p:spPr>
          <a:xfrm>
            <a:off x="4805065" y="6095942"/>
            <a:ext cx="2476512" cy="276999"/>
          </a:xfrm>
          <a:prstGeom prst="rect">
            <a:avLst/>
          </a:prstGeom>
          <a:noFill/>
          <a:ln w="28575">
            <a:solidFill>
              <a:srgbClr val="7030A0"/>
            </a:solidFill>
          </a:ln>
        </p:spPr>
        <p:txBody>
          <a:bodyPr wrap="none" rtlCol="0">
            <a:spAutoFit/>
          </a:bodyPr>
          <a:lstStyle/>
          <a:p>
            <a:pPr algn="ctr"/>
            <a:r>
              <a:rPr lang="en-US" sz="1200" dirty="0" smtClean="0">
                <a:solidFill>
                  <a:srgbClr val="0000FF"/>
                </a:solidFill>
              </a:rPr>
              <a:t>Align Left/Center/Align Right/Justify/</a:t>
            </a:r>
            <a:endParaRPr lang="en-US" sz="1200" dirty="0">
              <a:solidFill>
                <a:srgbClr val="0000FF"/>
              </a:solidFill>
            </a:endParaRPr>
          </a:p>
        </p:txBody>
      </p:sp>
      <p:sp>
        <p:nvSpPr>
          <p:cNvPr id="24" name="TextBox 23"/>
          <p:cNvSpPr txBox="1"/>
          <p:nvPr/>
        </p:nvSpPr>
        <p:spPr>
          <a:xfrm>
            <a:off x="6795320" y="5587989"/>
            <a:ext cx="1617302" cy="276999"/>
          </a:xfrm>
          <a:prstGeom prst="rect">
            <a:avLst/>
          </a:prstGeom>
          <a:noFill/>
          <a:ln w="28575">
            <a:solidFill>
              <a:schemeClr val="accent2">
                <a:lumMod val="75000"/>
              </a:schemeClr>
            </a:solidFill>
          </a:ln>
        </p:spPr>
        <p:txBody>
          <a:bodyPr wrap="none" rtlCol="0">
            <a:spAutoFit/>
          </a:bodyPr>
          <a:lstStyle/>
          <a:p>
            <a:pPr algn="ctr"/>
            <a:r>
              <a:rPr lang="en-US" sz="1200" dirty="0" smtClean="0">
                <a:solidFill>
                  <a:srgbClr val="0000FF"/>
                </a:solidFill>
              </a:rPr>
              <a:t>Maximize/Show Blocks</a:t>
            </a:r>
            <a:endParaRPr lang="en-US" sz="1200" dirty="0">
              <a:solidFill>
                <a:srgbClr val="0000FF"/>
              </a:solidFill>
            </a:endParaRPr>
          </a:p>
        </p:txBody>
      </p:sp>
      <p:sp>
        <p:nvSpPr>
          <p:cNvPr id="9" name="Line Callout 1 8"/>
          <p:cNvSpPr/>
          <p:nvPr/>
        </p:nvSpPr>
        <p:spPr>
          <a:xfrm>
            <a:off x="6305550" y="5010981"/>
            <a:ext cx="671375" cy="359251"/>
          </a:xfrm>
          <a:prstGeom prst="borderCallout1">
            <a:avLst>
              <a:gd name="adj1" fmla="val 100942"/>
              <a:gd name="adj2" fmla="val 52672"/>
              <a:gd name="adj3" fmla="val 160224"/>
              <a:gd name="adj4" fmla="val 187245"/>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Callout 1 24"/>
          <p:cNvSpPr/>
          <p:nvPr/>
        </p:nvSpPr>
        <p:spPr>
          <a:xfrm>
            <a:off x="4847936" y="5010980"/>
            <a:ext cx="1388421" cy="359251"/>
          </a:xfrm>
          <a:prstGeom prst="borderCallout1">
            <a:avLst>
              <a:gd name="adj1" fmla="val 100942"/>
              <a:gd name="adj2" fmla="val 52672"/>
              <a:gd name="adj3" fmla="val 295443"/>
              <a:gd name="adj4" fmla="val 9600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Callout 1 25"/>
          <p:cNvSpPr/>
          <p:nvPr/>
        </p:nvSpPr>
        <p:spPr>
          <a:xfrm>
            <a:off x="4057650" y="5019034"/>
            <a:ext cx="733135" cy="359251"/>
          </a:xfrm>
          <a:prstGeom prst="borderCallout1">
            <a:avLst>
              <a:gd name="adj1" fmla="val 100942"/>
              <a:gd name="adj2" fmla="val 52672"/>
              <a:gd name="adj3" fmla="val 170829"/>
              <a:gd name="adj4" fmla="val 53426"/>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Callout 1 26"/>
          <p:cNvSpPr/>
          <p:nvPr/>
        </p:nvSpPr>
        <p:spPr>
          <a:xfrm>
            <a:off x="3324224" y="5010980"/>
            <a:ext cx="666325" cy="359251"/>
          </a:xfrm>
          <a:prstGeom prst="borderCallout1">
            <a:avLst>
              <a:gd name="adj1" fmla="val 100942"/>
              <a:gd name="adj2" fmla="val 52672"/>
              <a:gd name="adj3" fmla="val 306048"/>
              <a:gd name="adj4" fmla="val -10698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ine Callout 1 27"/>
          <p:cNvSpPr/>
          <p:nvPr/>
        </p:nvSpPr>
        <p:spPr>
          <a:xfrm>
            <a:off x="2204245" y="5009509"/>
            <a:ext cx="1072354" cy="359251"/>
          </a:xfrm>
          <a:prstGeom prst="borderCallout1">
            <a:avLst>
              <a:gd name="adj1" fmla="val 100942"/>
              <a:gd name="adj2" fmla="val 52672"/>
              <a:gd name="adj3" fmla="val 189389"/>
              <a:gd name="adj4" fmla="val -36344"/>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839049" y="3395139"/>
            <a:ext cx="3565913" cy="276999"/>
          </a:xfrm>
          <a:prstGeom prst="rect">
            <a:avLst/>
          </a:prstGeom>
          <a:solidFill>
            <a:schemeClr val="bg1"/>
          </a:solidFill>
          <a:ln w="28575">
            <a:solidFill>
              <a:srgbClr val="800080"/>
            </a:solidFill>
          </a:ln>
        </p:spPr>
        <p:txBody>
          <a:bodyPr wrap="none" rtlCol="0">
            <a:spAutoFit/>
          </a:bodyPr>
          <a:lstStyle/>
          <a:p>
            <a:pPr algn="ctr"/>
            <a:r>
              <a:rPr lang="en-US" sz="1200" dirty="0" smtClean="0">
                <a:solidFill>
                  <a:srgbClr val="0000FF"/>
                </a:solidFill>
              </a:rPr>
              <a:t>Cut/Copy/Paste/Paste as Plain Text/Paste from Word/</a:t>
            </a:r>
            <a:endParaRPr lang="en-US" sz="1200" dirty="0">
              <a:solidFill>
                <a:srgbClr val="0000FF"/>
              </a:solidFill>
            </a:endParaRPr>
          </a:p>
        </p:txBody>
      </p:sp>
      <p:sp>
        <p:nvSpPr>
          <p:cNvPr id="36" name="TextBox 35"/>
          <p:cNvSpPr txBox="1"/>
          <p:nvPr/>
        </p:nvSpPr>
        <p:spPr>
          <a:xfrm>
            <a:off x="6056538" y="3909884"/>
            <a:ext cx="2481192" cy="276999"/>
          </a:xfrm>
          <a:prstGeom prst="rect">
            <a:avLst/>
          </a:prstGeom>
          <a:solidFill>
            <a:schemeClr val="bg1"/>
          </a:solidFill>
          <a:ln w="28575">
            <a:solidFill>
              <a:schemeClr val="accent3">
                <a:lumMod val="75000"/>
              </a:schemeClr>
            </a:solidFill>
          </a:ln>
        </p:spPr>
        <p:txBody>
          <a:bodyPr wrap="none" rtlCol="0">
            <a:spAutoFit/>
          </a:bodyPr>
          <a:lstStyle/>
          <a:p>
            <a:pPr algn="ctr"/>
            <a:r>
              <a:rPr lang="en-US" sz="1200" dirty="0" smtClean="0">
                <a:solidFill>
                  <a:srgbClr val="0000FF"/>
                </a:solidFill>
              </a:rPr>
              <a:t>Undo/Redo/Find/Replace/Select All</a:t>
            </a:r>
            <a:endParaRPr lang="en-US" sz="1200" dirty="0">
              <a:solidFill>
                <a:srgbClr val="0000FF"/>
              </a:solidFill>
            </a:endParaRPr>
          </a:p>
        </p:txBody>
      </p:sp>
      <p:sp>
        <p:nvSpPr>
          <p:cNvPr id="37" name="Line Callout 1 36"/>
          <p:cNvSpPr/>
          <p:nvPr/>
        </p:nvSpPr>
        <p:spPr>
          <a:xfrm>
            <a:off x="2215775" y="4600467"/>
            <a:ext cx="1060824" cy="359251"/>
          </a:xfrm>
          <a:prstGeom prst="borderCallout1">
            <a:avLst>
              <a:gd name="adj1" fmla="val -2461"/>
              <a:gd name="adj2" fmla="val 50876"/>
              <a:gd name="adj3" fmla="val -134076"/>
              <a:gd name="adj4" fmla="val 5014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ine Callout 1 37"/>
          <p:cNvSpPr/>
          <p:nvPr/>
        </p:nvSpPr>
        <p:spPr>
          <a:xfrm>
            <a:off x="3333613" y="4608253"/>
            <a:ext cx="1733687" cy="359251"/>
          </a:xfrm>
          <a:prstGeom prst="borderCallout1">
            <a:avLst>
              <a:gd name="adj1" fmla="val -2461"/>
              <a:gd name="adj2" fmla="val 47178"/>
              <a:gd name="adj3" fmla="val -261340"/>
              <a:gd name="adj4" fmla="val 4655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ine Callout 1 38"/>
          <p:cNvSpPr/>
          <p:nvPr/>
        </p:nvSpPr>
        <p:spPr>
          <a:xfrm>
            <a:off x="5136151" y="4600466"/>
            <a:ext cx="1840774" cy="359251"/>
          </a:xfrm>
          <a:prstGeom prst="borderCallout1">
            <a:avLst>
              <a:gd name="adj1" fmla="val -7763"/>
              <a:gd name="adj2" fmla="val 49050"/>
              <a:gd name="adj3" fmla="val -110213"/>
              <a:gd name="adj4" fmla="val 76857"/>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222759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983" y="5993501"/>
            <a:ext cx="7227276" cy="305846"/>
          </a:xfrm>
          <a:prstGeom prst="rect">
            <a:avLst/>
          </a:prstGeom>
        </p:spPr>
      </p:pic>
      <p:pic>
        <p:nvPicPr>
          <p:cNvPr id="5" name="Content Placeholder 4"/>
          <p:cNvPicPr>
            <a:picLocks noGrp="1" noChangeAspect="1"/>
          </p:cNvPicPr>
          <p:nvPr>
            <p:ph sz="quarter" idx="13"/>
          </p:nvPr>
        </p:nvPicPr>
        <p:blipFill>
          <a:blip r:embed="rId3"/>
          <a:stretch>
            <a:fillRect/>
          </a:stretch>
        </p:blipFill>
        <p:spPr>
          <a:xfrm>
            <a:off x="468883" y="1283367"/>
            <a:ext cx="7180120" cy="2588020"/>
          </a:xfrm>
          <a:prstGeom prst="rect">
            <a:avLst/>
          </a:prstGeom>
        </p:spPr>
      </p:pic>
      <p:sp>
        <p:nvSpPr>
          <p:cNvPr id="2" name="Title 1"/>
          <p:cNvSpPr>
            <a:spLocks noGrp="1"/>
          </p:cNvSpPr>
          <p:nvPr>
            <p:ph type="title"/>
          </p:nvPr>
        </p:nvSpPr>
        <p:spPr>
          <a:xfrm>
            <a:off x="544663" y="631050"/>
            <a:ext cx="8332595" cy="418576"/>
          </a:xfrm>
        </p:spPr>
        <p:txBody>
          <a:bodyPr/>
          <a:lstStyle/>
          <a:p>
            <a:r>
              <a:rPr lang="en-US" dirty="0" smtClean="0"/>
              <a:t>Auto Save</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258</a:t>
            </a:fld>
            <a:endParaRPr lang="en-US" dirty="0">
              <a:solidFill>
                <a:srgbClr val="1F497D"/>
              </a:solidFill>
            </a:endParaRPr>
          </a:p>
        </p:txBody>
      </p:sp>
      <p:sp>
        <p:nvSpPr>
          <p:cNvPr id="6" name="Rectangle 5"/>
          <p:cNvSpPr/>
          <p:nvPr/>
        </p:nvSpPr>
        <p:spPr>
          <a:xfrm>
            <a:off x="335968" y="3512118"/>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p:cNvCxnSpPr>
            <a:stCxn id="6" idx="2"/>
            <a:endCxn id="10" idx="1"/>
          </p:cNvCxnSpPr>
          <p:nvPr/>
        </p:nvCxnSpPr>
        <p:spPr>
          <a:xfrm rot="16200000" flipH="1">
            <a:off x="350104" y="4509986"/>
            <a:ext cx="1942750" cy="65700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49983" y="3354918"/>
            <a:ext cx="7227276" cy="2632445"/>
          </a:xfrm>
          <a:prstGeom prst="rect">
            <a:avLst/>
          </a:prstGeom>
        </p:spPr>
      </p:pic>
      <p:sp>
        <p:nvSpPr>
          <p:cNvPr id="10" name="Rectangle 9"/>
          <p:cNvSpPr/>
          <p:nvPr/>
        </p:nvSpPr>
        <p:spPr>
          <a:xfrm>
            <a:off x="1649983" y="5632366"/>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Callout 10"/>
          <p:cNvSpPr/>
          <p:nvPr/>
        </p:nvSpPr>
        <p:spPr>
          <a:xfrm>
            <a:off x="6363734" y="6271864"/>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12" name="TextBox 11"/>
          <p:cNvSpPr txBox="1"/>
          <p:nvPr/>
        </p:nvSpPr>
        <p:spPr>
          <a:xfrm>
            <a:off x="3562066" y="2315575"/>
            <a:ext cx="2279176" cy="923330"/>
          </a:xfrm>
          <a:prstGeom prst="rect">
            <a:avLst/>
          </a:prstGeom>
          <a:solidFill>
            <a:srgbClr val="30F0F0"/>
          </a:solidFill>
        </p:spPr>
        <p:txBody>
          <a:bodyPr wrap="square" rtlCol="0">
            <a:spAutoFit/>
          </a:bodyPr>
          <a:lstStyle/>
          <a:p>
            <a:pPr algn="ctr"/>
            <a:r>
              <a:rPr lang="en-US" b="1" dirty="0" smtClean="0">
                <a:solidFill>
                  <a:srgbClr val="080808"/>
                </a:solidFill>
              </a:rPr>
              <a:t>Auto Save is activated upon typing or pasting text</a:t>
            </a:r>
            <a:endParaRPr lang="en-US" b="1" dirty="0">
              <a:solidFill>
                <a:srgbClr val="080808"/>
              </a:solidFill>
            </a:endParaRPr>
          </a:p>
        </p:txBody>
      </p:sp>
      <p:sp>
        <p:nvSpPr>
          <p:cNvPr id="13" name="TextBox 12"/>
          <p:cNvSpPr txBox="1"/>
          <p:nvPr/>
        </p:nvSpPr>
        <p:spPr>
          <a:xfrm>
            <a:off x="4408086" y="3292606"/>
            <a:ext cx="2484923" cy="646331"/>
          </a:xfrm>
          <a:prstGeom prst="rect">
            <a:avLst/>
          </a:prstGeom>
          <a:solidFill>
            <a:srgbClr val="30F0F0"/>
          </a:solidFill>
        </p:spPr>
        <p:txBody>
          <a:bodyPr wrap="square" rtlCol="0">
            <a:spAutoFit/>
          </a:bodyPr>
          <a:lstStyle/>
          <a:p>
            <a:pPr algn="ctr"/>
            <a:r>
              <a:rPr lang="en-US" b="1" dirty="0" smtClean="0">
                <a:solidFill>
                  <a:srgbClr val="080808"/>
                </a:solidFill>
              </a:rPr>
              <a:t>Auto Save after </a:t>
            </a:r>
          </a:p>
          <a:p>
            <a:pPr algn="ctr"/>
            <a:r>
              <a:rPr lang="en-US" b="1" dirty="0" smtClean="0">
                <a:solidFill>
                  <a:srgbClr val="080808"/>
                </a:solidFill>
              </a:rPr>
              <a:t>300 seconds (5 minutes)</a:t>
            </a:r>
            <a:endParaRPr lang="en-US" b="1" dirty="0">
              <a:solidFill>
                <a:srgbClr val="080808"/>
              </a:solidFill>
            </a:endParaRPr>
          </a:p>
        </p:txBody>
      </p:sp>
    </p:spTree>
    <p:extLst>
      <p:ext uri="{BB962C8B-B14F-4D97-AF65-F5344CB8AC3E}">
        <p14:creationId xmlns:p14="http://schemas.microsoft.com/office/powerpoint/2010/main" val="411353779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61592" cy="418576"/>
          </a:xfrm>
        </p:spPr>
        <p:txBody>
          <a:bodyPr/>
          <a:lstStyle/>
          <a:p>
            <a:r>
              <a:rPr lang="en-US" dirty="0" smtClean="0"/>
              <a:t>Spell Check</a:t>
            </a:r>
            <a:br>
              <a:rPr lang="en-US" dirty="0" smtClean="0"/>
            </a:br>
            <a:r>
              <a:rPr lang="en-US" sz="1400" dirty="0"/>
              <a:t>Contribution Plan, Midpoint Assessment, Closeout Assessment, Additional Feedback, and Annual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387667"/>
            <a:ext cx="8154987" cy="257161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259</a:t>
            </a:fld>
            <a:endParaRPr lang="en-US" dirty="0">
              <a:solidFill>
                <a:srgbClr val="1F497D"/>
              </a:solidFill>
            </a:endParaRPr>
          </a:p>
        </p:txBody>
      </p:sp>
      <p:sp>
        <p:nvSpPr>
          <p:cNvPr id="6" name="Oval 5"/>
          <p:cNvSpPr/>
          <p:nvPr/>
        </p:nvSpPr>
        <p:spPr>
          <a:xfrm>
            <a:off x="3400425" y="3676650"/>
            <a:ext cx="533400" cy="323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2752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Overview &gt; Menu &gt; Home </a:t>
            </a:r>
            <a:r>
              <a:rPr lang="en-US" dirty="0" smtClean="0"/>
              <a:t>&gt; Supervisor</a:t>
            </a:r>
            <a:r>
              <a:rPr lang="en-US" dirty="0"/>
              <a:t/>
            </a:r>
            <a:br>
              <a:rPr lang="en-US" dirty="0"/>
            </a:br>
            <a:r>
              <a:rPr lang="en-US" dirty="0"/>
              <a:t>Information Panels for Different Users</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545306" y="1406525"/>
            <a:ext cx="8153400" cy="4533900"/>
          </a:xfrm>
          <a:prstGeom prst="rect">
            <a:avLst/>
          </a:prstGeom>
        </p:spPr>
      </p:pic>
      <p:sp>
        <p:nvSpPr>
          <p:cNvPr id="10" name="TextBox 9"/>
          <p:cNvSpPr txBox="1"/>
          <p:nvPr/>
        </p:nvSpPr>
        <p:spPr>
          <a:xfrm flipH="1">
            <a:off x="3220727" y="2349484"/>
            <a:ext cx="3011379" cy="369332"/>
          </a:xfrm>
          <a:prstGeom prst="rect">
            <a:avLst/>
          </a:prstGeom>
          <a:noFill/>
        </p:spPr>
        <p:txBody>
          <a:bodyPr wrap="square" rtlCol="0">
            <a:spAutoFit/>
          </a:bodyPr>
          <a:lstStyle/>
          <a:p>
            <a:r>
              <a:rPr lang="en-US" dirty="0" smtClean="0">
                <a:solidFill>
                  <a:schemeClr val="bg1"/>
                </a:solidFill>
              </a:rPr>
              <a:t>Panel 1 – User Notifications</a:t>
            </a:r>
            <a:endParaRPr lang="en-US" dirty="0">
              <a:solidFill>
                <a:schemeClr val="bg1"/>
              </a:solidFill>
            </a:endParaRPr>
          </a:p>
        </p:txBody>
      </p:sp>
      <p:sp>
        <p:nvSpPr>
          <p:cNvPr id="11" name="TextBox 10"/>
          <p:cNvSpPr txBox="1"/>
          <p:nvPr/>
        </p:nvSpPr>
        <p:spPr>
          <a:xfrm flipH="1">
            <a:off x="3373127" y="2706815"/>
            <a:ext cx="3011379" cy="369332"/>
          </a:xfrm>
          <a:prstGeom prst="rect">
            <a:avLst/>
          </a:prstGeom>
          <a:noFill/>
        </p:spPr>
        <p:txBody>
          <a:bodyPr wrap="square" rtlCol="0">
            <a:spAutoFit/>
          </a:bodyPr>
          <a:lstStyle/>
          <a:p>
            <a:r>
              <a:rPr lang="en-US" dirty="0" smtClean="0">
                <a:solidFill>
                  <a:schemeClr val="bg1"/>
                </a:solidFill>
              </a:rPr>
              <a:t>Panel  2 – Points of Contact</a:t>
            </a:r>
            <a:endParaRPr lang="en-US" dirty="0">
              <a:solidFill>
                <a:schemeClr val="bg1"/>
              </a:solidFill>
            </a:endParaRPr>
          </a:p>
        </p:txBody>
      </p:sp>
      <p:sp>
        <p:nvSpPr>
          <p:cNvPr id="12" name="TextBox 11"/>
          <p:cNvSpPr txBox="1"/>
          <p:nvPr/>
        </p:nvSpPr>
        <p:spPr>
          <a:xfrm flipH="1">
            <a:off x="3525525" y="3064146"/>
            <a:ext cx="3598605" cy="646331"/>
          </a:xfrm>
          <a:prstGeom prst="rect">
            <a:avLst/>
          </a:prstGeom>
          <a:noFill/>
        </p:spPr>
        <p:txBody>
          <a:bodyPr wrap="square" rtlCol="0">
            <a:spAutoFit/>
          </a:bodyPr>
          <a:lstStyle/>
          <a:p>
            <a:r>
              <a:rPr lang="en-US" dirty="0" smtClean="0">
                <a:solidFill>
                  <a:schemeClr val="bg1"/>
                </a:solidFill>
              </a:rPr>
              <a:t>Panel  3 – </a:t>
            </a:r>
            <a:r>
              <a:rPr lang="en-US" dirty="0">
                <a:solidFill>
                  <a:schemeClr val="bg1"/>
                </a:solidFill>
              </a:rPr>
              <a:t>Supervisor 1  Dashboard</a:t>
            </a:r>
          </a:p>
          <a:p>
            <a:endParaRPr lang="en-US" dirty="0">
              <a:solidFill>
                <a:schemeClr val="bg1"/>
              </a:solidFill>
            </a:endParaRPr>
          </a:p>
        </p:txBody>
      </p:sp>
      <p:sp>
        <p:nvSpPr>
          <p:cNvPr id="13" name="TextBox 12"/>
          <p:cNvSpPr txBox="1"/>
          <p:nvPr/>
        </p:nvSpPr>
        <p:spPr>
          <a:xfrm flipH="1">
            <a:off x="3677925" y="3421477"/>
            <a:ext cx="3637274" cy="369332"/>
          </a:xfrm>
          <a:prstGeom prst="rect">
            <a:avLst/>
          </a:prstGeom>
          <a:noFill/>
        </p:spPr>
        <p:txBody>
          <a:bodyPr wrap="square" rtlCol="0">
            <a:spAutoFit/>
          </a:bodyPr>
          <a:lstStyle/>
          <a:p>
            <a:r>
              <a:rPr lang="en-US" dirty="0" smtClean="0">
                <a:solidFill>
                  <a:schemeClr val="bg1"/>
                </a:solidFill>
              </a:rPr>
              <a:t>Panel  4 – Supervisor 2  Dashboard</a:t>
            </a:r>
            <a:endParaRPr lang="en-US" dirty="0">
              <a:solidFill>
                <a:schemeClr val="bg1"/>
              </a:solidFill>
            </a:endParaRPr>
          </a:p>
        </p:txBody>
      </p:sp>
      <p:pic>
        <p:nvPicPr>
          <p:cNvPr id="15" name="Picture 14"/>
          <p:cNvPicPr>
            <a:picLocks noChangeAspect="1"/>
          </p:cNvPicPr>
          <p:nvPr/>
        </p:nvPicPr>
        <p:blipFill>
          <a:blip r:embed="rId3"/>
          <a:stretch>
            <a:fillRect/>
          </a:stretch>
        </p:blipFill>
        <p:spPr>
          <a:xfrm>
            <a:off x="6550110" y="1584379"/>
            <a:ext cx="2476500" cy="628650"/>
          </a:xfrm>
          <a:prstGeom prst="rect">
            <a:avLst/>
          </a:prstGeom>
        </p:spPr>
      </p:pic>
    </p:spTree>
    <p:extLst>
      <p:ext uri="{BB962C8B-B14F-4D97-AF65-F5344CB8AC3E}">
        <p14:creationId xmlns:p14="http://schemas.microsoft.com/office/powerpoint/2010/main" val="396149510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260</a:t>
            </a:fld>
            <a:endParaRPr lang="en-US" dirty="0">
              <a:solidFill>
                <a:srgbClr val="1F497D"/>
              </a:solidFill>
            </a:endParaRPr>
          </a:p>
        </p:txBody>
      </p:sp>
      <p:pic>
        <p:nvPicPr>
          <p:cNvPr id="3" name="Picture 2"/>
          <p:cNvPicPr>
            <a:picLocks noChangeAspect="1"/>
          </p:cNvPicPr>
          <p:nvPr/>
        </p:nvPicPr>
        <p:blipFill>
          <a:blip r:embed="rId3"/>
          <a:stretch>
            <a:fillRect/>
          </a:stretch>
        </p:blipFill>
        <p:spPr>
          <a:xfrm>
            <a:off x="2387446" y="1229927"/>
            <a:ext cx="6524542" cy="1832602"/>
          </a:xfrm>
          <a:prstGeom prst="rect">
            <a:avLst/>
          </a:prstGeom>
        </p:spPr>
      </p:pic>
      <p:pic>
        <p:nvPicPr>
          <p:cNvPr id="6" name="Picture 5"/>
          <p:cNvPicPr>
            <a:picLocks noChangeAspect="1"/>
          </p:cNvPicPr>
          <p:nvPr/>
        </p:nvPicPr>
        <p:blipFill>
          <a:blip r:embed="rId4"/>
          <a:stretch>
            <a:fillRect/>
          </a:stretch>
        </p:blipFill>
        <p:spPr>
          <a:xfrm>
            <a:off x="2387446" y="2643620"/>
            <a:ext cx="6524542" cy="2473590"/>
          </a:xfrm>
          <a:prstGeom prst="rect">
            <a:avLst/>
          </a:prstGeom>
        </p:spPr>
      </p:pic>
      <p:pic>
        <p:nvPicPr>
          <p:cNvPr id="7" name="Picture 6"/>
          <p:cNvPicPr>
            <a:picLocks noChangeAspect="1"/>
          </p:cNvPicPr>
          <p:nvPr/>
        </p:nvPicPr>
        <p:blipFill>
          <a:blip r:embed="rId5"/>
          <a:stretch>
            <a:fillRect/>
          </a:stretch>
        </p:blipFill>
        <p:spPr>
          <a:xfrm>
            <a:off x="2387446" y="5117210"/>
            <a:ext cx="6524542" cy="460486"/>
          </a:xfrm>
          <a:prstGeom prst="rect">
            <a:avLst/>
          </a:prstGeom>
        </p:spPr>
      </p:pic>
      <p:pic>
        <p:nvPicPr>
          <p:cNvPr id="8" name="Picture 7"/>
          <p:cNvPicPr>
            <a:picLocks noChangeAspect="1"/>
          </p:cNvPicPr>
          <p:nvPr/>
        </p:nvPicPr>
        <p:blipFill>
          <a:blip r:embed="rId6"/>
          <a:stretch>
            <a:fillRect/>
          </a:stretch>
        </p:blipFill>
        <p:spPr>
          <a:xfrm>
            <a:off x="2387447" y="5593150"/>
            <a:ext cx="6524542" cy="245193"/>
          </a:xfrm>
          <a:prstGeom prst="rect">
            <a:avLst/>
          </a:prstGeom>
        </p:spPr>
      </p:pic>
      <p:sp>
        <p:nvSpPr>
          <p:cNvPr id="10" name="TextBox 9"/>
          <p:cNvSpPr txBox="1"/>
          <p:nvPr/>
        </p:nvSpPr>
        <p:spPr>
          <a:xfrm>
            <a:off x="3199771" y="3894168"/>
            <a:ext cx="4899892" cy="646331"/>
          </a:xfrm>
          <a:prstGeom prst="rect">
            <a:avLst/>
          </a:prstGeom>
          <a:solidFill>
            <a:srgbClr val="30F0F0"/>
          </a:solidFill>
        </p:spPr>
        <p:txBody>
          <a:bodyPr wrap="square" rtlCol="0">
            <a:spAutoFit/>
          </a:bodyPr>
          <a:lstStyle/>
          <a:p>
            <a:r>
              <a:rPr lang="en-US" dirty="0" smtClean="0">
                <a:solidFill>
                  <a:srgbClr val="0000FF"/>
                </a:solidFill>
              </a:rPr>
              <a:t>4,000 Characters for Each Factor</a:t>
            </a:r>
          </a:p>
          <a:p>
            <a:r>
              <a:rPr lang="en-US" dirty="0" smtClean="0">
                <a:solidFill>
                  <a:srgbClr val="0000FF"/>
                </a:solidFill>
              </a:rPr>
              <a:t>Can Paste 3,600 Characters from Word Doc</a:t>
            </a:r>
            <a:endParaRPr lang="en-US" dirty="0">
              <a:solidFill>
                <a:srgbClr val="0000FF"/>
              </a:solidFill>
            </a:endParaRPr>
          </a:p>
        </p:txBody>
      </p:sp>
      <p:sp>
        <p:nvSpPr>
          <p:cNvPr id="11" name="Right Brace 10"/>
          <p:cNvSpPr/>
          <p:nvPr/>
        </p:nvSpPr>
        <p:spPr>
          <a:xfrm rot="5400000">
            <a:off x="5032298" y="-559382"/>
            <a:ext cx="594360" cy="5884064"/>
          </a:xfrm>
          <a:prstGeom prst="rightBrace">
            <a:avLst>
              <a:gd name="adj1" fmla="val 8333"/>
              <a:gd name="adj2" fmla="val 92270"/>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2387446" y="2019546"/>
            <a:ext cx="5884064" cy="369332"/>
          </a:xfrm>
          <a:prstGeom prst="rect">
            <a:avLst/>
          </a:prstGeom>
          <a:solidFill>
            <a:srgbClr val="30F0F0"/>
          </a:solidFill>
          <a:ln w="57150">
            <a:solidFill>
              <a:srgbClr val="0000FF"/>
            </a:solidFill>
          </a:ln>
        </p:spPr>
        <p:txBody>
          <a:bodyPr wrap="square" rtlCol="0">
            <a:spAutoFit/>
          </a:bodyPr>
          <a:lstStyle/>
          <a:p>
            <a:r>
              <a:rPr lang="en-US" b="1" dirty="0" smtClean="0">
                <a:solidFill>
                  <a:srgbClr val="0000FF"/>
                </a:solidFill>
              </a:rPr>
              <a:t> Score                     Score                                                    Score</a:t>
            </a:r>
            <a:endParaRPr lang="en-US" b="1" dirty="0">
              <a:solidFill>
                <a:srgbClr val="0000FF"/>
              </a:solidFill>
            </a:endParaRPr>
          </a:p>
        </p:txBody>
      </p:sp>
      <p:sp>
        <p:nvSpPr>
          <p:cNvPr id="13" name="Right Brace 12"/>
          <p:cNvSpPr/>
          <p:nvPr/>
        </p:nvSpPr>
        <p:spPr>
          <a:xfrm rot="5400000">
            <a:off x="5032298" y="-553804"/>
            <a:ext cx="594360" cy="5884064"/>
          </a:xfrm>
          <a:prstGeom prst="rightBrace">
            <a:avLst>
              <a:gd name="adj1" fmla="val 8333"/>
              <a:gd name="adj2" fmla="val 66162"/>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e 13"/>
          <p:cNvSpPr/>
          <p:nvPr/>
        </p:nvSpPr>
        <p:spPr>
          <a:xfrm rot="5400000">
            <a:off x="5032298" y="-570422"/>
            <a:ext cx="594360" cy="5884064"/>
          </a:xfrm>
          <a:prstGeom prst="rightBrace">
            <a:avLst>
              <a:gd name="adj1" fmla="val 8333"/>
              <a:gd name="adj2" fmla="val 10528"/>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ectangle 14"/>
          <p:cNvSpPr/>
          <p:nvPr/>
        </p:nvSpPr>
        <p:spPr>
          <a:xfrm>
            <a:off x="2423160" y="2659601"/>
            <a:ext cx="841248" cy="34806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956304" y="2656553"/>
            <a:ext cx="841248" cy="34806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226808" y="2653505"/>
            <a:ext cx="841248" cy="34806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87653"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865383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544664" y="1214464"/>
            <a:ext cx="8197000" cy="1663324"/>
            <a:chOff x="2405325" y="1196975"/>
            <a:chExt cx="6343899" cy="1559777"/>
          </a:xfrm>
        </p:grpSpPr>
        <p:pic>
          <p:nvPicPr>
            <p:cNvPr id="26" name="Picture 25"/>
            <p:cNvPicPr>
              <a:picLocks noChangeAspect="1"/>
            </p:cNvPicPr>
            <p:nvPr/>
          </p:nvPicPr>
          <p:blipFill>
            <a:blip r:embed="rId2"/>
            <a:stretch>
              <a:fillRect/>
            </a:stretch>
          </p:blipFill>
          <p:spPr>
            <a:xfrm>
              <a:off x="2405325" y="1196975"/>
              <a:ext cx="6343899" cy="1559777"/>
            </a:xfrm>
            <a:prstGeom prst="rect">
              <a:avLst/>
            </a:prstGeom>
          </p:spPr>
        </p:pic>
        <p:pic>
          <p:nvPicPr>
            <p:cNvPr id="27" name="Picture 26"/>
            <p:cNvPicPr>
              <a:picLocks noChangeAspect="1"/>
            </p:cNvPicPr>
            <p:nvPr/>
          </p:nvPicPr>
          <p:blipFill>
            <a:blip r:embed="rId3"/>
            <a:stretch>
              <a:fillRect/>
            </a:stretch>
          </p:blipFill>
          <p:spPr>
            <a:xfrm>
              <a:off x="7515419" y="2396565"/>
              <a:ext cx="822537" cy="217730"/>
            </a:xfrm>
            <a:prstGeom prst="rect">
              <a:avLst/>
            </a:prstGeom>
          </p:spPr>
        </p:pic>
      </p:grpSp>
      <p:sp>
        <p:nvSpPr>
          <p:cNvPr id="2" name="Title 1"/>
          <p:cNvSpPr>
            <a:spLocks noGrp="1"/>
          </p:cNvSpPr>
          <p:nvPr>
            <p:ph type="title"/>
          </p:nvPr>
        </p:nvSpPr>
        <p:spPr/>
        <p:txBody>
          <a:bodyPr/>
          <a:lstStyle/>
          <a:p>
            <a:r>
              <a:rPr lang="en-US" dirty="0"/>
              <a:t>Annual Assessment </a:t>
            </a:r>
            <a:r>
              <a:rPr lang="en-US" dirty="0" smtClean="0"/>
              <a:t>– Supervisor - Scoring</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261</a:t>
            </a:fld>
            <a:endParaRPr lang="en-US" dirty="0">
              <a:solidFill>
                <a:srgbClr val="1F497D"/>
              </a:solidFill>
            </a:endParaRPr>
          </a:p>
        </p:txBody>
      </p:sp>
      <p:sp>
        <p:nvSpPr>
          <p:cNvPr id="16" name="Rectangle 15"/>
          <p:cNvSpPr/>
          <p:nvPr/>
        </p:nvSpPr>
        <p:spPr>
          <a:xfrm>
            <a:off x="1150810" y="2435750"/>
            <a:ext cx="841248" cy="34806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097121" y="2435750"/>
            <a:ext cx="1113140" cy="34806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4"/>
          <a:stretch>
            <a:fillRect/>
          </a:stretch>
        </p:blipFill>
        <p:spPr>
          <a:xfrm>
            <a:off x="544383" y="3319771"/>
            <a:ext cx="8235339" cy="600731"/>
          </a:xfrm>
          <a:prstGeom prst="rect">
            <a:avLst/>
          </a:prstGeom>
        </p:spPr>
      </p:pic>
      <p:sp>
        <p:nvSpPr>
          <p:cNvPr id="29" name="TextBox 28"/>
          <p:cNvSpPr txBox="1"/>
          <p:nvPr/>
        </p:nvSpPr>
        <p:spPr>
          <a:xfrm>
            <a:off x="1048353" y="3932955"/>
            <a:ext cx="470000" cy="2462213"/>
          </a:xfrm>
          <a:prstGeom prst="rect">
            <a:avLst/>
          </a:prstGeom>
          <a:noFill/>
        </p:spPr>
        <p:txBody>
          <a:bodyPr wrap="none" rtlCol="0">
            <a:spAutoFit/>
          </a:bodyPr>
          <a:lstStyle/>
          <a:p>
            <a:r>
              <a:rPr lang="en-US" sz="1100" b="1" dirty="0" smtClean="0">
                <a:solidFill>
                  <a:srgbClr val="080808"/>
                </a:solidFill>
              </a:rPr>
              <a:t>1L</a:t>
            </a:r>
          </a:p>
          <a:p>
            <a:r>
              <a:rPr lang="en-US" sz="1100" b="1" dirty="0" smtClean="0">
                <a:solidFill>
                  <a:srgbClr val="080808"/>
                </a:solidFill>
              </a:rPr>
              <a:t>1M</a:t>
            </a:r>
          </a:p>
          <a:p>
            <a:r>
              <a:rPr lang="en-US" sz="1100" b="1" dirty="0" smtClean="0">
                <a:solidFill>
                  <a:srgbClr val="080808"/>
                </a:solidFill>
              </a:rPr>
              <a:t>1H</a:t>
            </a:r>
          </a:p>
          <a:p>
            <a:r>
              <a:rPr lang="en-US" sz="1100" b="1" dirty="0" smtClean="0">
                <a:solidFill>
                  <a:srgbClr val="080808"/>
                </a:solidFill>
              </a:rPr>
              <a:t>2L</a:t>
            </a:r>
          </a:p>
          <a:p>
            <a:r>
              <a:rPr lang="en-US" sz="1100" b="1" dirty="0" smtClean="0">
                <a:solidFill>
                  <a:srgbClr val="080808"/>
                </a:solidFill>
              </a:rPr>
              <a:t>2ML</a:t>
            </a:r>
          </a:p>
          <a:p>
            <a:r>
              <a:rPr lang="en-US" sz="1100" b="1" dirty="0" smtClean="0">
                <a:solidFill>
                  <a:srgbClr val="080808"/>
                </a:solidFill>
              </a:rPr>
              <a:t>2M</a:t>
            </a:r>
          </a:p>
          <a:p>
            <a:r>
              <a:rPr lang="en-US" sz="1100" b="1" dirty="0" smtClean="0">
                <a:solidFill>
                  <a:srgbClr val="080808"/>
                </a:solidFill>
              </a:rPr>
              <a:t>2MH</a:t>
            </a:r>
          </a:p>
          <a:p>
            <a:r>
              <a:rPr lang="en-US" sz="1100" b="1" dirty="0" smtClean="0">
                <a:solidFill>
                  <a:srgbClr val="080808"/>
                </a:solidFill>
              </a:rPr>
              <a:t>2H</a:t>
            </a:r>
          </a:p>
          <a:p>
            <a:r>
              <a:rPr lang="en-US" sz="1100" b="1" dirty="0" smtClean="0">
                <a:solidFill>
                  <a:srgbClr val="080808"/>
                </a:solidFill>
              </a:rPr>
              <a:t>3L</a:t>
            </a:r>
          </a:p>
          <a:p>
            <a:r>
              <a:rPr lang="en-US" sz="1100" b="1" dirty="0" smtClean="0">
                <a:solidFill>
                  <a:srgbClr val="080808"/>
                </a:solidFill>
              </a:rPr>
              <a:t>3M</a:t>
            </a:r>
          </a:p>
          <a:p>
            <a:r>
              <a:rPr lang="en-US" sz="1100" b="1" dirty="0" smtClean="0">
                <a:solidFill>
                  <a:srgbClr val="080808"/>
                </a:solidFill>
              </a:rPr>
              <a:t>3H</a:t>
            </a:r>
          </a:p>
          <a:p>
            <a:r>
              <a:rPr lang="en-US" sz="1100" b="1" dirty="0" smtClean="0">
                <a:solidFill>
                  <a:srgbClr val="080808"/>
                </a:solidFill>
              </a:rPr>
              <a:t>4L</a:t>
            </a:r>
          </a:p>
          <a:p>
            <a:r>
              <a:rPr lang="en-US" sz="1100" b="1" dirty="0" smtClean="0">
                <a:solidFill>
                  <a:srgbClr val="080808"/>
                </a:solidFill>
              </a:rPr>
              <a:t>4M</a:t>
            </a:r>
          </a:p>
          <a:p>
            <a:r>
              <a:rPr lang="en-US" sz="1100" b="1" dirty="0" smtClean="0">
                <a:solidFill>
                  <a:srgbClr val="080808"/>
                </a:solidFill>
              </a:rPr>
              <a:t>4H</a:t>
            </a:r>
          </a:p>
        </p:txBody>
      </p:sp>
      <p:pic>
        <p:nvPicPr>
          <p:cNvPr id="31" name="Picture 30"/>
          <p:cNvPicPr>
            <a:picLocks noChangeAspect="1"/>
          </p:cNvPicPr>
          <p:nvPr/>
        </p:nvPicPr>
        <p:blipFill>
          <a:blip r:embed="rId5"/>
          <a:stretch>
            <a:fillRect/>
          </a:stretch>
        </p:blipFill>
        <p:spPr>
          <a:xfrm>
            <a:off x="56877" y="3920502"/>
            <a:ext cx="991476" cy="2444393"/>
          </a:xfrm>
          <a:prstGeom prst="rect">
            <a:avLst/>
          </a:prstGeom>
        </p:spPr>
      </p:pic>
      <p:pic>
        <p:nvPicPr>
          <p:cNvPr id="32" name="Picture 31"/>
          <p:cNvPicPr>
            <a:picLocks noChangeAspect="1"/>
          </p:cNvPicPr>
          <p:nvPr/>
        </p:nvPicPr>
        <p:blipFill>
          <a:blip r:embed="rId6"/>
          <a:stretch>
            <a:fillRect/>
          </a:stretch>
        </p:blipFill>
        <p:spPr>
          <a:xfrm>
            <a:off x="2863977" y="3983386"/>
            <a:ext cx="1433703" cy="2393661"/>
          </a:xfrm>
          <a:prstGeom prst="rect">
            <a:avLst/>
          </a:prstGeom>
        </p:spPr>
      </p:pic>
      <p:cxnSp>
        <p:nvCxnSpPr>
          <p:cNvPr id="34" name="Straight Arrow Connector 33"/>
          <p:cNvCxnSpPr/>
          <p:nvPr/>
        </p:nvCxnSpPr>
        <p:spPr>
          <a:xfrm flipH="1">
            <a:off x="1048353" y="2783814"/>
            <a:ext cx="523081" cy="60861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580828" y="2794475"/>
            <a:ext cx="4106663" cy="66195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34939" y="2148117"/>
            <a:ext cx="2927212" cy="307777"/>
          </a:xfrm>
          <a:prstGeom prst="rect">
            <a:avLst/>
          </a:prstGeom>
          <a:solidFill>
            <a:srgbClr val="30F0F0"/>
          </a:solidFill>
          <a:ln w="57150">
            <a:solidFill>
              <a:srgbClr val="0000FF"/>
            </a:solidFill>
          </a:ln>
        </p:spPr>
        <p:txBody>
          <a:bodyPr wrap="none" rtlCol="0">
            <a:spAutoFit/>
          </a:bodyPr>
          <a:lstStyle/>
          <a:p>
            <a:r>
              <a:rPr lang="en-US" sz="1400" b="1" dirty="0" smtClean="0">
                <a:solidFill>
                  <a:srgbClr val="0000FF"/>
                </a:solidFill>
              </a:rPr>
              <a:t>Reference Point for Categorical Score</a:t>
            </a:r>
            <a:endParaRPr lang="en-US" sz="1400" b="1" dirty="0">
              <a:solidFill>
                <a:srgbClr val="0000FF"/>
              </a:solidFill>
            </a:endParaRPr>
          </a:p>
        </p:txBody>
      </p:sp>
      <p:sp>
        <p:nvSpPr>
          <p:cNvPr id="38" name="TextBox 37"/>
          <p:cNvSpPr txBox="1"/>
          <p:nvPr/>
        </p:nvSpPr>
        <p:spPr>
          <a:xfrm>
            <a:off x="6290669" y="2111818"/>
            <a:ext cx="2735044" cy="307777"/>
          </a:xfrm>
          <a:prstGeom prst="rect">
            <a:avLst/>
          </a:prstGeom>
          <a:solidFill>
            <a:srgbClr val="30F0F0"/>
          </a:solidFill>
          <a:ln w="57150">
            <a:solidFill>
              <a:srgbClr val="0000FF"/>
            </a:solidFill>
          </a:ln>
        </p:spPr>
        <p:txBody>
          <a:bodyPr wrap="none" rtlCol="0">
            <a:spAutoFit/>
          </a:bodyPr>
          <a:lstStyle/>
          <a:p>
            <a:r>
              <a:rPr lang="en-US" sz="1400" b="1" dirty="0" smtClean="0">
                <a:solidFill>
                  <a:srgbClr val="0000FF"/>
                </a:solidFill>
              </a:rPr>
              <a:t>Reference Point for Numeric Score</a:t>
            </a:r>
            <a:endParaRPr lang="en-US" sz="1400" b="1" dirty="0">
              <a:solidFill>
                <a:srgbClr val="0000FF"/>
              </a:solidFill>
            </a:endParaRPr>
          </a:p>
        </p:txBody>
      </p:sp>
      <p:pic>
        <p:nvPicPr>
          <p:cNvPr id="39" name="Picture 38"/>
          <p:cNvPicPr>
            <a:picLocks noChangeAspect="1"/>
          </p:cNvPicPr>
          <p:nvPr/>
        </p:nvPicPr>
        <p:blipFill>
          <a:blip r:embed="rId7"/>
          <a:stretch>
            <a:fillRect/>
          </a:stretch>
        </p:blipFill>
        <p:spPr>
          <a:xfrm>
            <a:off x="5916168" y="4457799"/>
            <a:ext cx="2679192" cy="1831693"/>
          </a:xfrm>
          <a:prstGeom prst="rect">
            <a:avLst/>
          </a:prstGeom>
        </p:spPr>
      </p:pic>
      <p:sp>
        <p:nvSpPr>
          <p:cNvPr id="40" name="TextBox 39"/>
          <p:cNvSpPr txBox="1"/>
          <p:nvPr/>
        </p:nvSpPr>
        <p:spPr>
          <a:xfrm>
            <a:off x="7320685" y="3778382"/>
            <a:ext cx="1300356" cy="600164"/>
          </a:xfrm>
          <a:prstGeom prst="rect">
            <a:avLst/>
          </a:prstGeom>
          <a:noFill/>
        </p:spPr>
        <p:txBody>
          <a:bodyPr wrap="none" rtlCol="0">
            <a:spAutoFit/>
          </a:bodyPr>
          <a:lstStyle/>
          <a:p>
            <a:r>
              <a:rPr lang="en-US" sz="1100" b="1" dirty="0" smtClean="0">
                <a:solidFill>
                  <a:srgbClr val="080808"/>
                </a:solidFill>
              </a:rPr>
              <a:t>1 - Unacceptable</a:t>
            </a:r>
          </a:p>
          <a:p>
            <a:r>
              <a:rPr lang="en-US" sz="1100" b="1" dirty="0" smtClean="0">
                <a:solidFill>
                  <a:srgbClr val="080808"/>
                </a:solidFill>
              </a:rPr>
              <a:t>3 – Fully Successful</a:t>
            </a:r>
          </a:p>
          <a:p>
            <a:r>
              <a:rPr lang="en-US" sz="1100" b="1" dirty="0" smtClean="0">
                <a:solidFill>
                  <a:srgbClr val="080808"/>
                </a:solidFill>
              </a:rPr>
              <a:t>5 - Outstanding</a:t>
            </a:r>
          </a:p>
        </p:txBody>
      </p:sp>
    </p:spTree>
    <p:extLst>
      <p:ext uri="{BB962C8B-B14F-4D97-AF65-F5344CB8AC3E}">
        <p14:creationId xmlns:p14="http://schemas.microsoft.com/office/powerpoint/2010/main" val="174259060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87446" y="994281"/>
            <a:ext cx="6524542" cy="1559777"/>
            <a:chOff x="2405325" y="1196975"/>
            <a:chExt cx="6343899" cy="1559777"/>
          </a:xfrm>
        </p:grpSpPr>
        <p:pic>
          <p:nvPicPr>
            <p:cNvPr id="13" name="Picture 12"/>
            <p:cNvPicPr>
              <a:picLocks noChangeAspect="1"/>
            </p:cNvPicPr>
            <p:nvPr/>
          </p:nvPicPr>
          <p:blipFill>
            <a:blip r:embed="rId2"/>
            <a:stretch>
              <a:fillRect/>
            </a:stretch>
          </p:blipFill>
          <p:spPr>
            <a:xfrm>
              <a:off x="2405325" y="1196975"/>
              <a:ext cx="6343899" cy="1559777"/>
            </a:xfrm>
            <a:prstGeom prst="rect">
              <a:avLst/>
            </a:prstGeom>
          </p:spPr>
        </p:pic>
        <p:pic>
          <p:nvPicPr>
            <p:cNvPr id="14" name="Picture 13"/>
            <p:cNvPicPr>
              <a:picLocks noChangeAspect="1"/>
            </p:cNvPicPr>
            <p:nvPr/>
          </p:nvPicPr>
          <p:blipFill>
            <a:blip r:embed="rId3"/>
            <a:stretch>
              <a:fillRect/>
            </a:stretch>
          </p:blipFill>
          <p:spPr>
            <a:xfrm>
              <a:off x="7515419" y="2396565"/>
              <a:ext cx="822537" cy="217730"/>
            </a:xfrm>
            <a:prstGeom prst="rect">
              <a:avLst/>
            </a:prstGeom>
          </p:spPr>
        </p:pic>
      </p:grpSp>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4"/>
          <a:stretch>
            <a:fillRect/>
          </a:stretch>
        </p:blipFill>
        <p:spPr>
          <a:xfrm>
            <a:off x="544664" y="1004951"/>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262</a:t>
            </a:fld>
            <a:endParaRPr lang="en-US" dirty="0">
              <a:solidFill>
                <a:srgbClr val="1F497D"/>
              </a:solidFill>
            </a:endParaRPr>
          </a:p>
        </p:txBody>
      </p:sp>
      <p:pic>
        <p:nvPicPr>
          <p:cNvPr id="3" name="Picture 2"/>
          <p:cNvPicPr>
            <a:picLocks noChangeAspect="1"/>
          </p:cNvPicPr>
          <p:nvPr/>
        </p:nvPicPr>
        <p:blipFill>
          <a:blip r:embed="rId5"/>
          <a:stretch>
            <a:fillRect/>
          </a:stretch>
        </p:blipFill>
        <p:spPr>
          <a:xfrm>
            <a:off x="2387446" y="2389475"/>
            <a:ext cx="6524542" cy="1832602"/>
          </a:xfrm>
          <a:prstGeom prst="rect">
            <a:avLst/>
          </a:prstGeom>
        </p:spPr>
      </p:pic>
      <p:pic>
        <p:nvPicPr>
          <p:cNvPr id="7" name="Picture 6"/>
          <p:cNvPicPr>
            <a:picLocks noChangeAspect="1"/>
          </p:cNvPicPr>
          <p:nvPr/>
        </p:nvPicPr>
        <p:blipFill>
          <a:blip r:embed="rId6"/>
          <a:stretch>
            <a:fillRect/>
          </a:stretch>
        </p:blipFill>
        <p:spPr>
          <a:xfrm>
            <a:off x="2387446" y="6059042"/>
            <a:ext cx="6524542" cy="460486"/>
          </a:xfrm>
          <a:prstGeom prst="rect">
            <a:avLst/>
          </a:prstGeom>
        </p:spPr>
      </p:pic>
      <p:pic>
        <p:nvPicPr>
          <p:cNvPr id="8" name="Picture 7"/>
          <p:cNvPicPr>
            <a:picLocks noChangeAspect="1"/>
          </p:cNvPicPr>
          <p:nvPr/>
        </p:nvPicPr>
        <p:blipFill>
          <a:blip r:embed="rId7"/>
          <a:stretch>
            <a:fillRect/>
          </a:stretch>
        </p:blipFill>
        <p:spPr>
          <a:xfrm>
            <a:off x="2387447" y="6480118"/>
            <a:ext cx="6524542" cy="245193"/>
          </a:xfrm>
          <a:prstGeom prst="rect">
            <a:avLst/>
          </a:prstGeom>
        </p:spPr>
      </p:pic>
      <p:pic>
        <p:nvPicPr>
          <p:cNvPr id="9" name="Picture 8"/>
          <p:cNvPicPr>
            <a:picLocks noChangeAspect="1"/>
          </p:cNvPicPr>
          <p:nvPr/>
        </p:nvPicPr>
        <p:blipFill>
          <a:blip r:embed="rId8"/>
          <a:stretch>
            <a:fillRect/>
          </a:stretch>
        </p:blipFill>
        <p:spPr>
          <a:xfrm>
            <a:off x="2387446" y="4066841"/>
            <a:ext cx="6524542" cy="2035561"/>
          </a:xfrm>
          <a:prstGeom prst="rect">
            <a:avLst/>
          </a:prstGeom>
        </p:spPr>
      </p:pic>
      <p:sp>
        <p:nvSpPr>
          <p:cNvPr id="11" name="Right Arrow Callout 10"/>
          <p:cNvSpPr/>
          <p:nvPr/>
        </p:nvSpPr>
        <p:spPr>
          <a:xfrm>
            <a:off x="1243584" y="4005267"/>
            <a:ext cx="1243584" cy="1877874"/>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from Word Doc</a:t>
            </a:r>
            <a:endParaRPr lang="en-US" b="1" dirty="0">
              <a:solidFill>
                <a:srgbClr val="FF0000"/>
              </a:solidFill>
            </a:endParaRPr>
          </a:p>
        </p:txBody>
      </p:sp>
      <p:sp>
        <p:nvSpPr>
          <p:cNvPr id="19" name="TextBox 18"/>
          <p:cNvSpPr txBox="1"/>
          <p:nvPr/>
        </p:nvSpPr>
        <p:spPr>
          <a:xfrm>
            <a:off x="4700016" y="3106547"/>
            <a:ext cx="1423275" cy="369332"/>
          </a:xfrm>
          <a:prstGeom prst="rect">
            <a:avLst/>
          </a:prstGeom>
          <a:solidFill>
            <a:srgbClr val="FFFF00"/>
          </a:solidFill>
          <a:ln w="57150">
            <a:solidFill>
              <a:srgbClr val="FF0000"/>
            </a:solidFill>
          </a:ln>
        </p:spPr>
        <p:txBody>
          <a:bodyPr wrap="none" rtlCol="0">
            <a:spAutoFit/>
          </a:bodyPr>
          <a:lstStyle/>
          <a:p>
            <a:r>
              <a:rPr lang="en-US" b="1" dirty="0" smtClean="0">
                <a:solidFill>
                  <a:srgbClr val="FF0000"/>
                </a:solidFill>
              </a:rPr>
              <a:t>Select Scores</a:t>
            </a:r>
            <a:endParaRPr lang="en-US" b="1" dirty="0">
              <a:solidFill>
                <a:srgbClr val="FF0000"/>
              </a:solidFill>
            </a:endParaRPr>
          </a:p>
        </p:txBody>
      </p:sp>
      <p:cxnSp>
        <p:nvCxnSpPr>
          <p:cNvPr id="20" name="Straight Arrow Connector 19"/>
          <p:cNvCxnSpPr>
            <a:stCxn id="19" idx="2"/>
          </p:cNvCxnSpPr>
          <p:nvPr/>
        </p:nvCxnSpPr>
        <p:spPr>
          <a:xfrm flipH="1">
            <a:off x="3154680" y="3475879"/>
            <a:ext cx="2256974" cy="25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2"/>
          </p:cNvCxnSpPr>
          <p:nvPr/>
        </p:nvCxnSpPr>
        <p:spPr>
          <a:xfrm flipH="1">
            <a:off x="4715186" y="3475879"/>
            <a:ext cx="696468" cy="25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2"/>
          </p:cNvCxnSpPr>
          <p:nvPr/>
        </p:nvCxnSpPr>
        <p:spPr>
          <a:xfrm>
            <a:off x="5411654" y="3475879"/>
            <a:ext cx="1842782" cy="3503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ight Arrow Callout 22"/>
          <p:cNvSpPr/>
          <p:nvPr/>
        </p:nvSpPr>
        <p:spPr>
          <a:xfrm>
            <a:off x="309190" y="5992786"/>
            <a:ext cx="2087196" cy="701235"/>
          </a:xfrm>
          <a:prstGeom prst="rightArrowCallout">
            <a:avLst>
              <a:gd name="adj1" fmla="val 25000"/>
              <a:gd name="adj2" fmla="val 25000"/>
              <a:gd name="adj3" fmla="val 25000"/>
              <a:gd name="adj4" fmla="val 79840"/>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00FF"/>
                </a:solidFill>
              </a:rPr>
              <a:t>Incomplete until all factors are assessed and scored</a:t>
            </a:r>
            <a:endParaRPr lang="en-US" sz="1200" b="1" dirty="0">
              <a:solidFill>
                <a:srgbClr val="0000FF"/>
              </a:solidFill>
            </a:endParaRPr>
          </a:p>
        </p:txBody>
      </p:sp>
      <p:sp>
        <p:nvSpPr>
          <p:cNvPr id="24" name="Rectangle 23"/>
          <p:cNvSpPr/>
          <p:nvPr/>
        </p:nvSpPr>
        <p:spPr>
          <a:xfrm>
            <a:off x="2387445" y="6020970"/>
            <a:ext cx="1584054" cy="54102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87653" y="2405700"/>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740809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405325" y="1041527"/>
            <a:ext cx="6506663" cy="1559777"/>
            <a:chOff x="2405325" y="1196975"/>
            <a:chExt cx="6343899" cy="1559777"/>
          </a:xfrm>
        </p:grpSpPr>
        <p:pic>
          <p:nvPicPr>
            <p:cNvPr id="14" name="Picture 13"/>
            <p:cNvPicPr>
              <a:picLocks noChangeAspect="1"/>
            </p:cNvPicPr>
            <p:nvPr/>
          </p:nvPicPr>
          <p:blipFill>
            <a:blip r:embed="rId2"/>
            <a:stretch>
              <a:fillRect/>
            </a:stretch>
          </p:blipFill>
          <p:spPr>
            <a:xfrm>
              <a:off x="2405325" y="1196975"/>
              <a:ext cx="6343899" cy="1559777"/>
            </a:xfrm>
            <a:prstGeom prst="rect">
              <a:avLst/>
            </a:prstGeom>
          </p:spPr>
        </p:pic>
        <p:pic>
          <p:nvPicPr>
            <p:cNvPr id="15" name="Picture 14"/>
            <p:cNvPicPr>
              <a:picLocks noChangeAspect="1"/>
            </p:cNvPicPr>
            <p:nvPr/>
          </p:nvPicPr>
          <p:blipFill>
            <a:blip r:embed="rId3"/>
            <a:stretch>
              <a:fillRect/>
            </a:stretch>
          </p:blipFill>
          <p:spPr>
            <a:xfrm>
              <a:off x="7515419" y="2396565"/>
              <a:ext cx="822537" cy="217730"/>
            </a:xfrm>
            <a:prstGeom prst="rect">
              <a:avLst/>
            </a:prstGeom>
          </p:spPr>
        </p:pic>
      </p:grpSp>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4"/>
          <a:stretch>
            <a:fillRect/>
          </a:stretch>
        </p:blipFill>
        <p:spPr>
          <a:xfrm>
            <a:off x="544664" y="1041527"/>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263</a:t>
            </a:fld>
            <a:endParaRPr lang="en-US" dirty="0">
              <a:solidFill>
                <a:srgbClr val="1F497D"/>
              </a:solidFill>
            </a:endParaRPr>
          </a:p>
        </p:txBody>
      </p:sp>
      <p:pic>
        <p:nvPicPr>
          <p:cNvPr id="8" name="Picture 7"/>
          <p:cNvPicPr>
            <a:picLocks noChangeAspect="1"/>
          </p:cNvPicPr>
          <p:nvPr/>
        </p:nvPicPr>
        <p:blipFill>
          <a:blip r:embed="rId5"/>
          <a:stretch>
            <a:fillRect/>
          </a:stretch>
        </p:blipFill>
        <p:spPr>
          <a:xfrm>
            <a:off x="2387447" y="6470974"/>
            <a:ext cx="6524542" cy="245193"/>
          </a:xfrm>
          <a:prstGeom prst="rect">
            <a:avLst/>
          </a:prstGeom>
        </p:spPr>
      </p:pic>
      <p:pic>
        <p:nvPicPr>
          <p:cNvPr id="12" name="Picture 11"/>
          <p:cNvPicPr>
            <a:picLocks noChangeAspect="1"/>
          </p:cNvPicPr>
          <p:nvPr/>
        </p:nvPicPr>
        <p:blipFill>
          <a:blip r:embed="rId6"/>
          <a:stretch>
            <a:fillRect/>
          </a:stretch>
        </p:blipFill>
        <p:spPr>
          <a:xfrm>
            <a:off x="2387446" y="2504567"/>
            <a:ext cx="6524542" cy="3616011"/>
          </a:xfrm>
          <a:prstGeom prst="rect">
            <a:avLst/>
          </a:prstGeom>
        </p:spPr>
      </p:pic>
      <p:sp>
        <p:nvSpPr>
          <p:cNvPr id="11" name="Right Arrow Callout 10"/>
          <p:cNvSpPr/>
          <p:nvPr/>
        </p:nvSpPr>
        <p:spPr>
          <a:xfrm>
            <a:off x="1243584" y="4437654"/>
            <a:ext cx="1243584" cy="1877874"/>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from Word Doc</a:t>
            </a:r>
            <a:endParaRPr lang="en-US" b="1" dirty="0">
              <a:solidFill>
                <a:srgbClr val="FF0000"/>
              </a:solidFill>
            </a:endParaRPr>
          </a:p>
        </p:txBody>
      </p:sp>
      <p:pic>
        <p:nvPicPr>
          <p:cNvPr id="7" name="Picture 6"/>
          <p:cNvPicPr>
            <a:picLocks noChangeAspect="1"/>
          </p:cNvPicPr>
          <p:nvPr/>
        </p:nvPicPr>
        <p:blipFill>
          <a:blip r:embed="rId7"/>
          <a:stretch>
            <a:fillRect/>
          </a:stretch>
        </p:blipFill>
        <p:spPr>
          <a:xfrm>
            <a:off x="2387446" y="6059042"/>
            <a:ext cx="6524542" cy="460486"/>
          </a:xfrm>
          <a:prstGeom prst="rect">
            <a:avLst/>
          </a:prstGeom>
        </p:spPr>
      </p:pic>
      <p:sp>
        <p:nvSpPr>
          <p:cNvPr id="16" name="TextBox 15"/>
          <p:cNvSpPr txBox="1"/>
          <p:nvPr/>
        </p:nvSpPr>
        <p:spPr>
          <a:xfrm>
            <a:off x="4700016" y="3518027"/>
            <a:ext cx="1423275" cy="369332"/>
          </a:xfrm>
          <a:prstGeom prst="rect">
            <a:avLst/>
          </a:prstGeom>
          <a:solidFill>
            <a:srgbClr val="FFFF00"/>
          </a:solidFill>
          <a:ln w="57150">
            <a:solidFill>
              <a:srgbClr val="FF0000"/>
            </a:solidFill>
          </a:ln>
        </p:spPr>
        <p:txBody>
          <a:bodyPr wrap="none" rtlCol="0">
            <a:spAutoFit/>
          </a:bodyPr>
          <a:lstStyle/>
          <a:p>
            <a:r>
              <a:rPr lang="en-US" b="1" dirty="0" smtClean="0">
                <a:solidFill>
                  <a:srgbClr val="FF0000"/>
                </a:solidFill>
              </a:rPr>
              <a:t>Select Scores</a:t>
            </a:r>
            <a:endParaRPr lang="en-US" b="1" dirty="0">
              <a:solidFill>
                <a:srgbClr val="FF0000"/>
              </a:solidFill>
            </a:endParaRPr>
          </a:p>
        </p:txBody>
      </p:sp>
      <p:cxnSp>
        <p:nvCxnSpPr>
          <p:cNvPr id="18" name="Straight Arrow Connector 17"/>
          <p:cNvCxnSpPr>
            <a:stCxn id="16" idx="2"/>
          </p:cNvCxnSpPr>
          <p:nvPr/>
        </p:nvCxnSpPr>
        <p:spPr>
          <a:xfrm flipH="1">
            <a:off x="3154680" y="3887359"/>
            <a:ext cx="2256974" cy="25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2"/>
          </p:cNvCxnSpPr>
          <p:nvPr/>
        </p:nvCxnSpPr>
        <p:spPr>
          <a:xfrm flipH="1">
            <a:off x="4715186" y="3887359"/>
            <a:ext cx="696468" cy="25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2"/>
          </p:cNvCxnSpPr>
          <p:nvPr/>
        </p:nvCxnSpPr>
        <p:spPr>
          <a:xfrm>
            <a:off x="5411654" y="3887359"/>
            <a:ext cx="1842782" cy="3503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71611" y="243778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01565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405325" y="1196975"/>
            <a:ext cx="6343899" cy="1559777"/>
            <a:chOff x="2405325" y="1196975"/>
            <a:chExt cx="6343899" cy="1559777"/>
          </a:xfrm>
        </p:grpSpPr>
        <p:pic>
          <p:nvPicPr>
            <p:cNvPr id="16" name="Picture 15"/>
            <p:cNvPicPr>
              <a:picLocks noChangeAspect="1"/>
            </p:cNvPicPr>
            <p:nvPr/>
          </p:nvPicPr>
          <p:blipFill>
            <a:blip r:embed="rId2"/>
            <a:stretch>
              <a:fillRect/>
            </a:stretch>
          </p:blipFill>
          <p:spPr>
            <a:xfrm>
              <a:off x="2405325" y="1196975"/>
              <a:ext cx="6343899" cy="1559777"/>
            </a:xfrm>
            <a:prstGeom prst="rect">
              <a:avLst/>
            </a:prstGeom>
          </p:spPr>
        </p:pic>
        <p:pic>
          <p:nvPicPr>
            <p:cNvPr id="17" name="Picture 16"/>
            <p:cNvPicPr>
              <a:picLocks noChangeAspect="1"/>
            </p:cNvPicPr>
            <p:nvPr/>
          </p:nvPicPr>
          <p:blipFill>
            <a:blip r:embed="rId3"/>
            <a:stretch>
              <a:fillRect/>
            </a:stretch>
          </p:blipFill>
          <p:spPr>
            <a:xfrm>
              <a:off x="7515419" y="2396565"/>
              <a:ext cx="822537" cy="217730"/>
            </a:xfrm>
            <a:prstGeom prst="rect">
              <a:avLst/>
            </a:prstGeom>
          </p:spPr>
        </p:pic>
      </p:grpSp>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4"/>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264</a:t>
            </a:fld>
            <a:endParaRPr lang="en-US" dirty="0">
              <a:solidFill>
                <a:srgbClr val="1F497D"/>
              </a:solidFill>
            </a:endParaRPr>
          </a:p>
        </p:txBody>
      </p:sp>
      <p:sp>
        <p:nvSpPr>
          <p:cNvPr id="12" name="Right Arrow Callout 11"/>
          <p:cNvSpPr/>
          <p:nvPr/>
        </p:nvSpPr>
        <p:spPr>
          <a:xfrm>
            <a:off x="544664" y="5803976"/>
            <a:ext cx="1842780" cy="589809"/>
          </a:xfrm>
          <a:prstGeom prst="rightArrowCallout">
            <a:avLst>
              <a:gd name="adj1" fmla="val 25000"/>
              <a:gd name="adj2" fmla="val 25000"/>
              <a:gd name="adj3" fmla="val 25000"/>
              <a:gd name="adj4" fmla="val 79840"/>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00FF"/>
                </a:solidFill>
              </a:rPr>
              <a:t>All factors are assessed and scored</a:t>
            </a:r>
            <a:endParaRPr lang="en-US" sz="1200" b="1" dirty="0">
              <a:solidFill>
                <a:srgbClr val="0000FF"/>
              </a:solidFill>
            </a:endParaRPr>
          </a:p>
        </p:txBody>
      </p:sp>
      <p:pic>
        <p:nvPicPr>
          <p:cNvPr id="8" name="Picture 7"/>
          <p:cNvPicPr>
            <a:picLocks noChangeAspect="1"/>
          </p:cNvPicPr>
          <p:nvPr/>
        </p:nvPicPr>
        <p:blipFill>
          <a:blip r:embed="rId5"/>
          <a:stretch>
            <a:fillRect/>
          </a:stretch>
        </p:blipFill>
        <p:spPr>
          <a:xfrm>
            <a:off x="2387447" y="6330534"/>
            <a:ext cx="6524542" cy="245193"/>
          </a:xfrm>
          <a:prstGeom prst="rect">
            <a:avLst/>
          </a:prstGeom>
        </p:spPr>
      </p:pic>
      <p:pic>
        <p:nvPicPr>
          <p:cNvPr id="11" name="Picture 10"/>
          <p:cNvPicPr>
            <a:picLocks noChangeAspect="1"/>
          </p:cNvPicPr>
          <p:nvPr/>
        </p:nvPicPr>
        <p:blipFill>
          <a:blip r:embed="rId6"/>
          <a:stretch>
            <a:fillRect/>
          </a:stretch>
        </p:blipFill>
        <p:spPr>
          <a:xfrm>
            <a:off x="2405326" y="2614295"/>
            <a:ext cx="6343898" cy="3177983"/>
          </a:xfrm>
          <a:prstGeom prst="rect">
            <a:avLst/>
          </a:prstGeom>
        </p:spPr>
      </p:pic>
      <p:sp>
        <p:nvSpPr>
          <p:cNvPr id="19" name="TextBox 18"/>
          <p:cNvSpPr txBox="1"/>
          <p:nvPr/>
        </p:nvSpPr>
        <p:spPr>
          <a:xfrm>
            <a:off x="4700016" y="3124835"/>
            <a:ext cx="1423275" cy="369332"/>
          </a:xfrm>
          <a:prstGeom prst="rect">
            <a:avLst/>
          </a:prstGeom>
          <a:solidFill>
            <a:srgbClr val="FFFF00"/>
          </a:solidFill>
          <a:ln w="57150">
            <a:solidFill>
              <a:srgbClr val="FF0000"/>
            </a:solidFill>
          </a:ln>
        </p:spPr>
        <p:txBody>
          <a:bodyPr wrap="none" rtlCol="0">
            <a:spAutoFit/>
          </a:bodyPr>
          <a:lstStyle/>
          <a:p>
            <a:r>
              <a:rPr lang="en-US" b="1" dirty="0" smtClean="0">
                <a:solidFill>
                  <a:srgbClr val="FF0000"/>
                </a:solidFill>
              </a:rPr>
              <a:t>Select Scores</a:t>
            </a:r>
            <a:endParaRPr lang="en-US" b="1" dirty="0">
              <a:solidFill>
                <a:srgbClr val="FF0000"/>
              </a:solidFill>
            </a:endParaRPr>
          </a:p>
        </p:txBody>
      </p:sp>
      <p:cxnSp>
        <p:nvCxnSpPr>
          <p:cNvPr id="20" name="Straight Arrow Connector 19"/>
          <p:cNvCxnSpPr>
            <a:stCxn id="19" idx="2"/>
          </p:cNvCxnSpPr>
          <p:nvPr/>
        </p:nvCxnSpPr>
        <p:spPr>
          <a:xfrm flipH="1">
            <a:off x="3154680" y="3494167"/>
            <a:ext cx="2256974" cy="25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2"/>
          </p:cNvCxnSpPr>
          <p:nvPr/>
        </p:nvCxnSpPr>
        <p:spPr>
          <a:xfrm flipH="1">
            <a:off x="4715186" y="3494167"/>
            <a:ext cx="696468" cy="258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2"/>
          </p:cNvCxnSpPr>
          <p:nvPr/>
        </p:nvCxnSpPr>
        <p:spPr>
          <a:xfrm>
            <a:off x="5411654" y="3494167"/>
            <a:ext cx="1842782" cy="3503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ight Arrow Callout 22"/>
          <p:cNvSpPr/>
          <p:nvPr/>
        </p:nvSpPr>
        <p:spPr>
          <a:xfrm>
            <a:off x="1243584" y="3845462"/>
            <a:ext cx="1243584" cy="1877874"/>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from Word Doc</a:t>
            </a:r>
            <a:endParaRPr lang="en-US" b="1" dirty="0">
              <a:solidFill>
                <a:srgbClr val="FF0000"/>
              </a:solidFill>
            </a:endParaRPr>
          </a:p>
        </p:txBody>
      </p:sp>
      <p:pic>
        <p:nvPicPr>
          <p:cNvPr id="24" name="Picture 23"/>
          <p:cNvPicPr>
            <a:picLocks noChangeAspect="1"/>
          </p:cNvPicPr>
          <p:nvPr/>
        </p:nvPicPr>
        <p:blipFill>
          <a:blip r:embed="rId7"/>
          <a:stretch>
            <a:fillRect/>
          </a:stretch>
        </p:blipFill>
        <p:spPr>
          <a:xfrm>
            <a:off x="2387445" y="5887220"/>
            <a:ext cx="6361779" cy="405388"/>
          </a:xfrm>
          <a:prstGeom prst="rect">
            <a:avLst/>
          </a:prstGeom>
        </p:spPr>
      </p:pic>
      <p:sp>
        <p:nvSpPr>
          <p:cNvPr id="15" name="Rectangle 14"/>
          <p:cNvSpPr/>
          <p:nvPr/>
        </p:nvSpPr>
        <p:spPr>
          <a:xfrm>
            <a:off x="2387445" y="5820665"/>
            <a:ext cx="1584054" cy="54102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71611"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2406362"/>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44662" y="4678231"/>
            <a:ext cx="1842779" cy="1707218"/>
          </a:xfrm>
          <a:prstGeom prst="rect">
            <a:avLst/>
          </a:prstGeom>
        </p:spPr>
      </p:pic>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3"/>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265</a:t>
            </a:fld>
            <a:endParaRPr lang="en-US" dirty="0">
              <a:solidFill>
                <a:srgbClr val="1F497D"/>
              </a:solidFill>
            </a:endParaRPr>
          </a:p>
        </p:txBody>
      </p:sp>
      <p:pic>
        <p:nvPicPr>
          <p:cNvPr id="12" name="Picture 11"/>
          <p:cNvPicPr>
            <a:picLocks noChangeAspect="1"/>
          </p:cNvPicPr>
          <p:nvPr/>
        </p:nvPicPr>
        <p:blipFill>
          <a:blip r:embed="rId4"/>
          <a:stretch>
            <a:fillRect/>
          </a:stretch>
        </p:blipFill>
        <p:spPr>
          <a:xfrm>
            <a:off x="2387445" y="1183327"/>
            <a:ext cx="6524543" cy="1873561"/>
          </a:xfrm>
          <a:prstGeom prst="rect">
            <a:avLst/>
          </a:prstGeom>
        </p:spPr>
      </p:pic>
      <p:pic>
        <p:nvPicPr>
          <p:cNvPr id="13" name="Picture 12"/>
          <p:cNvPicPr>
            <a:picLocks noChangeAspect="1"/>
          </p:cNvPicPr>
          <p:nvPr/>
        </p:nvPicPr>
        <p:blipFill>
          <a:blip r:embed="rId5"/>
          <a:stretch>
            <a:fillRect/>
          </a:stretch>
        </p:blipFill>
        <p:spPr>
          <a:xfrm>
            <a:off x="2387444" y="3022859"/>
            <a:ext cx="6524544" cy="2001577"/>
          </a:xfrm>
          <a:prstGeom prst="rect">
            <a:avLst/>
          </a:prstGeom>
        </p:spPr>
      </p:pic>
      <p:pic>
        <p:nvPicPr>
          <p:cNvPr id="16" name="Picture 15"/>
          <p:cNvPicPr>
            <a:picLocks noChangeAspect="1"/>
          </p:cNvPicPr>
          <p:nvPr/>
        </p:nvPicPr>
        <p:blipFill>
          <a:blip r:embed="rId6"/>
          <a:stretch>
            <a:fillRect/>
          </a:stretch>
        </p:blipFill>
        <p:spPr>
          <a:xfrm>
            <a:off x="2387443" y="5016161"/>
            <a:ext cx="6524545" cy="1382724"/>
          </a:xfrm>
          <a:prstGeom prst="rect">
            <a:avLst/>
          </a:prstGeom>
        </p:spPr>
      </p:pic>
      <p:sp>
        <p:nvSpPr>
          <p:cNvPr id="19" name="Rectangle 18"/>
          <p:cNvSpPr/>
          <p:nvPr/>
        </p:nvSpPr>
        <p:spPr>
          <a:xfrm>
            <a:off x="5952702" y="5923129"/>
            <a:ext cx="2863752" cy="3633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Callout 19"/>
          <p:cNvSpPr/>
          <p:nvPr/>
        </p:nvSpPr>
        <p:spPr>
          <a:xfrm>
            <a:off x="4154905" y="5827589"/>
            <a:ext cx="1797792" cy="560779"/>
          </a:xfrm>
          <a:prstGeom prst="rightArrowCallout">
            <a:avLst>
              <a:gd name="adj1" fmla="val 25000"/>
              <a:gd name="adj2" fmla="val 25000"/>
              <a:gd name="adj3" fmla="val 25000"/>
              <a:gd name="adj4" fmla="val 79840"/>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Select One</a:t>
            </a:r>
            <a:endParaRPr lang="en-US" b="1" dirty="0">
              <a:solidFill>
                <a:srgbClr val="FF0000"/>
              </a:solidFill>
            </a:endParaRPr>
          </a:p>
        </p:txBody>
      </p:sp>
      <p:sp>
        <p:nvSpPr>
          <p:cNvPr id="14" name="Rectangle 13"/>
          <p:cNvSpPr/>
          <p:nvPr/>
        </p:nvSpPr>
        <p:spPr>
          <a:xfrm>
            <a:off x="555569" y="2582162"/>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9741670"/>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44662" y="4678231"/>
            <a:ext cx="1842779" cy="1707218"/>
          </a:xfrm>
          <a:prstGeom prst="rect">
            <a:avLst/>
          </a:prstGeom>
        </p:spPr>
      </p:pic>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3"/>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266</a:t>
            </a:fld>
            <a:endParaRPr lang="en-US" dirty="0">
              <a:solidFill>
                <a:srgbClr val="1F497D"/>
              </a:solidFill>
            </a:endParaRPr>
          </a:p>
        </p:txBody>
      </p:sp>
      <p:pic>
        <p:nvPicPr>
          <p:cNvPr id="12" name="Picture 11"/>
          <p:cNvPicPr>
            <a:picLocks noChangeAspect="1"/>
          </p:cNvPicPr>
          <p:nvPr/>
        </p:nvPicPr>
        <p:blipFill>
          <a:blip r:embed="rId4"/>
          <a:stretch>
            <a:fillRect/>
          </a:stretch>
        </p:blipFill>
        <p:spPr>
          <a:xfrm>
            <a:off x="2387445" y="1183327"/>
            <a:ext cx="6524543" cy="1873561"/>
          </a:xfrm>
          <a:prstGeom prst="rect">
            <a:avLst/>
          </a:prstGeom>
        </p:spPr>
      </p:pic>
      <p:pic>
        <p:nvPicPr>
          <p:cNvPr id="13" name="Picture 12"/>
          <p:cNvPicPr>
            <a:picLocks noChangeAspect="1"/>
          </p:cNvPicPr>
          <p:nvPr/>
        </p:nvPicPr>
        <p:blipFill>
          <a:blip r:embed="rId5"/>
          <a:stretch>
            <a:fillRect/>
          </a:stretch>
        </p:blipFill>
        <p:spPr>
          <a:xfrm>
            <a:off x="2387444" y="3022859"/>
            <a:ext cx="6524544" cy="2001577"/>
          </a:xfrm>
          <a:prstGeom prst="rect">
            <a:avLst/>
          </a:prstGeom>
        </p:spPr>
      </p:pic>
      <p:pic>
        <p:nvPicPr>
          <p:cNvPr id="16" name="Picture 15"/>
          <p:cNvPicPr>
            <a:picLocks noChangeAspect="1"/>
          </p:cNvPicPr>
          <p:nvPr/>
        </p:nvPicPr>
        <p:blipFill>
          <a:blip r:embed="rId6"/>
          <a:stretch>
            <a:fillRect/>
          </a:stretch>
        </p:blipFill>
        <p:spPr>
          <a:xfrm>
            <a:off x="2387443" y="5016161"/>
            <a:ext cx="6524545" cy="1382724"/>
          </a:xfrm>
          <a:prstGeom prst="rect">
            <a:avLst/>
          </a:prstGeom>
        </p:spPr>
      </p:pic>
      <p:sp>
        <p:nvSpPr>
          <p:cNvPr id="10" name="Rectangle 9"/>
          <p:cNvSpPr/>
          <p:nvPr/>
        </p:nvSpPr>
        <p:spPr>
          <a:xfrm>
            <a:off x="5993646" y="5923129"/>
            <a:ext cx="2863752" cy="3633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Callout 13"/>
          <p:cNvSpPr/>
          <p:nvPr/>
        </p:nvSpPr>
        <p:spPr>
          <a:xfrm>
            <a:off x="5993646" y="6300646"/>
            <a:ext cx="2863752" cy="497530"/>
          </a:xfrm>
          <a:prstGeom prst="downArrowCallout">
            <a:avLst>
              <a:gd name="adj1" fmla="val 25000"/>
              <a:gd name="adj2" fmla="val 25000"/>
              <a:gd name="adj3" fmla="val 25000"/>
              <a:gd name="adj4" fmla="val 50399"/>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See Next Slide for Each Option</a:t>
            </a:r>
            <a:endParaRPr lang="en-US" sz="1600" b="1" dirty="0">
              <a:solidFill>
                <a:srgbClr val="FF0000"/>
              </a:solidFill>
            </a:endParaRPr>
          </a:p>
        </p:txBody>
      </p:sp>
      <p:sp>
        <p:nvSpPr>
          <p:cNvPr id="15" name="Rectangle 14"/>
          <p:cNvSpPr/>
          <p:nvPr/>
        </p:nvSpPr>
        <p:spPr>
          <a:xfrm>
            <a:off x="555569"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6622957"/>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267</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530865" y="2477749"/>
            <a:ext cx="8154987" cy="1982031"/>
          </a:xfrm>
          <a:prstGeom prst="rect">
            <a:avLst/>
          </a:prstGeom>
        </p:spPr>
      </p:pic>
      <p:pic>
        <p:nvPicPr>
          <p:cNvPr id="8" name="Picture 7"/>
          <p:cNvPicPr>
            <a:picLocks noChangeAspect="1"/>
          </p:cNvPicPr>
          <p:nvPr/>
        </p:nvPicPr>
        <p:blipFill>
          <a:blip r:embed="rId3"/>
          <a:stretch>
            <a:fillRect/>
          </a:stretch>
        </p:blipFill>
        <p:spPr>
          <a:xfrm>
            <a:off x="544513" y="4753997"/>
            <a:ext cx="8154987" cy="1546224"/>
          </a:xfrm>
          <a:prstGeom prst="rect">
            <a:avLst/>
          </a:prstGeom>
        </p:spPr>
      </p:pic>
      <p:pic>
        <p:nvPicPr>
          <p:cNvPr id="10" name="Picture 9"/>
          <p:cNvPicPr>
            <a:picLocks noChangeAspect="1"/>
          </p:cNvPicPr>
          <p:nvPr/>
        </p:nvPicPr>
        <p:blipFill>
          <a:blip r:embed="rId4"/>
          <a:stretch>
            <a:fillRect/>
          </a:stretch>
        </p:blipFill>
        <p:spPr>
          <a:xfrm>
            <a:off x="544513" y="1093110"/>
            <a:ext cx="1013996" cy="593092"/>
          </a:xfrm>
          <a:prstGeom prst="rect">
            <a:avLst/>
          </a:prstGeom>
        </p:spPr>
      </p:pic>
      <p:pic>
        <p:nvPicPr>
          <p:cNvPr id="11" name="Picture 10"/>
          <p:cNvPicPr>
            <a:picLocks noChangeAspect="1"/>
          </p:cNvPicPr>
          <p:nvPr/>
        </p:nvPicPr>
        <p:blipFill>
          <a:blip r:embed="rId5"/>
          <a:stretch>
            <a:fillRect/>
          </a:stretch>
        </p:blipFill>
        <p:spPr>
          <a:xfrm>
            <a:off x="544513" y="1722968"/>
            <a:ext cx="860940" cy="612224"/>
          </a:xfrm>
          <a:prstGeom prst="rect">
            <a:avLst/>
          </a:prstGeom>
        </p:spPr>
      </p:pic>
      <p:pic>
        <p:nvPicPr>
          <p:cNvPr id="12" name="Picture 11"/>
          <p:cNvPicPr>
            <a:picLocks noChangeAspect="1"/>
          </p:cNvPicPr>
          <p:nvPr/>
        </p:nvPicPr>
        <p:blipFill>
          <a:blip r:embed="rId6"/>
          <a:stretch>
            <a:fillRect/>
          </a:stretch>
        </p:blipFill>
        <p:spPr>
          <a:xfrm>
            <a:off x="554079" y="2497119"/>
            <a:ext cx="2008860" cy="516564"/>
          </a:xfrm>
          <a:prstGeom prst="rect">
            <a:avLst/>
          </a:prstGeom>
        </p:spPr>
      </p:pic>
      <p:pic>
        <p:nvPicPr>
          <p:cNvPr id="13" name="Picture 12"/>
          <p:cNvPicPr>
            <a:picLocks noChangeAspect="1"/>
          </p:cNvPicPr>
          <p:nvPr/>
        </p:nvPicPr>
        <p:blipFill>
          <a:blip r:embed="rId7"/>
          <a:stretch>
            <a:fillRect/>
          </a:stretch>
        </p:blipFill>
        <p:spPr>
          <a:xfrm>
            <a:off x="541833" y="4699275"/>
            <a:ext cx="1951464" cy="554828"/>
          </a:xfrm>
          <a:prstGeom prst="rect">
            <a:avLst/>
          </a:prstGeom>
        </p:spPr>
      </p:pic>
      <p:sp>
        <p:nvSpPr>
          <p:cNvPr id="14" name="TextBox 13"/>
          <p:cNvSpPr txBox="1"/>
          <p:nvPr/>
        </p:nvSpPr>
        <p:spPr>
          <a:xfrm>
            <a:off x="1405453" y="1823645"/>
            <a:ext cx="3059877" cy="369332"/>
          </a:xfrm>
          <a:prstGeom prst="rect">
            <a:avLst/>
          </a:prstGeom>
          <a:noFill/>
        </p:spPr>
        <p:txBody>
          <a:bodyPr wrap="none" rtlCol="0">
            <a:spAutoFit/>
          </a:bodyPr>
          <a:lstStyle/>
          <a:p>
            <a:r>
              <a:rPr lang="en-US" b="1" dirty="0" smtClean="0">
                <a:solidFill>
                  <a:srgbClr val="1C1C1C"/>
                </a:solidFill>
              </a:rPr>
              <a:t>= Save, pending further action</a:t>
            </a:r>
            <a:endParaRPr lang="en-US" b="1" dirty="0">
              <a:solidFill>
                <a:srgbClr val="1C1C1C"/>
              </a:solidFill>
            </a:endParaRPr>
          </a:p>
        </p:txBody>
      </p:sp>
      <p:sp>
        <p:nvSpPr>
          <p:cNvPr id="15" name="TextBox 14"/>
          <p:cNvSpPr txBox="1"/>
          <p:nvPr/>
        </p:nvSpPr>
        <p:spPr>
          <a:xfrm>
            <a:off x="1504783" y="1198369"/>
            <a:ext cx="4479560" cy="369332"/>
          </a:xfrm>
          <a:prstGeom prst="rect">
            <a:avLst/>
          </a:prstGeom>
          <a:noFill/>
        </p:spPr>
        <p:txBody>
          <a:bodyPr wrap="none" rtlCol="0">
            <a:spAutoFit/>
          </a:bodyPr>
          <a:lstStyle/>
          <a:p>
            <a:r>
              <a:rPr lang="en-US" b="1" dirty="0" smtClean="0">
                <a:solidFill>
                  <a:srgbClr val="1C1C1C"/>
                </a:solidFill>
              </a:rPr>
              <a:t>=  Cancel, resort to last saved or Auto Saved</a:t>
            </a:r>
            <a:endParaRPr lang="en-US" b="1" dirty="0">
              <a:solidFill>
                <a:srgbClr val="1C1C1C"/>
              </a:solidFill>
            </a:endParaRPr>
          </a:p>
        </p:txBody>
      </p:sp>
      <p:sp>
        <p:nvSpPr>
          <p:cNvPr id="16" name="Right Arrow Callout 15"/>
          <p:cNvSpPr/>
          <p:nvPr/>
        </p:nvSpPr>
        <p:spPr>
          <a:xfrm>
            <a:off x="327549" y="3306401"/>
            <a:ext cx="2552132" cy="873254"/>
          </a:xfrm>
          <a:prstGeom prst="rightArrowCallout">
            <a:avLst>
              <a:gd name="adj1" fmla="val 25000"/>
              <a:gd name="adj2" fmla="val 25000"/>
              <a:gd name="adj3" fmla="val 25000"/>
              <a:gd name="adj4" fmla="val 7965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Yes, Must Enter</a:t>
            </a:r>
          </a:p>
          <a:p>
            <a:pPr algn="ctr"/>
            <a:r>
              <a:rPr lang="en-US" b="1" dirty="0" smtClean="0">
                <a:solidFill>
                  <a:srgbClr val="FF0000"/>
                </a:solidFill>
              </a:rPr>
              <a:t>Justification Then Click Yes</a:t>
            </a:r>
            <a:endParaRPr lang="en-US" b="1" dirty="0">
              <a:solidFill>
                <a:srgbClr val="FF0000"/>
              </a:solidFill>
            </a:endParaRPr>
          </a:p>
        </p:txBody>
      </p:sp>
      <p:sp>
        <p:nvSpPr>
          <p:cNvPr id="17" name="Up Arrow Callout 16"/>
          <p:cNvSpPr/>
          <p:nvPr/>
        </p:nvSpPr>
        <p:spPr>
          <a:xfrm>
            <a:off x="5739966" y="6026601"/>
            <a:ext cx="928047" cy="629388"/>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3" name="Rectangle 2"/>
          <p:cNvSpPr/>
          <p:nvPr/>
        </p:nvSpPr>
        <p:spPr>
          <a:xfrm>
            <a:off x="5996375" y="5727031"/>
            <a:ext cx="404425" cy="287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479712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268</a:t>
            </a:fld>
            <a:endParaRPr lang="en-US" dirty="0">
              <a:solidFill>
                <a:srgbClr val="1F497D"/>
              </a:solidFill>
            </a:endParaRPr>
          </a:p>
        </p:txBody>
      </p:sp>
      <p:pic>
        <p:nvPicPr>
          <p:cNvPr id="3" name="Picture 2"/>
          <p:cNvPicPr>
            <a:picLocks noChangeAspect="1"/>
          </p:cNvPicPr>
          <p:nvPr/>
        </p:nvPicPr>
        <p:blipFill>
          <a:blip r:embed="rId3"/>
          <a:stretch>
            <a:fillRect/>
          </a:stretch>
        </p:blipFill>
        <p:spPr>
          <a:xfrm>
            <a:off x="2387447" y="1231494"/>
            <a:ext cx="6639164" cy="1953411"/>
          </a:xfrm>
          <a:prstGeom prst="rect">
            <a:avLst/>
          </a:prstGeom>
        </p:spPr>
      </p:pic>
      <p:pic>
        <p:nvPicPr>
          <p:cNvPr id="6" name="Picture 5"/>
          <p:cNvPicPr>
            <a:picLocks noChangeAspect="1"/>
          </p:cNvPicPr>
          <p:nvPr/>
        </p:nvPicPr>
        <p:blipFill>
          <a:blip r:embed="rId4"/>
          <a:stretch>
            <a:fillRect/>
          </a:stretch>
        </p:blipFill>
        <p:spPr>
          <a:xfrm>
            <a:off x="2386102" y="3052960"/>
            <a:ext cx="6640508" cy="2954049"/>
          </a:xfrm>
          <a:prstGeom prst="rect">
            <a:avLst/>
          </a:prstGeom>
        </p:spPr>
      </p:pic>
      <p:sp>
        <p:nvSpPr>
          <p:cNvPr id="8" name="Down Arrow 7"/>
          <p:cNvSpPr/>
          <p:nvPr/>
        </p:nvSpPr>
        <p:spPr>
          <a:xfrm>
            <a:off x="8618561" y="1700461"/>
            <a:ext cx="504967" cy="4408227"/>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rgbClr val="FF0000"/>
                </a:solidFill>
              </a:rPr>
              <a:t>Scroll Down / Go to Next Slide</a:t>
            </a:r>
            <a:endParaRPr lang="en-US" b="1" dirty="0">
              <a:solidFill>
                <a:srgbClr val="FF0000"/>
              </a:solidFill>
            </a:endParaRPr>
          </a:p>
        </p:txBody>
      </p:sp>
      <p:pic>
        <p:nvPicPr>
          <p:cNvPr id="9" name="Picture 8"/>
          <p:cNvPicPr>
            <a:picLocks noChangeAspect="1"/>
          </p:cNvPicPr>
          <p:nvPr/>
        </p:nvPicPr>
        <p:blipFill>
          <a:blip r:embed="rId5"/>
          <a:stretch>
            <a:fillRect/>
          </a:stretch>
        </p:blipFill>
        <p:spPr>
          <a:xfrm>
            <a:off x="4730624" y="3673475"/>
            <a:ext cx="1951464" cy="554828"/>
          </a:xfrm>
          <a:prstGeom prst="rect">
            <a:avLst/>
          </a:prstGeom>
          <a:ln w="76200">
            <a:solidFill>
              <a:srgbClr val="FF0000"/>
            </a:solidFill>
          </a:ln>
        </p:spPr>
      </p:pic>
      <p:pic>
        <p:nvPicPr>
          <p:cNvPr id="10" name="Picture 9"/>
          <p:cNvPicPr>
            <a:picLocks noChangeAspect="1"/>
          </p:cNvPicPr>
          <p:nvPr/>
        </p:nvPicPr>
        <p:blipFill>
          <a:blip r:embed="rId6"/>
          <a:stretch>
            <a:fillRect/>
          </a:stretch>
        </p:blipFill>
        <p:spPr>
          <a:xfrm>
            <a:off x="7656120" y="2715133"/>
            <a:ext cx="1015218" cy="267162"/>
          </a:xfrm>
          <a:prstGeom prst="rect">
            <a:avLst/>
          </a:prstGeom>
        </p:spPr>
      </p:pic>
      <p:sp>
        <p:nvSpPr>
          <p:cNvPr id="11" name="Rectangle 10"/>
          <p:cNvSpPr/>
          <p:nvPr/>
        </p:nvSpPr>
        <p:spPr>
          <a:xfrm>
            <a:off x="555569"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945045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269</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387445" y="1186856"/>
            <a:ext cx="6524543" cy="2653950"/>
          </a:xfrm>
          <a:prstGeom prst="rect">
            <a:avLst/>
          </a:prstGeom>
        </p:spPr>
      </p:pic>
      <p:pic>
        <p:nvPicPr>
          <p:cNvPr id="8" name="Picture 7"/>
          <p:cNvPicPr>
            <a:picLocks noChangeAspect="1"/>
          </p:cNvPicPr>
          <p:nvPr/>
        </p:nvPicPr>
        <p:blipFill>
          <a:blip r:embed="rId4"/>
          <a:stretch>
            <a:fillRect/>
          </a:stretch>
        </p:blipFill>
        <p:spPr>
          <a:xfrm>
            <a:off x="2387444" y="3772551"/>
            <a:ext cx="6524544" cy="1804407"/>
          </a:xfrm>
          <a:prstGeom prst="rect">
            <a:avLst/>
          </a:prstGeom>
        </p:spPr>
      </p:pic>
      <p:sp>
        <p:nvSpPr>
          <p:cNvPr id="10" name="Rectangle 9"/>
          <p:cNvSpPr/>
          <p:nvPr/>
        </p:nvSpPr>
        <p:spPr>
          <a:xfrm>
            <a:off x="2387443" y="4415447"/>
            <a:ext cx="2607638" cy="2657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Callout 13"/>
          <p:cNvSpPr/>
          <p:nvPr/>
        </p:nvSpPr>
        <p:spPr>
          <a:xfrm>
            <a:off x="490185" y="4091746"/>
            <a:ext cx="1885666" cy="887103"/>
          </a:xfrm>
          <a:prstGeom prst="rightArrowCallout">
            <a:avLst>
              <a:gd name="adj1" fmla="val 25000"/>
              <a:gd name="adj2" fmla="val 25000"/>
              <a:gd name="adj3" fmla="val 56579"/>
              <a:gd name="adj4" fmla="val 68316"/>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Submitted to</a:t>
            </a:r>
          </a:p>
          <a:p>
            <a:pPr algn="ctr"/>
            <a:r>
              <a:rPr lang="en-US" b="1" dirty="0" smtClean="0">
                <a:solidFill>
                  <a:srgbClr val="FF0000"/>
                </a:solidFill>
              </a:rPr>
              <a:t>Pay Pool</a:t>
            </a:r>
            <a:endParaRPr lang="en-US" b="1" dirty="0">
              <a:solidFill>
                <a:srgbClr val="FF0000"/>
              </a:solidFill>
            </a:endParaRPr>
          </a:p>
        </p:txBody>
      </p:sp>
      <p:sp>
        <p:nvSpPr>
          <p:cNvPr id="11" name="Rectangle 10"/>
          <p:cNvSpPr/>
          <p:nvPr/>
        </p:nvSpPr>
        <p:spPr>
          <a:xfrm>
            <a:off x="555569"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6907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481946" cy="418576"/>
          </a:xfrm>
        </p:spPr>
        <p:txBody>
          <a:bodyPr/>
          <a:lstStyle/>
          <a:p>
            <a:r>
              <a:rPr lang="en-US" dirty="0"/>
              <a:t>CAS2Net – Overview </a:t>
            </a:r>
            <a:r>
              <a:rPr lang="en-US" dirty="0" smtClean="0"/>
              <a:t>&gt; </a:t>
            </a:r>
            <a:r>
              <a:rPr lang="en-US" dirty="0"/>
              <a:t>Menu &gt; Home &gt; </a:t>
            </a:r>
            <a:r>
              <a:rPr lang="en-US" dirty="0" smtClean="0"/>
              <a:t>Manager</a:t>
            </a:r>
            <a:r>
              <a:rPr lang="en-US" dirty="0"/>
              <a:t/>
            </a:r>
            <a:br>
              <a:rPr lang="en-US" dirty="0"/>
            </a:br>
            <a:r>
              <a:rPr lang="en-US" dirty="0"/>
              <a:t>Information Panels for Different Users</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a:t>
            </a:fld>
            <a:endParaRPr lang="en-US" dirty="0">
              <a:solidFill>
                <a:srgbClr val="1F497D"/>
              </a:solidFill>
            </a:endParaRPr>
          </a:p>
        </p:txBody>
      </p:sp>
      <p:pic>
        <p:nvPicPr>
          <p:cNvPr id="12" name="Content Placeholder 11"/>
          <p:cNvPicPr>
            <a:picLocks noGrp="1" noChangeAspect="1"/>
          </p:cNvPicPr>
          <p:nvPr>
            <p:ph sz="quarter" idx="13"/>
          </p:nvPr>
        </p:nvPicPr>
        <p:blipFill>
          <a:blip r:embed="rId2"/>
          <a:stretch>
            <a:fillRect/>
          </a:stretch>
        </p:blipFill>
        <p:spPr>
          <a:xfrm>
            <a:off x="544665" y="1196975"/>
            <a:ext cx="8026129" cy="5439242"/>
          </a:xfrm>
          <a:prstGeom prst="rect">
            <a:avLst/>
          </a:prstGeom>
        </p:spPr>
      </p:pic>
      <p:sp>
        <p:nvSpPr>
          <p:cNvPr id="14" name="TextBox 13"/>
          <p:cNvSpPr txBox="1"/>
          <p:nvPr/>
        </p:nvSpPr>
        <p:spPr>
          <a:xfrm flipH="1">
            <a:off x="3373127" y="2079007"/>
            <a:ext cx="3011379" cy="369332"/>
          </a:xfrm>
          <a:prstGeom prst="rect">
            <a:avLst/>
          </a:prstGeom>
          <a:noFill/>
        </p:spPr>
        <p:txBody>
          <a:bodyPr wrap="square" rtlCol="0">
            <a:spAutoFit/>
          </a:bodyPr>
          <a:lstStyle/>
          <a:p>
            <a:r>
              <a:rPr lang="en-US" dirty="0" smtClean="0">
                <a:solidFill>
                  <a:schemeClr val="bg1"/>
                </a:solidFill>
              </a:rPr>
              <a:t>Panel  1 – Points of Contact</a:t>
            </a:r>
            <a:endParaRPr lang="en-US" dirty="0">
              <a:solidFill>
                <a:schemeClr val="bg1"/>
              </a:solidFill>
            </a:endParaRPr>
          </a:p>
        </p:txBody>
      </p:sp>
      <p:sp>
        <p:nvSpPr>
          <p:cNvPr id="15" name="TextBox 14"/>
          <p:cNvSpPr txBox="1"/>
          <p:nvPr/>
        </p:nvSpPr>
        <p:spPr>
          <a:xfrm flipH="1">
            <a:off x="3525526" y="2413591"/>
            <a:ext cx="3367483" cy="369332"/>
          </a:xfrm>
          <a:prstGeom prst="rect">
            <a:avLst/>
          </a:prstGeom>
          <a:noFill/>
        </p:spPr>
        <p:txBody>
          <a:bodyPr wrap="square" rtlCol="0">
            <a:spAutoFit/>
          </a:bodyPr>
          <a:lstStyle/>
          <a:p>
            <a:r>
              <a:rPr lang="en-US" dirty="0" smtClean="0">
                <a:solidFill>
                  <a:schemeClr val="bg1"/>
                </a:solidFill>
              </a:rPr>
              <a:t>Panel  2 – Manager Dashboard</a:t>
            </a:r>
            <a:endParaRPr lang="en-US" dirty="0">
              <a:solidFill>
                <a:schemeClr val="bg1"/>
              </a:solidFill>
            </a:endParaRPr>
          </a:p>
        </p:txBody>
      </p:sp>
      <p:sp>
        <p:nvSpPr>
          <p:cNvPr id="16" name="TextBox 15"/>
          <p:cNvSpPr txBox="1"/>
          <p:nvPr/>
        </p:nvSpPr>
        <p:spPr>
          <a:xfrm flipH="1">
            <a:off x="3677925" y="2748175"/>
            <a:ext cx="3637274" cy="369332"/>
          </a:xfrm>
          <a:prstGeom prst="rect">
            <a:avLst/>
          </a:prstGeom>
          <a:noFill/>
        </p:spPr>
        <p:txBody>
          <a:bodyPr wrap="square" rtlCol="0">
            <a:spAutoFit/>
          </a:bodyPr>
          <a:lstStyle/>
          <a:p>
            <a:r>
              <a:rPr lang="en-US" dirty="0" smtClean="0">
                <a:solidFill>
                  <a:schemeClr val="bg1"/>
                </a:solidFill>
              </a:rPr>
              <a:t>Panel  3 – Supervisor 1  Dashboard</a:t>
            </a:r>
            <a:endParaRPr lang="en-US" dirty="0">
              <a:solidFill>
                <a:schemeClr val="bg1"/>
              </a:solidFill>
            </a:endParaRPr>
          </a:p>
        </p:txBody>
      </p:sp>
      <p:sp>
        <p:nvSpPr>
          <p:cNvPr id="17" name="TextBox 16"/>
          <p:cNvSpPr txBox="1"/>
          <p:nvPr/>
        </p:nvSpPr>
        <p:spPr>
          <a:xfrm flipH="1">
            <a:off x="3830325" y="3082758"/>
            <a:ext cx="3637274" cy="369332"/>
          </a:xfrm>
          <a:prstGeom prst="rect">
            <a:avLst/>
          </a:prstGeom>
          <a:noFill/>
        </p:spPr>
        <p:txBody>
          <a:bodyPr wrap="square" rtlCol="0">
            <a:spAutoFit/>
          </a:bodyPr>
          <a:lstStyle/>
          <a:p>
            <a:r>
              <a:rPr lang="en-US" dirty="0" smtClean="0">
                <a:solidFill>
                  <a:schemeClr val="bg1"/>
                </a:solidFill>
              </a:rPr>
              <a:t>Panel  4 – Supervisor 2  Dashboard</a:t>
            </a:r>
            <a:endParaRPr lang="en-US" dirty="0">
              <a:solidFill>
                <a:schemeClr val="bg1"/>
              </a:solidFill>
            </a:endParaRPr>
          </a:p>
        </p:txBody>
      </p:sp>
      <p:pic>
        <p:nvPicPr>
          <p:cNvPr id="18" name="Picture 17"/>
          <p:cNvPicPr>
            <a:picLocks noChangeAspect="1"/>
          </p:cNvPicPr>
          <p:nvPr/>
        </p:nvPicPr>
        <p:blipFill>
          <a:blip r:embed="rId3"/>
          <a:stretch>
            <a:fillRect/>
          </a:stretch>
        </p:blipFill>
        <p:spPr>
          <a:xfrm>
            <a:off x="6550110" y="1406955"/>
            <a:ext cx="2476500" cy="628650"/>
          </a:xfrm>
          <a:prstGeom prst="rect">
            <a:avLst/>
          </a:prstGeom>
        </p:spPr>
      </p:pic>
    </p:spTree>
    <p:extLst>
      <p:ext uri="{BB962C8B-B14F-4D97-AF65-F5344CB8AC3E}">
        <p14:creationId xmlns:p14="http://schemas.microsoft.com/office/powerpoint/2010/main" val="228496556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513" y="1281994"/>
            <a:ext cx="8154987" cy="377302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270</a:t>
            </a:fld>
            <a:endParaRPr lang="en-US" dirty="0">
              <a:solidFill>
                <a:srgbClr val="1F497D"/>
              </a:solidFill>
            </a:endParaRPr>
          </a:p>
        </p:txBody>
      </p:sp>
      <p:sp>
        <p:nvSpPr>
          <p:cNvPr id="7" name="Rectangle 6"/>
          <p:cNvSpPr/>
          <p:nvPr/>
        </p:nvSpPr>
        <p:spPr>
          <a:xfrm>
            <a:off x="1981200" y="3932830"/>
            <a:ext cx="6398525" cy="2570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Callout 7"/>
          <p:cNvSpPr/>
          <p:nvPr/>
        </p:nvSpPr>
        <p:spPr>
          <a:xfrm>
            <a:off x="95534" y="3589362"/>
            <a:ext cx="1885666" cy="887103"/>
          </a:xfrm>
          <a:prstGeom prst="rightArrowCallout">
            <a:avLst>
              <a:gd name="adj1" fmla="val 25000"/>
              <a:gd name="adj2" fmla="val 25000"/>
              <a:gd name="adj3" fmla="val 56579"/>
              <a:gd name="adj4" fmla="val 68316"/>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Submitted to</a:t>
            </a:r>
          </a:p>
          <a:p>
            <a:pPr algn="ctr"/>
            <a:r>
              <a:rPr lang="en-US" b="1" dirty="0" smtClean="0">
                <a:solidFill>
                  <a:srgbClr val="FF0000"/>
                </a:solidFill>
              </a:rPr>
              <a:t>Pay Pool</a:t>
            </a:r>
            <a:endParaRPr lang="en-US" b="1" dirty="0">
              <a:solidFill>
                <a:srgbClr val="FF0000"/>
              </a:solidFill>
            </a:endParaRPr>
          </a:p>
        </p:txBody>
      </p:sp>
      <p:sp>
        <p:nvSpPr>
          <p:cNvPr id="9" name="Rectangle 8"/>
          <p:cNvSpPr/>
          <p:nvPr/>
        </p:nvSpPr>
        <p:spPr>
          <a:xfrm>
            <a:off x="555569" y="2598204"/>
            <a:ext cx="1289273" cy="2733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ction Button: Forward or Next 5">
            <a:hlinkClick r:id="rId3" action="ppaction://hlinksldjump" highlightClick="1"/>
          </p:cNvPr>
          <p:cNvSpPr/>
          <p:nvPr/>
        </p:nvSpPr>
        <p:spPr>
          <a:xfrm>
            <a:off x="961061" y="5411273"/>
            <a:ext cx="7321890" cy="1042416"/>
          </a:xfrm>
          <a:prstGeom prst="actionButtonForwardNext">
            <a:avLst/>
          </a:prstGeom>
          <a:solidFill>
            <a:srgbClr val="30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FF"/>
                </a:solidFill>
              </a:rPr>
              <a:t>If your pay pool business rules require a Supervisor 2 Approval, view in Slide Show format then click this button.  Otherwise, go to next slide</a:t>
            </a:r>
            <a:endParaRPr lang="en-US" sz="1600" b="1" dirty="0">
              <a:solidFill>
                <a:srgbClr val="0000FF"/>
              </a:solidFill>
            </a:endParaRPr>
          </a:p>
        </p:txBody>
      </p:sp>
    </p:spTree>
    <p:extLst>
      <p:ext uri="{BB962C8B-B14F-4D97-AF65-F5344CB8AC3E}">
        <p14:creationId xmlns:p14="http://schemas.microsoft.com/office/powerpoint/2010/main" val="240726751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271</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527474" y="1196975"/>
            <a:ext cx="1829185" cy="4953000"/>
          </a:xfrm>
          <a:prstGeom prst="rect">
            <a:avLst/>
          </a:prstGeom>
        </p:spPr>
      </p:pic>
      <p:pic>
        <p:nvPicPr>
          <p:cNvPr id="7" name="Picture 6"/>
          <p:cNvPicPr>
            <a:picLocks noChangeAspect="1"/>
          </p:cNvPicPr>
          <p:nvPr/>
        </p:nvPicPr>
        <p:blipFill>
          <a:blip r:embed="rId3"/>
          <a:stretch>
            <a:fillRect/>
          </a:stretch>
        </p:blipFill>
        <p:spPr>
          <a:xfrm>
            <a:off x="2375450" y="1199405"/>
            <a:ext cx="6651160" cy="2324559"/>
          </a:xfrm>
          <a:prstGeom prst="rect">
            <a:avLst/>
          </a:prstGeom>
        </p:spPr>
      </p:pic>
      <p:pic>
        <p:nvPicPr>
          <p:cNvPr id="9" name="Picture 8"/>
          <p:cNvPicPr>
            <a:picLocks noChangeAspect="1"/>
          </p:cNvPicPr>
          <p:nvPr/>
        </p:nvPicPr>
        <p:blipFill>
          <a:blip r:embed="rId4"/>
          <a:stretch>
            <a:fillRect/>
          </a:stretch>
        </p:blipFill>
        <p:spPr>
          <a:xfrm>
            <a:off x="5852159" y="1656762"/>
            <a:ext cx="1329999" cy="214949"/>
          </a:xfrm>
          <a:prstGeom prst="rect">
            <a:avLst/>
          </a:prstGeom>
        </p:spPr>
      </p:pic>
      <p:sp>
        <p:nvSpPr>
          <p:cNvPr id="11" name="Right Arrow Callout 10"/>
          <p:cNvSpPr/>
          <p:nvPr/>
        </p:nvSpPr>
        <p:spPr>
          <a:xfrm>
            <a:off x="69669" y="1837507"/>
            <a:ext cx="783772" cy="330926"/>
          </a:xfrm>
          <a:prstGeom prst="rightArrowCallout">
            <a:avLst>
              <a:gd name="adj1" fmla="val 25000"/>
              <a:gd name="adj2" fmla="val 25000"/>
              <a:gd name="adj3" fmla="val 56579"/>
              <a:gd name="adj4" fmla="val 61479"/>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a:t>
            </a:r>
            <a:endParaRPr lang="en-US" sz="1200" b="1" dirty="0">
              <a:solidFill>
                <a:srgbClr val="FF0000"/>
              </a:solidFill>
            </a:endParaRPr>
          </a:p>
        </p:txBody>
      </p:sp>
      <p:sp>
        <p:nvSpPr>
          <p:cNvPr id="12" name="Rectangle 11"/>
          <p:cNvSpPr/>
          <p:nvPr/>
        </p:nvSpPr>
        <p:spPr>
          <a:xfrm>
            <a:off x="544663" y="1871711"/>
            <a:ext cx="1811995" cy="2967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Callout 12"/>
          <p:cNvSpPr/>
          <p:nvPr/>
        </p:nvSpPr>
        <p:spPr>
          <a:xfrm>
            <a:off x="5302502" y="4940489"/>
            <a:ext cx="3562066" cy="1487606"/>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BUT if the annual assessment needs to be modify, see next slide.</a:t>
            </a:r>
            <a:endParaRPr lang="en-US" b="1" dirty="0">
              <a:solidFill>
                <a:srgbClr val="FF0000"/>
              </a:solidFill>
            </a:endParaRPr>
          </a:p>
        </p:txBody>
      </p:sp>
    </p:spTree>
    <p:extLst>
      <p:ext uri="{BB962C8B-B14F-4D97-AF65-F5344CB8AC3E}">
        <p14:creationId xmlns:p14="http://schemas.microsoft.com/office/powerpoint/2010/main" val="236676242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Annual </a:t>
            </a:r>
            <a:r>
              <a:rPr lang="en-US" dirty="0"/>
              <a:t>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272</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387445" y="1186856"/>
            <a:ext cx="6524543" cy="2653950"/>
          </a:xfrm>
          <a:prstGeom prst="rect">
            <a:avLst/>
          </a:prstGeom>
        </p:spPr>
      </p:pic>
      <p:pic>
        <p:nvPicPr>
          <p:cNvPr id="8" name="Picture 7"/>
          <p:cNvPicPr>
            <a:picLocks noChangeAspect="1"/>
          </p:cNvPicPr>
          <p:nvPr/>
        </p:nvPicPr>
        <p:blipFill>
          <a:blip r:embed="rId4"/>
          <a:stretch>
            <a:fillRect/>
          </a:stretch>
        </p:blipFill>
        <p:spPr>
          <a:xfrm>
            <a:off x="2387444" y="3772551"/>
            <a:ext cx="6524544" cy="1804407"/>
          </a:xfrm>
          <a:prstGeom prst="rect">
            <a:avLst/>
          </a:prstGeom>
        </p:spPr>
      </p:pic>
      <p:sp>
        <p:nvSpPr>
          <p:cNvPr id="12" name="Right Arrow Callout 11"/>
          <p:cNvSpPr/>
          <p:nvPr/>
        </p:nvSpPr>
        <p:spPr>
          <a:xfrm>
            <a:off x="4106779" y="4431140"/>
            <a:ext cx="4099040" cy="1055262"/>
          </a:xfrm>
          <a:prstGeom prst="rightArrowCallout">
            <a:avLst>
              <a:gd name="adj1" fmla="val 25000"/>
              <a:gd name="adj2" fmla="val 25000"/>
              <a:gd name="adj3" fmla="val 25000"/>
              <a:gd name="adj4" fmla="val 87187"/>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a:r>
              <a:rPr lang="en-US" b="1" dirty="0" smtClean="0">
                <a:solidFill>
                  <a:srgbClr val="FF0000"/>
                </a:solidFill>
              </a:rPr>
              <a:t>After the supervisor submitted the annual assessment to the Pay Pool, the annual can be modified.</a:t>
            </a:r>
            <a:endParaRPr lang="en-US" b="1" dirty="0">
              <a:solidFill>
                <a:srgbClr val="FF0000"/>
              </a:solidFill>
            </a:endParaRPr>
          </a:p>
        </p:txBody>
      </p:sp>
      <p:sp>
        <p:nvSpPr>
          <p:cNvPr id="13" name="Rectangle 12"/>
          <p:cNvSpPr/>
          <p:nvPr/>
        </p:nvSpPr>
        <p:spPr>
          <a:xfrm>
            <a:off x="8271509" y="4815841"/>
            <a:ext cx="550989" cy="3122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9527"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18031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Annual </a:t>
            </a:r>
            <a:r>
              <a:rPr lang="en-US" dirty="0"/>
              <a:t>Assessment - Supervisor</a:t>
            </a:r>
          </a:p>
        </p:txBody>
      </p:sp>
      <p:pic>
        <p:nvPicPr>
          <p:cNvPr id="5" name="Content Placeholder 4"/>
          <p:cNvPicPr>
            <a:picLocks noGrp="1" noChangeAspect="1"/>
          </p:cNvPicPr>
          <p:nvPr>
            <p:ph sz="quarter" idx="13"/>
          </p:nvPr>
        </p:nvPicPr>
        <p:blipFill>
          <a:blip r:embed="rId2"/>
          <a:stretch>
            <a:fillRect/>
          </a:stretch>
        </p:blipFill>
        <p:spPr>
          <a:xfrm>
            <a:off x="544513" y="1439946"/>
            <a:ext cx="8154987" cy="1409946"/>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273</a:t>
            </a:fld>
            <a:endParaRPr lang="en-US" dirty="0">
              <a:solidFill>
                <a:srgbClr val="1F497D"/>
              </a:solidFill>
            </a:endParaRPr>
          </a:p>
        </p:txBody>
      </p:sp>
      <p:sp>
        <p:nvSpPr>
          <p:cNvPr id="10" name="Rectangle 9"/>
          <p:cNvSpPr/>
          <p:nvPr/>
        </p:nvSpPr>
        <p:spPr>
          <a:xfrm>
            <a:off x="5704764" y="2268808"/>
            <a:ext cx="736979" cy="392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Callout 23"/>
          <p:cNvSpPr/>
          <p:nvPr/>
        </p:nvSpPr>
        <p:spPr>
          <a:xfrm>
            <a:off x="6796585" y="4828633"/>
            <a:ext cx="2047164" cy="941695"/>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See Next Slide</a:t>
            </a:r>
            <a:endParaRPr lang="en-US" b="1" dirty="0">
              <a:solidFill>
                <a:srgbClr val="FF0000"/>
              </a:solidFill>
            </a:endParaRPr>
          </a:p>
        </p:txBody>
      </p:sp>
    </p:spTree>
    <p:extLst>
      <p:ext uri="{BB962C8B-B14F-4D97-AF65-F5344CB8AC3E}">
        <p14:creationId xmlns:p14="http://schemas.microsoft.com/office/powerpoint/2010/main" val="49857493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Annual </a:t>
            </a:r>
            <a:r>
              <a:rPr lang="en-US" dirty="0"/>
              <a:t>Assessment - Supervisor</a:t>
            </a:r>
          </a:p>
        </p:txBody>
      </p:sp>
      <p:pic>
        <p:nvPicPr>
          <p:cNvPr id="5" name="Content Placeholder 4"/>
          <p:cNvPicPr>
            <a:picLocks noGrp="1" noChangeAspect="1"/>
          </p:cNvPicPr>
          <p:nvPr>
            <p:ph sz="quarter" idx="13"/>
          </p:nvPr>
        </p:nvPicPr>
        <p:blipFill>
          <a:blip r:embed="rId3"/>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274</a:t>
            </a:fld>
            <a:endParaRPr lang="en-US" dirty="0">
              <a:solidFill>
                <a:srgbClr val="1F497D"/>
              </a:solidFill>
            </a:endParaRPr>
          </a:p>
        </p:txBody>
      </p:sp>
      <p:pic>
        <p:nvPicPr>
          <p:cNvPr id="7" name="Picture 6"/>
          <p:cNvPicPr>
            <a:picLocks noChangeAspect="1"/>
          </p:cNvPicPr>
          <p:nvPr/>
        </p:nvPicPr>
        <p:blipFill>
          <a:blip r:embed="rId4"/>
          <a:stretch>
            <a:fillRect/>
          </a:stretch>
        </p:blipFill>
        <p:spPr>
          <a:xfrm>
            <a:off x="2387445" y="1896542"/>
            <a:ext cx="6524543" cy="2653950"/>
          </a:xfrm>
          <a:prstGeom prst="rect">
            <a:avLst/>
          </a:prstGeom>
        </p:spPr>
      </p:pic>
      <p:pic>
        <p:nvPicPr>
          <p:cNvPr id="3" name="Picture 2"/>
          <p:cNvPicPr>
            <a:picLocks noChangeAspect="1"/>
          </p:cNvPicPr>
          <p:nvPr/>
        </p:nvPicPr>
        <p:blipFill>
          <a:blip r:embed="rId5"/>
          <a:stretch>
            <a:fillRect/>
          </a:stretch>
        </p:blipFill>
        <p:spPr>
          <a:xfrm>
            <a:off x="2387444" y="4487664"/>
            <a:ext cx="6524544" cy="1701534"/>
          </a:xfrm>
          <a:prstGeom prst="rect">
            <a:avLst/>
          </a:prstGeom>
        </p:spPr>
      </p:pic>
      <p:sp>
        <p:nvSpPr>
          <p:cNvPr id="11" name="TextBox 10"/>
          <p:cNvSpPr txBox="1"/>
          <p:nvPr/>
        </p:nvSpPr>
        <p:spPr>
          <a:xfrm>
            <a:off x="3530385" y="1345759"/>
            <a:ext cx="4238661" cy="523220"/>
          </a:xfrm>
          <a:prstGeom prst="rect">
            <a:avLst/>
          </a:prstGeom>
          <a:noFill/>
        </p:spPr>
        <p:txBody>
          <a:bodyPr wrap="none" rtlCol="0">
            <a:spAutoFit/>
          </a:bodyPr>
          <a:lstStyle/>
          <a:p>
            <a:r>
              <a:rPr lang="en-US" sz="2800" b="1" dirty="0" smtClean="0">
                <a:solidFill>
                  <a:srgbClr val="FF0000"/>
                </a:solidFill>
              </a:rPr>
              <a:t>Modify Annual Assessment</a:t>
            </a:r>
            <a:endParaRPr lang="en-US" sz="2800" b="1" dirty="0">
              <a:solidFill>
                <a:srgbClr val="FF0000"/>
              </a:solidFill>
            </a:endParaRPr>
          </a:p>
        </p:txBody>
      </p:sp>
      <p:sp>
        <p:nvSpPr>
          <p:cNvPr id="14" name="Rectangle 13"/>
          <p:cNvSpPr/>
          <p:nvPr/>
        </p:nvSpPr>
        <p:spPr>
          <a:xfrm>
            <a:off x="2387444" y="3250813"/>
            <a:ext cx="1064525" cy="272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875824" y="3267106"/>
            <a:ext cx="1064525" cy="272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206985" y="3258749"/>
            <a:ext cx="1064525" cy="272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2442036" y="2276706"/>
            <a:ext cx="3426503" cy="548372"/>
            <a:chOff x="2442036" y="2167522"/>
            <a:chExt cx="3426503" cy="548372"/>
          </a:xfrm>
        </p:grpSpPr>
        <p:sp>
          <p:nvSpPr>
            <p:cNvPr id="18" name="Right Brace 17"/>
            <p:cNvSpPr/>
            <p:nvPr/>
          </p:nvSpPr>
          <p:spPr>
            <a:xfrm rot="16200000">
              <a:off x="2962971" y="1655691"/>
              <a:ext cx="391919" cy="143379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ight Brace 18"/>
            <p:cNvSpPr/>
            <p:nvPr/>
          </p:nvSpPr>
          <p:spPr>
            <a:xfrm rot="16200000">
              <a:off x="4234491" y="1657963"/>
              <a:ext cx="391919" cy="143379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Right Brace 19"/>
            <p:cNvSpPr/>
            <p:nvPr/>
          </p:nvSpPr>
          <p:spPr>
            <a:xfrm rot="16200000">
              <a:off x="5271794" y="1962696"/>
              <a:ext cx="391919" cy="80157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ectangle 16"/>
            <p:cNvSpPr/>
            <p:nvPr/>
          </p:nvSpPr>
          <p:spPr>
            <a:xfrm>
              <a:off x="2442036" y="2370549"/>
              <a:ext cx="3426501" cy="345345"/>
            </a:xfrm>
            <a:prstGeom prst="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Modify Assessment</a:t>
              </a:r>
              <a:endParaRPr lang="en-US" dirty="0">
                <a:solidFill>
                  <a:srgbClr val="FF0000"/>
                </a:solidFill>
              </a:endParaRPr>
            </a:p>
          </p:txBody>
        </p:sp>
      </p:grpSp>
      <p:sp>
        <p:nvSpPr>
          <p:cNvPr id="22" name="Rectangle 21"/>
          <p:cNvSpPr/>
          <p:nvPr/>
        </p:nvSpPr>
        <p:spPr>
          <a:xfrm>
            <a:off x="2465860" y="3663646"/>
            <a:ext cx="6336946" cy="5759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833899" y="3584105"/>
            <a:ext cx="3631635" cy="1754326"/>
          </a:xfrm>
          <a:prstGeom prst="rect">
            <a:avLst/>
          </a:prstGeom>
          <a:solidFill>
            <a:srgbClr val="30F0F0"/>
          </a:solidFill>
          <a:ln w="57150">
            <a:solidFill>
              <a:srgbClr val="0000FF"/>
            </a:solidFill>
          </a:ln>
        </p:spPr>
        <p:txBody>
          <a:bodyPr wrap="none" rtlCol="0">
            <a:spAutoFit/>
          </a:bodyPr>
          <a:lstStyle/>
          <a:p>
            <a:r>
              <a:rPr lang="en-US" b="1" dirty="0" smtClean="0">
                <a:solidFill>
                  <a:srgbClr val="0000FF"/>
                </a:solidFill>
              </a:rPr>
              <a:t>Supervisor Can Modify:</a:t>
            </a:r>
          </a:p>
          <a:p>
            <a:pPr marL="285750" indent="-176213">
              <a:buFont typeface="Arial" panose="020B0604020202020204" pitchFamily="34" charset="0"/>
              <a:buChar char="•"/>
            </a:pPr>
            <a:r>
              <a:rPr lang="en-US" b="1" dirty="0" smtClean="0">
                <a:solidFill>
                  <a:srgbClr val="0000FF"/>
                </a:solidFill>
              </a:rPr>
              <a:t>Supervisor Assessment</a:t>
            </a:r>
          </a:p>
          <a:p>
            <a:pPr marL="285750" indent="-176213">
              <a:buFont typeface="Arial" panose="020B0604020202020204" pitchFamily="34" charset="0"/>
              <a:buChar char="•"/>
            </a:pPr>
            <a:r>
              <a:rPr lang="en-US" b="1" dirty="0" smtClean="0">
                <a:solidFill>
                  <a:srgbClr val="0000FF"/>
                </a:solidFill>
              </a:rPr>
              <a:t>Categorical Score</a:t>
            </a:r>
          </a:p>
          <a:p>
            <a:pPr marL="285750" indent="-176213">
              <a:buFont typeface="Arial" panose="020B0604020202020204" pitchFamily="34" charset="0"/>
              <a:buChar char="•"/>
            </a:pPr>
            <a:r>
              <a:rPr lang="en-US" b="1" dirty="0" smtClean="0">
                <a:solidFill>
                  <a:srgbClr val="0000FF"/>
                </a:solidFill>
              </a:rPr>
              <a:t>Numeric Score</a:t>
            </a:r>
          </a:p>
          <a:p>
            <a:pPr marL="285750" indent="-176213">
              <a:buFont typeface="Arial" panose="020B0604020202020204" pitchFamily="34" charset="0"/>
              <a:buChar char="•"/>
            </a:pPr>
            <a:r>
              <a:rPr lang="en-US" b="1" dirty="0" smtClean="0">
                <a:solidFill>
                  <a:srgbClr val="0000FF"/>
                </a:solidFill>
              </a:rPr>
              <a:t>Performance Score</a:t>
            </a:r>
          </a:p>
          <a:p>
            <a:pPr marL="109537"/>
            <a:r>
              <a:rPr lang="en-US" b="1" dirty="0" smtClean="0">
                <a:solidFill>
                  <a:srgbClr val="0000FF"/>
                </a:solidFill>
              </a:rPr>
              <a:t>Click Save then Submit to Pay Pool </a:t>
            </a:r>
            <a:endParaRPr lang="en-US" b="1" dirty="0">
              <a:solidFill>
                <a:srgbClr val="0000FF"/>
              </a:solidFill>
            </a:endParaRPr>
          </a:p>
        </p:txBody>
      </p:sp>
      <p:sp>
        <p:nvSpPr>
          <p:cNvPr id="23" name="Rectangle 22"/>
          <p:cNvSpPr/>
          <p:nvPr/>
        </p:nvSpPr>
        <p:spPr>
          <a:xfrm>
            <a:off x="539527"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67144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to Employee</a:t>
            </a:r>
            <a:br>
              <a:rPr lang="en-US" dirty="0" smtClean="0"/>
            </a:br>
            <a:r>
              <a:rPr lang="en-US" dirty="0" smtClean="0"/>
              <a:t>Annual </a:t>
            </a:r>
            <a:r>
              <a:rPr lang="en-US" dirty="0"/>
              <a:t>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275</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387445" y="1896542"/>
            <a:ext cx="6524543" cy="2653950"/>
          </a:xfrm>
          <a:prstGeom prst="rect">
            <a:avLst/>
          </a:prstGeom>
        </p:spPr>
      </p:pic>
      <p:pic>
        <p:nvPicPr>
          <p:cNvPr id="3" name="Picture 2"/>
          <p:cNvPicPr>
            <a:picLocks noChangeAspect="1"/>
          </p:cNvPicPr>
          <p:nvPr/>
        </p:nvPicPr>
        <p:blipFill>
          <a:blip r:embed="rId4"/>
          <a:stretch>
            <a:fillRect/>
          </a:stretch>
        </p:blipFill>
        <p:spPr>
          <a:xfrm>
            <a:off x="2387444" y="4487664"/>
            <a:ext cx="6524544" cy="1701534"/>
          </a:xfrm>
          <a:prstGeom prst="rect">
            <a:avLst/>
          </a:prstGeom>
        </p:spPr>
      </p:pic>
      <p:sp>
        <p:nvSpPr>
          <p:cNvPr id="11" name="TextBox 10"/>
          <p:cNvSpPr txBox="1"/>
          <p:nvPr/>
        </p:nvSpPr>
        <p:spPr>
          <a:xfrm>
            <a:off x="3530385" y="1008877"/>
            <a:ext cx="4238661" cy="954107"/>
          </a:xfrm>
          <a:prstGeom prst="rect">
            <a:avLst/>
          </a:prstGeom>
          <a:noFill/>
        </p:spPr>
        <p:txBody>
          <a:bodyPr wrap="none" rtlCol="0">
            <a:spAutoFit/>
          </a:bodyPr>
          <a:lstStyle/>
          <a:p>
            <a:pPr algn="ctr"/>
            <a:r>
              <a:rPr lang="en-US" sz="2800" b="1" dirty="0" smtClean="0">
                <a:solidFill>
                  <a:srgbClr val="FF0000"/>
                </a:solidFill>
              </a:rPr>
              <a:t>Modify Annual Assessment</a:t>
            </a:r>
          </a:p>
          <a:p>
            <a:pPr algn="ctr"/>
            <a:r>
              <a:rPr lang="en-US" sz="2800" b="1" dirty="0" smtClean="0">
                <a:solidFill>
                  <a:srgbClr val="FF0000"/>
                </a:solidFill>
              </a:rPr>
              <a:t>Return to Employee</a:t>
            </a:r>
            <a:endParaRPr lang="en-US" sz="2800" b="1" dirty="0">
              <a:solidFill>
                <a:srgbClr val="FF0000"/>
              </a:solidFill>
            </a:endParaRPr>
          </a:p>
        </p:txBody>
      </p:sp>
      <p:sp>
        <p:nvSpPr>
          <p:cNvPr id="8" name="Down Arrow Callout 7"/>
          <p:cNvSpPr/>
          <p:nvPr/>
        </p:nvSpPr>
        <p:spPr>
          <a:xfrm>
            <a:off x="6005015" y="4047963"/>
            <a:ext cx="2784144" cy="141114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Supervisor can </a:t>
            </a:r>
          </a:p>
          <a:p>
            <a:pPr algn="ctr"/>
            <a:r>
              <a:rPr lang="en-US" b="1" dirty="0" smtClean="0">
                <a:solidFill>
                  <a:srgbClr val="FF0000"/>
                </a:solidFill>
              </a:rPr>
              <a:t>Return to Employee</a:t>
            </a:r>
          </a:p>
          <a:p>
            <a:pPr algn="ctr"/>
            <a:r>
              <a:rPr lang="en-US" b="1" dirty="0" smtClean="0">
                <a:solidFill>
                  <a:srgbClr val="FF0000"/>
                </a:solidFill>
              </a:rPr>
              <a:t>to modify self-assessment</a:t>
            </a:r>
            <a:endParaRPr lang="en-US" b="1" dirty="0">
              <a:solidFill>
                <a:srgbClr val="FF0000"/>
              </a:solidFill>
            </a:endParaRPr>
          </a:p>
        </p:txBody>
      </p:sp>
      <p:sp>
        <p:nvSpPr>
          <p:cNvPr id="12" name="Rectangle 11"/>
          <p:cNvSpPr/>
          <p:nvPr/>
        </p:nvSpPr>
        <p:spPr>
          <a:xfrm>
            <a:off x="6864824" y="5464090"/>
            <a:ext cx="1064525" cy="2952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55569"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2407097"/>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276</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387445" y="1896542"/>
            <a:ext cx="6524543" cy="2653950"/>
          </a:xfrm>
          <a:prstGeom prst="rect">
            <a:avLst/>
          </a:prstGeom>
        </p:spPr>
      </p:pic>
      <p:pic>
        <p:nvPicPr>
          <p:cNvPr id="3" name="Picture 2"/>
          <p:cNvPicPr>
            <a:picLocks noChangeAspect="1"/>
          </p:cNvPicPr>
          <p:nvPr/>
        </p:nvPicPr>
        <p:blipFill>
          <a:blip r:embed="rId4"/>
          <a:stretch>
            <a:fillRect/>
          </a:stretch>
        </p:blipFill>
        <p:spPr>
          <a:xfrm>
            <a:off x="2387444" y="4487664"/>
            <a:ext cx="6524544" cy="1701534"/>
          </a:xfrm>
          <a:prstGeom prst="rect">
            <a:avLst/>
          </a:prstGeom>
        </p:spPr>
      </p:pic>
      <p:sp>
        <p:nvSpPr>
          <p:cNvPr id="8" name="Down Arrow Callout 7"/>
          <p:cNvSpPr/>
          <p:nvPr/>
        </p:nvSpPr>
        <p:spPr>
          <a:xfrm>
            <a:off x="4981426" y="4047963"/>
            <a:ext cx="2784144" cy="141114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Supervisor can </a:t>
            </a:r>
          </a:p>
          <a:p>
            <a:pPr algn="ctr"/>
            <a:r>
              <a:rPr lang="en-US" b="1" dirty="0" smtClean="0">
                <a:solidFill>
                  <a:srgbClr val="FF0000"/>
                </a:solidFill>
              </a:rPr>
              <a:t>Cancel and </a:t>
            </a:r>
          </a:p>
          <a:p>
            <a:pPr algn="ctr"/>
            <a:r>
              <a:rPr lang="en-US" b="1" dirty="0" smtClean="0">
                <a:solidFill>
                  <a:srgbClr val="FF0000"/>
                </a:solidFill>
              </a:rPr>
              <a:t>Submit to Pay Pool</a:t>
            </a:r>
            <a:endParaRPr lang="en-US" b="1" dirty="0">
              <a:solidFill>
                <a:srgbClr val="FF0000"/>
              </a:solidFill>
            </a:endParaRPr>
          </a:p>
        </p:txBody>
      </p:sp>
      <p:sp>
        <p:nvSpPr>
          <p:cNvPr id="12" name="Rectangle 11"/>
          <p:cNvSpPr/>
          <p:nvPr/>
        </p:nvSpPr>
        <p:spPr>
          <a:xfrm>
            <a:off x="6086899" y="5464090"/>
            <a:ext cx="545914" cy="2952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822441" y="5452714"/>
            <a:ext cx="1021306" cy="3066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55569"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76668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196975"/>
            <a:ext cx="1842782"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277</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387445" y="1896542"/>
            <a:ext cx="6524543" cy="2653950"/>
          </a:xfrm>
          <a:prstGeom prst="rect">
            <a:avLst/>
          </a:prstGeom>
        </p:spPr>
      </p:pic>
      <p:pic>
        <p:nvPicPr>
          <p:cNvPr id="3" name="Picture 2"/>
          <p:cNvPicPr>
            <a:picLocks noChangeAspect="1"/>
          </p:cNvPicPr>
          <p:nvPr/>
        </p:nvPicPr>
        <p:blipFill>
          <a:blip r:embed="rId4"/>
          <a:stretch>
            <a:fillRect/>
          </a:stretch>
        </p:blipFill>
        <p:spPr>
          <a:xfrm>
            <a:off x="2387444" y="4487664"/>
            <a:ext cx="6524544" cy="1701534"/>
          </a:xfrm>
          <a:prstGeom prst="rect">
            <a:avLst/>
          </a:prstGeom>
        </p:spPr>
      </p:pic>
      <p:sp>
        <p:nvSpPr>
          <p:cNvPr id="11" name="TextBox 10"/>
          <p:cNvSpPr txBox="1"/>
          <p:nvPr/>
        </p:nvSpPr>
        <p:spPr>
          <a:xfrm>
            <a:off x="4059771" y="1345759"/>
            <a:ext cx="3140860" cy="523220"/>
          </a:xfrm>
          <a:prstGeom prst="rect">
            <a:avLst/>
          </a:prstGeom>
          <a:noFill/>
        </p:spPr>
        <p:txBody>
          <a:bodyPr wrap="none" rtlCol="0">
            <a:spAutoFit/>
          </a:bodyPr>
          <a:lstStyle/>
          <a:p>
            <a:r>
              <a:rPr lang="en-US" sz="2800" b="1" dirty="0" smtClean="0">
                <a:solidFill>
                  <a:srgbClr val="FF0000"/>
                </a:solidFill>
              </a:rPr>
              <a:t>Return to Employee</a:t>
            </a:r>
            <a:endParaRPr lang="en-US" sz="2800" b="1" dirty="0">
              <a:solidFill>
                <a:srgbClr val="FF0000"/>
              </a:solidFill>
            </a:endParaRPr>
          </a:p>
        </p:txBody>
      </p:sp>
      <p:sp>
        <p:nvSpPr>
          <p:cNvPr id="8" name="Down Arrow Callout 7"/>
          <p:cNvSpPr/>
          <p:nvPr/>
        </p:nvSpPr>
        <p:spPr>
          <a:xfrm>
            <a:off x="6051884" y="3640749"/>
            <a:ext cx="2709980" cy="1818356"/>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Supervisor selects </a:t>
            </a:r>
          </a:p>
          <a:p>
            <a:pPr algn="ctr"/>
            <a:r>
              <a:rPr lang="en-US" b="1" dirty="0" smtClean="0">
                <a:solidFill>
                  <a:srgbClr val="FF0000"/>
                </a:solidFill>
              </a:rPr>
              <a:t>Return to Employee</a:t>
            </a:r>
          </a:p>
          <a:p>
            <a:pPr algn="ctr"/>
            <a:r>
              <a:rPr lang="en-US" b="1" dirty="0" smtClean="0">
                <a:solidFill>
                  <a:srgbClr val="FF0000"/>
                </a:solidFill>
              </a:rPr>
              <a:t>for employee to modify self-assessment</a:t>
            </a:r>
            <a:endParaRPr lang="en-US" b="1" dirty="0">
              <a:solidFill>
                <a:srgbClr val="FF0000"/>
              </a:solidFill>
            </a:endParaRPr>
          </a:p>
        </p:txBody>
      </p:sp>
      <p:sp>
        <p:nvSpPr>
          <p:cNvPr id="12" name="Rectangle 11"/>
          <p:cNvSpPr/>
          <p:nvPr/>
        </p:nvSpPr>
        <p:spPr>
          <a:xfrm>
            <a:off x="6919414" y="5464090"/>
            <a:ext cx="982640" cy="308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55569" y="2598204"/>
            <a:ext cx="1799790" cy="3721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8084406"/>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278</a:t>
            </a:fld>
            <a:endParaRPr lang="en-US" dirty="0">
              <a:solidFill>
                <a:srgbClr val="1F497D"/>
              </a:solidFill>
            </a:endParaRPr>
          </a:p>
        </p:txBody>
      </p:sp>
      <p:pic>
        <p:nvPicPr>
          <p:cNvPr id="8" name="Content Placeholder 4"/>
          <p:cNvPicPr>
            <a:picLocks noGrp="1" noChangeAspect="1"/>
          </p:cNvPicPr>
          <p:nvPr>
            <p:ph sz="quarter" idx="13"/>
          </p:nvPr>
        </p:nvPicPr>
        <p:blipFill>
          <a:blip r:embed="rId2"/>
          <a:stretch>
            <a:fillRect/>
          </a:stretch>
        </p:blipFill>
        <p:spPr>
          <a:xfrm>
            <a:off x="544513" y="1429310"/>
            <a:ext cx="8154987" cy="2017851"/>
          </a:xfrm>
          <a:prstGeom prst="rect">
            <a:avLst/>
          </a:prstGeom>
        </p:spPr>
      </p:pic>
      <p:sp>
        <p:nvSpPr>
          <p:cNvPr id="9" name="Right Arrow Callout 8"/>
          <p:cNvSpPr/>
          <p:nvPr/>
        </p:nvSpPr>
        <p:spPr>
          <a:xfrm>
            <a:off x="327549" y="2221290"/>
            <a:ext cx="2552132" cy="873254"/>
          </a:xfrm>
          <a:prstGeom prst="rightArrowCallout">
            <a:avLst>
              <a:gd name="adj1" fmla="val 25000"/>
              <a:gd name="adj2" fmla="val 25000"/>
              <a:gd name="adj3" fmla="val 25000"/>
              <a:gd name="adj4" fmla="val 7965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Yes, Must Enter</a:t>
            </a:r>
          </a:p>
          <a:p>
            <a:pPr algn="ctr"/>
            <a:r>
              <a:rPr lang="en-US" b="1" dirty="0" smtClean="0">
                <a:solidFill>
                  <a:srgbClr val="FF0000"/>
                </a:solidFill>
              </a:rPr>
              <a:t>Justification Then Click Yes</a:t>
            </a:r>
            <a:endParaRPr lang="en-US" b="1" dirty="0">
              <a:solidFill>
                <a:srgbClr val="FF0000"/>
              </a:solidFill>
            </a:endParaRPr>
          </a:p>
        </p:txBody>
      </p:sp>
      <p:pic>
        <p:nvPicPr>
          <p:cNvPr id="3" name="Picture 2"/>
          <p:cNvPicPr>
            <a:picLocks noChangeAspect="1"/>
          </p:cNvPicPr>
          <p:nvPr/>
        </p:nvPicPr>
        <p:blipFill>
          <a:blip r:embed="rId3"/>
          <a:stretch>
            <a:fillRect/>
          </a:stretch>
        </p:blipFill>
        <p:spPr>
          <a:xfrm>
            <a:off x="544513" y="3890859"/>
            <a:ext cx="8154987" cy="1952182"/>
          </a:xfrm>
          <a:prstGeom prst="rect">
            <a:avLst/>
          </a:prstGeom>
        </p:spPr>
      </p:pic>
      <p:sp>
        <p:nvSpPr>
          <p:cNvPr id="5" name="Rectangle 4"/>
          <p:cNvSpPr/>
          <p:nvPr/>
        </p:nvSpPr>
        <p:spPr>
          <a:xfrm>
            <a:off x="2863639" y="4796591"/>
            <a:ext cx="3472993" cy="3529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983705" y="5346420"/>
            <a:ext cx="481263" cy="29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Up Arrow 5"/>
          <p:cNvSpPr/>
          <p:nvPr/>
        </p:nvSpPr>
        <p:spPr>
          <a:xfrm>
            <a:off x="5374104" y="5713089"/>
            <a:ext cx="1700464" cy="573650"/>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12447979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553714" y="3027039"/>
            <a:ext cx="5943600" cy="3238500"/>
          </a:xfrm>
          <a:prstGeom prst="rect">
            <a:avLst/>
          </a:prstGeom>
        </p:spPr>
      </p:pic>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279</a:t>
            </a:fld>
            <a:endParaRPr lang="en-US" dirty="0">
              <a:solidFill>
                <a:srgbClr val="1F497D"/>
              </a:solidFill>
            </a:endParaRPr>
          </a:p>
        </p:txBody>
      </p:sp>
      <p:pic>
        <p:nvPicPr>
          <p:cNvPr id="3" name="Content Placeholder 2"/>
          <p:cNvPicPr>
            <a:picLocks noGrp="1" noChangeAspect="1"/>
          </p:cNvPicPr>
          <p:nvPr>
            <p:ph sz="quarter" idx="13"/>
          </p:nvPr>
        </p:nvPicPr>
        <p:blipFill>
          <a:blip r:embed="rId3"/>
          <a:stretch>
            <a:fillRect/>
          </a:stretch>
        </p:blipFill>
        <p:spPr>
          <a:xfrm>
            <a:off x="827309" y="1261813"/>
            <a:ext cx="5907955" cy="1557958"/>
          </a:xfrm>
          <a:prstGeom prst="rect">
            <a:avLst/>
          </a:prstGeom>
          <a:ln w="57150">
            <a:solidFill>
              <a:srgbClr val="0033CC"/>
            </a:solidFill>
          </a:ln>
        </p:spPr>
      </p:pic>
      <p:sp>
        <p:nvSpPr>
          <p:cNvPr id="6" name="Rectangle 5"/>
          <p:cNvSpPr/>
          <p:nvPr/>
        </p:nvSpPr>
        <p:spPr>
          <a:xfrm>
            <a:off x="2053389" y="2502569"/>
            <a:ext cx="2021306" cy="272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70259" y="4981074"/>
            <a:ext cx="4073969" cy="2807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662240" y="5293894"/>
            <a:ext cx="3779610" cy="3850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Callout 6"/>
          <p:cNvSpPr/>
          <p:nvPr/>
        </p:nvSpPr>
        <p:spPr>
          <a:xfrm>
            <a:off x="308386" y="4844594"/>
            <a:ext cx="2317237" cy="1302787"/>
          </a:xfrm>
          <a:prstGeom prst="rightArrowCallout">
            <a:avLst>
              <a:gd name="adj1" fmla="val 25000"/>
              <a:gd name="adj2" fmla="val 25000"/>
              <a:gd name="adj3" fmla="val 25000"/>
              <a:gd name="adj4" fmla="val 72592"/>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Reason Assessment Returned to Employee</a:t>
            </a:r>
            <a:endParaRPr lang="en-US" b="1" dirty="0">
              <a:solidFill>
                <a:srgbClr val="0033CC"/>
              </a:solidFill>
            </a:endParaRPr>
          </a:p>
        </p:txBody>
      </p:sp>
    </p:spTree>
    <p:extLst>
      <p:ext uri="{BB962C8B-B14F-4D97-AF65-F5344CB8AC3E}">
        <p14:creationId xmlns:p14="http://schemas.microsoft.com/office/powerpoint/2010/main" val="22494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 </a:t>
            </a:r>
            <a:r>
              <a:rPr lang="en-US" dirty="0" smtClean="0"/>
              <a:t>Overview </a:t>
            </a:r>
            <a:r>
              <a:rPr lang="en-US" dirty="0"/>
              <a:t>&gt; Menu &gt; Home &gt; Manager</a:t>
            </a:r>
            <a:br>
              <a:rPr lang="en-US" dirty="0"/>
            </a:br>
            <a:r>
              <a:rPr lang="en-US" dirty="0" smtClean="0"/>
              <a:t>Information Panels for </a:t>
            </a:r>
            <a:r>
              <a:rPr lang="en-US" dirty="0"/>
              <a:t>Different Users</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a:t>
            </a:fld>
            <a:endParaRPr lang="en-US" dirty="0">
              <a:solidFill>
                <a:srgbClr val="1F497D"/>
              </a:solidFill>
            </a:endParaRPr>
          </a:p>
        </p:txBody>
      </p:sp>
      <p:pic>
        <p:nvPicPr>
          <p:cNvPr id="12" name="Content Placeholder 11"/>
          <p:cNvPicPr>
            <a:picLocks noGrp="1" noChangeAspect="1"/>
          </p:cNvPicPr>
          <p:nvPr>
            <p:ph sz="quarter" idx="13"/>
          </p:nvPr>
        </p:nvPicPr>
        <p:blipFill>
          <a:blip r:embed="rId2"/>
          <a:stretch>
            <a:fillRect/>
          </a:stretch>
        </p:blipFill>
        <p:spPr>
          <a:xfrm>
            <a:off x="545306" y="1499284"/>
            <a:ext cx="8153400" cy="4048125"/>
          </a:xfrm>
          <a:prstGeom prst="rect">
            <a:avLst/>
          </a:prstGeom>
        </p:spPr>
      </p:pic>
      <p:sp>
        <p:nvSpPr>
          <p:cNvPr id="5" name="TextBox 4"/>
          <p:cNvSpPr txBox="1"/>
          <p:nvPr/>
        </p:nvSpPr>
        <p:spPr>
          <a:xfrm flipH="1">
            <a:off x="3220727" y="2172060"/>
            <a:ext cx="3011379" cy="369332"/>
          </a:xfrm>
          <a:prstGeom prst="rect">
            <a:avLst/>
          </a:prstGeom>
          <a:noFill/>
        </p:spPr>
        <p:txBody>
          <a:bodyPr wrap="square" rtlCol="0">
            <a:spAutoFit/>
          </a:bodyPr>
          <a:lstStyle/>
          <a:p>
            <a:r>
              <a:rPr lang="en-US" dirty="0" smtClean="0">
                <a:solidFill>
                  <a:schemeClr val="bg1"/>
                </a:solidFill>
              </a:rPr>
              <a:t>Panel 1 – User Notifications</a:t>
            </a:r>
            <a:endParaRPr lang="en-US" dirty="0">
              <a:solidFill>
                <a:schemeClr val="bg1"/>
              </a:solidFill>
            </a:endParaRPr>
          </a:p>
        </p:txBody>
      </p:sp>
      <p:sp>
        <p:nvSpPr>
          <p:cNvPr id="7" name="TextBox 6"/>
          <p:cNvSpPr txBox="1"/>
          <p:nvPr/>
        </p:nvSpPr>
        <p:spPr>
          <a:xfrm flipH="1">
            <a:off x="3373127" y="2529391"/>
            <a:ext cx="3011379" cy="369332"/>
          </a:xfrm>
          <a:prstGeom prst="rect">
            <a:avLst/>
          </a:prstGeom>
          <a:noFill/>
        </p:spPr>
        <p:txBody>
          <a:bodyPr wrap="square" rtlCol="0">
            <a:spAutoFit/>
          </a:bodyPr>
          <a:lstStyle/>
          <a:p>
            <a:r>
              <a:rPr lang="en-US" dirty="0" smtClean="0">
                <a:solidFill>
                  <a:schemeClr val="bg1"/>
                </a:solidFill>
              </a:rPr>
              <a:t>Panel  2 – Points of Contact</a:t>
            </a:r>
            <a:endParaRPr lang="en-US" dirty="0">
              <a:solidFill>
                <a:schemeClr val="bg1"/>
              </a:solidFill>
            </a:endParaRPr>
          </a:p>
        </p:txBody>
      </p:sp>
      <p:sp>
        <p:nvSpPr>
          <p:cNvPr id="8" name="TextBox 7"/>
          <p:cNvSpPr txBox="1"/>
          <p:nvPr/>
        </p:nvSpPr>
        <p:spPr>
          <a:xfrm flipH="1">
            <a:off x="3525526" y="2886722"/>
            <a:ext cx="3367483" cy="369332"/>
          </a:xfrm>
          <a:prstGeom prst="rect">
            <a:avLst/>
          </a:prstGeom>
          <a:noFill/>
        </p:spPr>
        <p:txBody>
          <a:bodyPr wrap="square" rtlCol="0">
            <a:spAutoFit/>
          </a:bodyPr>
          <a:lstStyle/>
          <a:p>
            <a:r>
              <a:rPr lang="en-US" dirty="0" smtClean="0">
                <a:solidFill>
                  <a:schemeClr val="bg1"/>
                </a:solidFill>
              </a:rPr>
              <a:t>Panel  3 – Manager Dashboard</a:t>
            </a:r>
            <a:endParaRPr lang="en-US" dirty="0">
              <a:solidFill>
                <a:schemeClr val="bg1"/>
              </a:solidFill>
            </a:endParaRPr>
          </a:p>
        </p:txBody>
      </p:sp>
      <p:sp>
        <p:nvSpPr>
          <p:cNvPr id="9" name="TextBox 8"/>
          <p:cNvSpPr txBox="1"/>
          <p:nvPr/>
        </p:nvSpPr>
        <p:spPr>
          <a:xfrm flipH="1">
            <a:off x="3677925" y="3244053"/>
            <a:ext cx="3637274" cy="369332"/>
          </a:xfrm>
          <a:prstGeom prst="rect">
            <a:avLst/>
          </a:prstGeom>
          <a:noFill/>
        </p:spPr>
        <p:txBody>
          <a:bodyPr wrap="square" rtlCol="0">
            <a:spAutoFit/>
          </a:bodyPr>
          <a:lstStyle/>
          <a:p>
            <a:r>
              <a:rPr lang="en-US" dirty="0" smtClean="0">
                <a:solidFill>
                  <a:schemeClr val="bg1"/>
                </a:solidFill>
              </a:rPr>
              <a:t>Panel  4 – Supervisor 1  Dashboard</a:t>
            </a:r>
            <a:endParaRPr lang="en-US" dirty="0">
              <a:solidFill>
                <a:schemeClr val="bg1"/>
              </a:solidFill>
            </a:endParaRPr>
          </a:p>
        </p:txBody>
      </p:sp>
      <p:sp>
        <p:nvSpPr>
          <p:cNvPr id="10" name="TextBox 9"/>
          <p:cNvSpPr txBox="1"/>
          <p:nvPr/>
        </p:nvSpPr>
        <p:spPr>
          <a:xfrm flipH="1">
            <a:off x="3830325" y="3601382"/>
            <a:ext cx="3637274" cy="369332"/>
          </a:xfrm>
          <a:prstGeom prst="rect">
            <a:avLst/>
          </a:prstGeom>
          <a:noFill/>
        </p:spPr>
        <p:txBody>
          <a:bodyPr wrap="square" rtlCol="0">
            <a:spAutoFit/>
          </a:bodyPr>
          <a:lstStyle/>
          <a:p>
            <a:r>
              <a:rPr lang="en-US" dirty="0" smtClean="0">
                <a:solidFill>
                  <a:schemeClr val="bg1"/>
                </a:solidFill>
              </a:rPr>
              <a:t>Panel  5 – Supervisor 2  Dashboard</a:t>
            </a:r>
            <a:endParaRPr lang="en-US" dirty="0">
              <a:solidFill>
                <a:schemeClr val="bg1"/>
              </a:solidFill>
            </a:endParaRPr>
          </a:p>
        </p:txBody>
      </p:sp>
      <p:pic>
        <p:nvPicPr>
          <p:cNvPr id="14" name="Picture 13"/>
          <p:cNvPicPr>
            <a:picLocks noChangeAspect="1"/>
          </p:cNvPicPr>
          <p:nvPr/>
        </p:nvPicPr>
        <p:blipFill>
          <a:blip r:embed="rId3"/>
          <a:stretch>
            <a:fillRect/>
          </a:stretch>
        </p:blipFill>
        <p:spPr>
          <a:xfrm>
            <a:off x="6550110" y="1406955"/>
            <a:ext cx="2476500" cy="628650"/>
          </a:xfrm>
          <a:prstGeom prst="rect">
            <a:avLst/>
          </a:prstGeom>
        </p:spPr>
      </p:pic>
    </p:spTree>
    <p:extLst>
      <p:ext uri="{BB962C8B-B14F-4D97-AF65-F5344CB8AC3E}">
        <p14:creationId xmlns:p14="http://schemas.microsoft.com/office/powerpoint/2010/main" val="907807244"/>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182241" cy="418576"/>
          </a:xfrm>
        </p:spPr>
        <p:txBody>
          <a:bodyPr/>
          <a:lstStyle/>
          <a:p>
            <a:r>
              <a:rPr lang="en-US" dirty="0"/>
              <a:t>Return to Employee</a:t>
            </a:r>
            <a:br>
              <a:rPr lang="en-US" dirty="0"/>
            </a:br>
            <a:r>
              <a:rPr lang="en-US" dirty="0" smtClean="0"/>
              <a:t>Assessment – Employee to Supervisor</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267157"/>
            <a:ext cx="6724320" cy="1782579"/>
          </a:xfrm>
          <a:prstGeom prst="rect">
            <a:avLst/>
          </a:prstGeom>
          <a:ln w="57150">
            <a:solidFill>
              <a:srgbClr val="0033CC"/>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280</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1951288" y="3185707"/>
            <a:ext cx="6775617" cy="3235501"/>
          </a:xfrm>
          <a:prstGeom prst="rect">
            <a:avLst/>
          </a:prstGeom>
        </p:spPr>
      </p:pic>
      <p:sp>
        <p:nvSpPr>
          <p:cNvPr id="7" name="Rectangle 6"/>
          <p:cNvSpPr/>
          <p:nvPr/>
        </p:nvSpPr>
        <p:spPr>
          <a:xfrm>
            <a:off x="1989221" y="2718667"/>
            <a:ext cx="2181726" cy="2085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021305" y="5510462"/>
            <a:ext cx="4539916" cy="2165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247193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a:t>
            </a:r>
            <a:r>
              <a:rPr lang="en-US" dirty="0" smtClean="0"/>
              <a:t>Supervisor</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270959"/>
            <a:ext cx="7107571" cy="2660728"/>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281</a:t>
            </a:fld>
            <a:endParaRPr lang="en-US" dirty="0">
              <a:solidFill>
                <a:srgbClr val="1F497D"/>
              </a:solidFill>
            </a:endParaRPr>
          </a:p>
        </p:txBody>
      </p:sp>
      <p:pic>
        <p:nvPicPr>
          <p:cNvPr id="6" name="Content Placeholder 4"/>
          <p:cNvPicPr>
            <a:picLocks noChangeAspect="1"/>
          </p:cNvPicPr>
          <p:nvPr/>
        </p:nvPicPr>
        <p:blipFill>
          <a:blip r:embed="rId3"/>
          <a:stretch>
            <a:fillRect/>
          </a:stretch>
        </p:blipFill>
        <p:spPr>
          <a:xfrm>
            <a:off x="1635376" y="4065009"/>
            <a:ext cx="7107571" cy="2430568"/>
          </a:xfrm>
          <a:prstGeom prst="rect">
            <a:avLst/>
          </a:prstGeom>
        </p:spPr>
      </p:pic>
      <p:sp>
        <p:nvSpPr>
          <p:cNvPr id="7" name="Rectangle 6"/>
          <p:cNvSpPr/>
          <p:nvPr/>
        </p:nvSpPr>
        <p:spPr>
          <a:xfrm>
            <a:off x="1844842" y="3288632"/>
            <a:ext cx="5646821" cy="2566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959767" y="5981444"/>
            <a:ext cx="5646821" cy="4193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55569" y="2132986"/>
            <a:ext cx="1079807" cy="273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651417" y="4873925"/>
            <a:ext cx="1109361" cy="307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500337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282</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544513" y="1272491"/>
            <a:ext cx="8154987" cy="4801968"/>
          </a:xfrm>
          <a:prstGeom prst="rect">
            <a:avLst/>
          </a:prstGeom>
        </p:spPr>
      </p:pic>
      <p:sp>
        <p:nvSpPr>
          <p:cNvPr id="8" name="Rectangle 7"/>
          <p:cNvSpPr/>
          <p:nvPr/>
        </p:nvSpPr>
        <p:spPr>
          <a:xfrm>
            <a:off x="2312989" y="2837190"/>
            <a:ext cx="6237453" cy="4674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45895" y="3384884"/>
            <a:ext cx="6453605" cy="24865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 / Update </a:t>
            </a:r>
          </a:p>
          <a:p>
            <a:pPr algn="ctr"/>
            <a:r>
              <a:rPr lang="en-US" b="1" dirty="0" smtClean="0">
                <a:solidFill>
                  <a:srgbClr val="FF0000"/>
                </a:solidFill>
              </a:rPr>
              <a:t>Supervisor Assessment</a:t>
            </a:r>
          </a:p>
          <a:p>
            <a:pPr algn="ctr"/>
            <a:r>
              <a:rPr lang="en-US" b="1" dirty="0" smtClean="0">
                <a:solidFill>
                  <a:srgbClr val="FF0000"/>
                </a:solidFill>
              </a:rPr>
              <a:t>Categorical Score</a:t>
            </a:r>
          </a:p>
          <a:p>
            <a:pPr algn="ctr"/>
            <a:r>
              <a:rPr lang="en-US" b="1" dirty="0" smtClean="0">
                <a:solidFill>
                  <a:srgbClr val="FF0000"/>
                </a:solidFill>
              </a:rPr>
              <a:t>Numeric Score</a:t>
            </a:r>
          </a:p>
          <a:p>
            <a:pPr algn="ctr"/>
            <a:r>
              <a:rPr lang="en-US" b="1" dirty="0" smtClean="0">
                <a:solidFill>
                  <a:srgbClr val="FF0000"/>
                </a:solidFill>
              </a:rPr>
              <a:t>Performance Score</a:t>
            </a:r>
            <a:endParaRPr lang="en-US" b="1" dirty="0">
              <a:solidFill>
                <a:srgbClr val="FF0000"/>
              </a:solidFill>
            </a:endParaRPr>
          </a:p>
        </p:txBody>
      </p:sp>
      <p:sp>
        <p:nvSpPr>
          <p:cNvPr id="10" name="Rectangle 9"/>
          <p:cNvSpPr/>
          <p:nvPr/>
        </p:nvSpPr>
        <p:spPr>
          <a:xfrm>
            <a:off x="555569" y="2405700"/>
            <a:ext cx="1465736" cy="4314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470068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513" y="1296482"/>
            <a:ext cx="8154987" cy="4753986"/>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283</a:t>
            </a:fld>
            <a:endParaRPr lang="en-US" dirty="0">
              <a:solidFill>
                <a:srgbClr val="1F497D"/>
              </a:solidFill>
            </a:endParaRPr>
          </a:p>
        </p:txBody>
      </p:sp>
      <p:sp>
        <p:nvSpPr>
          <p:cNvPr id="6" name="Rectangle 5"/>
          <p:cNvSpPr/>
          <p:nvPr/>
        </p:nvSpPr>
        <p:spPr>
          <a:xfrm>
            <a:off x="2245895" y="3240506"/>
            <a:ext cx="6453605" cy="2630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 / Update </a:t>
            </a:r>
          </a:p>
          <a:p>
            <a:pPr algn="ctr"/>
            <a:r>
              <a:rPr lang="en-US" b="1" dirty="0" smtClean="0">
                <a:solidFill>
                  <a:srgbClr val="FF0000"/>
                </a:solidFill>
              </a:rPr>
              <a:t>Supervisor Assessment</a:t>
            </a:r>
          </a:p>
          <a:p>
            <a:pPr algn="ctr"/>
            <a:r>
              <a:rPr lang="en-US" b="1" dirty="0" smtClean="0">
                <a:solidFill>
                  <a:srgbClr val="FF0000"/>
                </a:solidFill>
              </a:rPr>
              <a:t>Categorical Score</a:t>
            </a:r>
          </a:p>
          <a:p>
            <a:pPr algn="ctr"/>
            <a:r>
              <a:rPr lang="en-US" b="1" dirty="0" smtClean="0">
                <a:solidFill>
                  <a:srgbClr val="FF0000"/>
                </a:solidFill>
              </a:rPr>
              <a:t>Numeric Score</a:t>
            </a:r>
          </a:p>
          <a:p>
            <a:pPr algn="ctr"/>
            <a:r>
              <a:rPr lang="en-US" b="1" dirty="0" smtClean="0">
                <a:solidFill>
                  <a:srgbClr val="FF0000"/>
                </a:solidFill>
              </a:rPr>
              <a:t>Performance Score</a:t>
            </a:r>
            <a:endParaRPr lang="en-US" b="1" dirty="0">
              <a:solidFill>
                <a:srgbClr val="FF0000"/>
              </a:solidFill>
            </a:endParaRPr>
          </a:p>
        </p:txBody>
      </p:sp>
      <p:sp>
        <p:nvSpPr>
          <p:cNvPr id="7" name="Rectangle 6"/>
          <p:cNvSpPr/>
          <p:nvPr/>
        </p:nvSpPr>
        <p:spPr>
          <a:xfrm>
            <a:off x="555569" y="2405700"/>
            <a:ext cx="1465736" cy="4314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548642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513" y="1413883"/>
            <a:ext cx="8154987" cy="451918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284</a:t>
            </a:fld>
            <a:endParaRPr lang="en-US" dirty="0">
              <a:solidFill>
                <a:srgbClr val="1F497D"/>
              </a:solidFill>
            </a:endParaRPr>
          </a:p>
        </p:txBody>
      </p:sp>
      <p:sp>
        <p:nvSpPr>
          <p:cNvPr id="6" name="Rectangle 5"/>
          <p:cNvSpPr/>
          <p:nvPr/>
        </p:nvSpPr>
        <p:spPr>
          <a:xfrm>
            <a:off x="2245895" y="2983832"/>
            <a:ext cx="6453605" cy="25827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 / Update </a:t>
            </a:r>
          </a:p>
          <a:p>
            <a:pPr algn="ctr"/>
            <a:r>
              <a:rPr lang="en-US" b="1" dirty="0" smtClean="0">
                <a:solidFill>
                  <a:srgbClr val="FF0000"/>
                </a:solidFill>
              </a:rPr>
              <a:t>Supervisor Assessment</a:t>
            </a:r>
          </a:p>
          <a:p>
            <a:pPr algn="ctr"/>
            <a:r>
              <a:rPr lang="en-US" b="1" dirty="0" smtClean="0">
                <a:solidFill>
                  <a:srgbClr val="FF0000"/>
                </a:solidFill>
              </a:rPr>
              <a:t>Categorical Score</a:t>
            </a:r>
          </a:p>
          <a:p>
            <a:pPr algn="ctr"/>
            <a:r>
              <a:rPr lang="en-US" b="1" dirty="0" smtClean="0">
                <a:solidFill>
                  <a:srgbClr val="FF0000"/>
                </a:solidFill>
              </a:rPr>
              <a:t>Numeric Score</a:t>
            </a:r>
          </a:p>
          <a:p>
            <a:pPr algn="ctr"/>
            <a:r>
              <a:rPr lang="en-US" b="1" dirty="0" smtClean="0">
                <a:solidFill>
                  <a:srgbClr val="FF0000"/>
                </a:solidFill>
              </a:rPr>
              <a:t>Performance Score</a:t>
            </a:r>
            <a:endParaRPr lang="en-US" b="1" dirty="0">
              <a:solidFill>
                <a:srgbClr val="FF0000"/>
              </a:solidFill>
            </a:endParaRPr>
          </a:p>
        </p:txBody>
      </p:sp>
      <p:sp>
        <p:nvSpPr>
          <p:cNvPr id="7" name="Rectangle 6"/>
          <p:cNvSpPr/>
          <p:nvPr/>
        </p:nvSpPr>
        <p:spPr>
          <a:xfrm>
            <a:off x="555569" y="2501952"/>
            <a:ext cx="1465736" cy="4314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5623482"/>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Employee</a:t>
            </a:r>
            <a:br>
              <a:rPr lang="en-US" dirty="0"/>
            </a:br>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688513"/>
            <a:ext cx="1562100" cy="355282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285</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106764" y="1713329"/>
            <a:ext cx="6829425" cy="1543050"/>
          </a:xfrm>
          <a:prstGeom prst="rect">
            <a:avLst/>
          </a:prstGeom>
        </p:spPr>
      </p:pic>
      <p:sp>
        <p:nvSpPr>
          <p:cNvPr id="7" name="Rectangle 6"/>
          <p:cNvSpPr/>
          <p:nvPr/>
        </p:nvSpPr>
        <p:spPr>
          <a:xfrm>
            <a:off x="2294673" y="1713329"/>
            <a:ext cx="6453605" cy="9977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 Categorical Score</a:t>
            </a:r>
          </a:p>
          <a:p>
            <a:pPr algn="ctr"/>
            <a:r>
              <a:rPr lang="en-US" b="1" dirty="0" smtClean="0">
                <a:solidFill>
                  <a:srgbClr val="FF0000"/>
                </a:solidFill>
              </a:rPr>
              <a:t>Numeric Score</a:t>
            </a:r>
          </a:p>
          <a:p>
            <a:pPr algn="ctr"/>
            <a:r>
              <a:rPr lang="en-US" b="1" dirty="0" smtClean="0">
                <a:solidFill>
                  <a:srgbClr val="FF0000"/>
                </a:solidFill>
              </a:rPr>
              <a:t>Performance Score</a:t>
            </a:r>
            <a:endParaRPr lang="en-US" b="1" dirty="0">
              <a:solidFill>
                <a:srgbClr val="FF0000"/>
              </a:solidFill>
            </a:endParaRPr>
          </a:p>
        </p:txBody>
      </p:sp>
      <p:sp>
        <p:nvSpPr>
          <p:cNvPr id="8" name="Up Arrow Callout 7"/>
          <p:cNvSpPr/>
          <p:nvPr/>
        </p:nvSpPr>
        <p:spPr>
          <a:xfrm rot="1593524">
            <a:off x="6456691" y="3095791"/>
            <a:ext cx="2079257" cy="866442"/>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Submit to Pay Pool</a:t>
            </a:r>
            <a:endParaRPr lang="en-US" b="1" dirty="0">
              <a:solidFill>
                <a:srgbClr val="FF0000"/>
              </a:solidFill>
            </a:endParaRPr>
          </a:p>
        </p:txBody>
      </p:sp>
      <p:sp>
        <p:nvSpPr>
          <p:cNvPr id="9" name="Rectangle 8"/>
          <p:cNvSpPr/>
          <p:nvPr/>
        </p:nvSpPr>
        <p:spPr>
          <a:xfrm>
            <a:off x="7670484" y="2743200"/>
            <a:ext cx="1217577" cy="3850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87653" y="2806750"/>
            <a:ext cx="1465736" cy="4314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775808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513" y="4586071"/>
            <a:ext cx="8154987" cy="154364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286</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92640" y="1279267"/>
            <a:ext cx="8154987" cy="2656640"/>
          </a:xfrm>
          <a:prstGeom prst="rect">
            <a:avLst/>
          </a:prstGeom>
        </p:spPr>
      </p:pic>
    </p:spTree>
    <p:extLst>
      <p:ext uri="{BB962C8B-B14F-4D97-AF65-F5344CB8AC3E}">
        <p14:creationId xmlns:p14="http://schemas.microsoft.com/office/powerpoint/2010/main" val="362064305"/>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a:t>
            </a:r>
          </a:p>
        </p:txBody>
      </p:sp>
      <p:pic>
        <p:nvPicPr>
          <p:cNvPr id="5" name="Content Placeholder 4"/>
          <p:cNvPicPr>
            <a:picLocks noGrp="1" noChangeAspect="1"/>
          </p:cNvPicPr>
          <p:nvPr>
            <p:ph sz="quarter" idx="13"/>
          </p:nvPr>
        </p:nvPicPr>
        <p:blipFill>
          <a:blip r:embed="rId2"/>
          <a:stretch>
            <a:fillRect/>
          </a:stretch>
        </p:blipFill>
        <p:spPr>
          <a:xfrm>
            <a:off x="544664" y="1389082"/>
            <a:ext cx="8154987" cy="312164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287</a:t>
            </a:fld>
            <a:endParaRPr lang="en-US" dirty="0">
              <a:solidFill>
                <a:srgbClr val="1F497D"/>
              </a:solidFill>
            </a:endParaRPr>
          </a:p>
        </p:txBody>
      </p:sp>
      <p:sp>
        <p:nvSpPr>
          <p:cNvPr id="6" name="Rectangle 5"/>
          <p:cNvSpPr/>
          <p:nvPr/>
        </p:nvSpPr>
        <p:spPr>
          <a:xfrm>
            <a:off x="539527" y="2346636"/>
            <a:ext cx="1305315" cy="395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25052" y="3256548"/>
            <a:ext cx="6625390" cy="368968"/>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Callout 7"/>
          <p:cNvSpPr/>
          <p:nvPr/>
        </p:nvSpPr>
        <p:spPr>
          <a:xfrm>
            <a:off x="1925052" y="2442172"/>
            <a:ext cx="2759242" cy="882315"/>
          </a:xfrm>
          <a:prstGeom prst="downArrowCallout">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Approved and Submitted to Pay Pool</a:t>
            </a:r>
            <a:endParaRPr lang="en-US" b="1" dirty="0">
              <a:solidFill>
                <a:srgbClr val="0033CC"/>
              </a:solidFill>
            </a:endParaRPr>
          </a:p>
        </p:txBody>
      </p:sp>
      <p:sp>
        <p:nvSpPr>
          <p:cNvPr id="3" name="Down Arrow Callout 2"/>
          <p:cNvSpPr/>
          <p:nvPr/>
        </p:nvSpPr>
        <p:spPr>
          <a:xfrm>
            <a:off x="5409604" y="5127812"/>
            <a:ext cx="3290047" cy="1362636"/>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If your pay pool business rules require a Supervisor 2 Approval, go to next slide</a:t>
            </a:r>
            <a:endParaRPr lang="en-US" b="1" dirty="0">
              <a:solidFill>
                <a:srgbClr val="0000FF"/>
              </a:solidFill>
            </a:endParaRPr>
          </a:p>
        </p:txBody>
      </p:sp>
    </p:spTree>
    <p:extLst>
      <p:ext uri="{BB962C8B-B14F-4D97-AF65-F5344CB8AC3E}">
        <p14:creationId xmlns:p14="http://schemas.microsoft.com/office/powerpoint/2010/main" val="130792295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a:t>
            </a:r>
            <a:r>
              <a:rPr lang="en-US" u="sng" dirty="0" smtClean="0"/>
              <a:t>Supervisor 1</a:t>
            </a:r>
            <a:r>
              <a:rPr lang="en-US" dirty="0" smtClean="0"/>
              <a:t> to Supervisor 2</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145662"/>
            <a:ext cx="8154987" cy="380003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288</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663" y="5068524"/>
            <a:ext cx="8154988" cy="1510404"/>
          </a:xfrm>
          <a:prstGeom prst="rect">
            <a:avLst/>
          </a:prstGeom>
        </p:spPr>
      </p:pic>
      <p:sp>
        <p:nvSpPr>
          <p:cNvPr id="7" name="Down Arrow Callout 6"/>
          <p:cNvSpPr/>
          <p:nvPr/>
        </p:nvSpPr>
        <p:spPr>
          <a:xfrm>
            <a:off x="6569046" y="3166280"/>
            <a:ext cx="2457564" cy="914400"/>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p>
          <a:p>
            <a:pPr algn="ctr"/>
            <a:r>
              <a:rPr lang="en-US" b="1" dirty="0" smtClean="0">
                <a:solidFill>
                  <a:srgbClr val="FF0000"/>
                </a:solidFill>
              </a:rPr>
              <a:t>Submit to Supervisor 2</a:t>
            </a:r>
            <a:endParaRPr lang="en-US" b="1" dirty="0">
              <a:solidFill>
                <a:srgbClr val="FF0000"/>
              </a:solidFill>
            </a:endParaRPr>
          </a:p>
        </p:txBody>
      </p:sp>
      <p:sp>
        <p:nvSpPr>
          <p:cNvPr id="8" name="Rectangle 7"/>
          <p:cNvSpPr/>
          <p:nvPr/>
        </p:nvSpPr>
        <p:spPr>
          <a:xfrm>
            <a:off x="7356144" y="4067033"/>
            <a:ext cx="1091820" cy="3275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Callout 8"/>
          <p:cNvSpPr/>
          <p:nvPr/>
        </p:nvSpPr>
        <p:spPr>
          <a:xfrm rot="2556475">
            <a:off x="6157545" y="5265414"/>
            <a:ext cx="1085889" cy="914400"/>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p>
          <a:p>
            <a:pPr algn="ctr"/>
            <a:r>
              <a:rPr lang="en-US" b="1" dirty="0" smtClean="0">
                <a:solidFill>
                  <a:srgbClr val="FF0000"/>
                </a:solidFill>
              </a:rPr>
              <a:t>Yes</a:t>
            </a:r>
            <a:endParaRPr lang="en-US" b="1" dirty="0">
              <a:solidFill>
                <a:srgbClr val="FF0000"/>
              </a:solidFill>
            </a:endParaRPr>
          </a:p>
        </p:txBody>
      </p:sp>
      <p:sp>
        <p:nvSpPr>
          <p:cNvPr id="10" name="Rectangle 9"/>
          <p:cNvSpPr/>
          <p:nvPr/>
        </p:nvSpPr>
        <p:spPr>
          <a:xfrm>
            <a:off x="5991366" y="6062852"/>
            <a:ext cx="423081" cy="256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8541302"/>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a:t>
            </a:r>
            <a:r>
              <a:rPr lang="en-US" u="sng" dirty="0"/>
              <a:t>Supervisor 1</a:t>
            </a:r>
            <a:r>
              <a:rPr lang="en-US" dirty="0"/>
              <a:t> to Supervisor 2</a:t>
            </a:r>
          </a:p>
        </p:txBody>
      </p:sp>
      <p:pic>
        <p:nvPicPr>
          <p:cNvPr id="5" name="Content Placeholder 4"/>
          <p:cNvPicPr>
            <a:picLocks noGrp="1" noChangeAspect="1"/>
          </p:cNvPicPr>
          <p:nvPr>
            <p:ph sz="quarter" idx="13"/>
          </p:nvPr>
        </p:nvPicPr>
        <p:blipFill>
          <a:blip r:embed="rId2"/>
          <a:stretch>
            <a:fillRect/>
          </a:stretch>
        </p:blipFill>
        <p:spPr>
          <a:xfrm>
            <a:off x="544513" y="1871651"/>
            <a:ext cx="8154987" cy="360364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289</a:t>
            </a:fld>
            <a:endParaRPr lang="en-US" dirty="0">
              <a:solidFill>
                <a:srgbClr val="1F497D"/>
              </a:solidFill>
            </a:endParaRPr>
          </a:p>
        </p:txBody>
      </p:sp>
      <p:sp>
        <p:nvSpPr>
          <p:cNvPr id="6" name="Down Arrow Callout 5"/>
          <p:cNvSpPr/>
          <p:nvPr/>
        </p:nvSpPr>
        <p:spPr>
          <a:xfrm>
            <a:off x="3632542" y="1699653"/>
            <a:ext cx="3352876" cy="835672"/>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Ready for Supervisor 2 Approval</a:t>
            </a:r>
            <a:endParaRPr lang="en-US" b="1" dirty="0">
              <a:solidFill>
                <a:srgbClr val="0000FF"/>
              </a:solidFill>
            </a:endParaRPr>
          </a:p>
        </p:txBody>
      </p:sp>
      <p:sp>
        <p:nvSpPr>
          <p:cNvPr id="7" name="Rectangle 6"/>
          <p:cNvSpPr/>
          <p:nvPr/>
        </p:nvSpPr>
        <p:spPr>
          <a:xfrm>
            <a:off x="4763070" y="2538484"/>
            <a:ext cx="1091820" cy="32754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pic>
        <p:nvPicPr>
          <p:cNvPr id="8" name="Picture 7"/>
          <p:cNvPicPr>
            <a:picLocks noChangeAspect="1"/>
          </p:cNvPicPr>
          <p:nvPr/>
        </p:nvPicPr>
        <p:blipFill>
          <a:blip r:embed="rId3"/>
          <a:stretch>
            <a:fillRect/>
          </a:stretch>
        </p:blipFill>
        <p:spPr>
          <a:xfrm>
            <a:off x="7299675" y="2185816"/>
            <a:ext cx="1320988" cy="734799"/>
          </a:xfrm>
          <a:prstGeom prst="rect">
            <a:avLst/>
          </a:prstGeom>
          <a:ln w="57150">
            <a:solidFill>
              <a:srgbClr val="FF0000"/>
            </a:solidFill>
          </a:ln>
        </p:spPr>
      </p:pic>
      <p:sp>
        <p:nvSpPr>
          <p:cNvPr id="9" name="Up Arrow Callout 8"/>
          <p:cNvSpPr/>
          <p:nvPr/>
        </p:nvSpPr>
        <p:spPr>
          <a:xfrm>
            <a:off x="7210025" y="2843710"/>
            <a:ext cx="874331" cy="643562"/>
          </a:xfrm>
          <a:prstGeom prst="upArrowCallout">
            <a:avLst>
              <a:gd name="adj1" fmla="val 25000"/>
              <a:gd name="adj2" fmla="val 25000"/>
              <a:gd name="adj3" fmla="val 18389"/>
              <a:gd name="adj4" fmla="val 697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 </a:t>
            </a:r>
          </a:p>
          <a:p>
            <a:pPr algn="ctr"/>
            <a:r>
              <a:rPr lang="en-US" sz="1200" b="1" dirty="0" smtClean="0">
                <a:solidFill>
                  <a:srgbClr val="FF0000"/>
                </a:solidFill>
              </a:rPr>
              <a:t>To Logout</a:t>
            </a:r>
            <a:endParaRPr lang="en-US" sz="1200" b="1" dirty="0">
              <a:solidFill>
                <a:srgbClr val="FF0000"/>
              </a:solidFill>
            </a:endParaRPr>
          </a:p>
        </p:txBody>
      </p:sp>
      <p:sp>
        <p:nvSpPr>
          <p:cNvPr id="10" name="Down Arrow Callout 9"/>
          <p:cNvSpPr/>
          <p:nvPr/>
        </p:nvSpPr>
        <p:spPr>
          <a:xfrm>
            <a:off x="8191936" y="1515765"/>
            <a:ext cx="739785" cy="437298"/>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 </a:t>
            </a:r>
            <a:r>
              <a:rPr lang="en-US" sz="1200" b="1" dirty="0" smtClean="0">
                <a:solidFill>
                  <a:srgbClr val="FF0000"/>
                </a:solidFill>
                <a:sym typeface="Webdings" panose="05030102010509060703" pitchFamily="18" charset="2"/>
              </a:rPr>
              <a:t></a:t>
            </a:r>
            <a:endParaRPr lang="en-US" sz="1200" b="1" dirty="0">
              <a:solidFill>
                <a:srgbClr val="FF0000"/>
              </a:solidFill>
            </a:endParaRPr>
          </a:p>
        </p:txBody>
      </p:sp>
    </p:spTree>
    <p:extLst>
      <p:ext uri="{BB962C8B-B14F-4D97-AF65-F5344CB8AC3E}">
        <p14:creationId xmlns:p14="http://schemas.microsoft.com/office/powerpoint/2010/main" val="726698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Enhancements &gt; Home &gt; Index Notifications and POCs </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3217727"/>
            <a:ext cx="8154987" cy="184192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544513" y="1188369"/>
            <a:ext cx="2095500" cy="1914525"/>
          </a:xfrm>
          <a:prstGeom prst="rect">
            <a:avLst/>
          </a:prstGeom>
        </p:spPr>
      </p:pic>
      <p:sp>
        <p:nvSpPr>
          <p:cNvPr id="8" name="Left Arrow Callout 7"/>
          <p:cNvSpPr/>
          <p:nvPr/>
        </p:nvSpPr>
        <p:spPr>
          <a:xfrm>
            <a:off x="3118374" y="3979911"/>
            <a:ext cx="2627334" cy="1079427"/>
          </a:xfrm>
          <a:prstGeom prst="leftArrowCallout">
            <a:avLst>
              <a:gd name="adj1" fmla="val 17414"/>
              <a:gd name="adj2" fmla="val 43965"/>
              <a:gd name="adj3" fmla="val 25000"/>
              <a:gd name="adj4" fmla="val 78813"/>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Five Most Recent User Notifications</a:t>
            </a:r>
            <a:endParaRPr lang="en-US" b="1" dirty="0">
              <a:solidFill>
                <a:srgbClr val="0000FF"/>
              </a:solidFill>
            </a:endParaRPr>
          </a:p>
        </p:txBody>
      </p:sp>
      <p:pic>
        <p:nvPicPr>
          <p:cNvPr id="10" name="Picture 9"/>
          <p:cNvPicPr>
            <a:picLocks noChangeAspect="1"/>
          </p:cNvPicPr>
          <p:nvPr/>
        </p:nvPicPr>
        <p:blipFill>
          <a:blip r:embed="rId4"/>
          <a:stretch>
            <a:fillRect/>
          </a:stretch>
        </p:blipFill>
        <p:spPr>
          <a:xfrm>
            <a:off x="546100" y="5158476"/>
            <a:ext cx="8153400" cy="1371600"/>
          </a:xfrm>
          <a:prstGeom prst="rect">
            <a:avLst/>
          </a:prstGeom>
        </p:spPr>
      </p:pic>
      <p:sp>
        <p:nvSpPr>
          <p:cNvPr id="9" name="Left Arrow Callout 8"/>
          <p:cNvSpPr/>
          <p:nvPr/>
        </p:nvSpPr>
        <p:spPr>
          <a:xfrm>
            <a:off x="6483653" y="5564119"/>
            <a:ext cx="2319153" cy="887105"/>
          </a:xfrm>
          <a:prstGeom prst="leftArrowCallout">
            <a:avLst>
              <a:gd name="adj1" fmla="val 17414"/>
              <a:gd name="adj2" fmla="val 43965"/>
              <a:gd name="adj3" fmla="val 25000"/>
              <a:gd name="adj4" fmla="val 78443"/>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Points of Contact Information</a:t>
            </a:r>
            <a:endParaRPr lang="en-US" b="1" dirty="0">
              <a:solidFill>
                <a:srgbClr val="0000FF"/>
              </a:solidFill>
            </a:endParaRPr>
          </a:p>
        </p:txBody>
      </p:sp>
    </p:spTree>
    <p:extLst>
      <p:ext uri="{BB962C8B-B14F-4D97-AF65-F5344CB8AC3E}">
        <p14:creationId xmlns:p14="http://schemas.microsoft.com/office/powerpoint/2010/main" val="233076206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a:t>
            </a:r>
            <a:r>
              <a:rPr lang="en-US" dirty="0" smtClean="0"/>
              <a:t>Email Notification</a:t>
            </a:r>
            <a:br>
              <a:rPr lang="en-US" dirty="0" smtClean="0"/>
            </a:br>
            <a:r>
              <a:rPr lang="en-US" u="sng" dirty="0" smtClean="0"/>
              <a:t>Supervisor </a:t>
            </a:r>
            <a:r>
              <a:rPr lang="en-US" u="sng" dirty="0"/>
              <a:t>1</a:t>
            </a:r>
            <a:r>
              <a:rPr lang="en-US" dirty="0"/>
              <a:t> to Supervisor 2</a:t>
            </a:r>
          </a:p>
        </p:txBody>
      </p:sp>
      <p:pic>
        <p:nvPicPr>
          <p:cNvPr id="5" name="Content Placeholder 4"/>
          <p:cNvPicPr>
            <a:picLocks noGrp="1" noChangeAspect="1"/>
          </p:cNvPicPr>
          <p:nvPr>
            <p:ph sz="quarter" idx="13"/>
          </p:nvPr>
        </p:nvPicPr>
        <p:blipFill>
          <a:blip r:embed="rId2"/>
          <a:stretch>
            <a:fillRect/>
          </a:stretch>
        </p:blipFill>
        <p:spPr>
          <a:xfrm>
            <a:off x="659571" y="1272016"/>
            <a:ext cx="6647915" cy="1762324"/>
          </a:xfrm>
          <a:prstGeom prst="rect">
            <a:avLst/>
          </a:prstGeom>
          <a:ln w="57150">
            <a:solidFill>
              <a:srgbClr val="0000FF"/>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290</a:t>
            </a:fld>
            <a:endParaRPr lang="en-US" dirty="0">
              <a:solidFill>
                <a:srgbClr val="1F497D"/>
              </a:solidFill>
            </a:endParaRPr>
          </a:p>
        </p:txBody>
      </p:sp>
      <p:pic>
        <p:nvPicPr>
          <p:cNvPr id="6" name="Content Placeholder 9"/>
          <p:cNvPicPr>
            <a:picLocks noChangeAspect="1"/>
          </p:cNvPicPr>
          <p:nvPr/>
        </p:nvPicPr>
        <p:blipFill>
          <a:blip r:embed="rId3"/>
          <a:stretch>
            <a:fillRect/>
          </a:stretch>
        </p:blipFill>
        <p:spPr>
          <a:xfrm>
            <a:off x="2058360" y="3186578"/>
            <a:ext cx="6778064" cy="3290082"/>
          </a:xfrm>
          <a:prstGeom prst="rect">
            <a:avLst/>
          </a:prstGeom>
        </p:spPr>
      </p:pic>
      <p:sp>
        <p:nvSpPr>
          <p:cNvPr id="7" name="Rectangle 6"/>
          <p:cNvSpPr/>
          <p:nvPr/>
        </p:nvSpPr>
        <p:spPr>
          <a:xfrm>
            <a:off x="2006221" y="2743200"/>
            <a:ext cx="2265528" cy="1774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49941" y="4882264"/>
            <a:ext cx="2265528" cy="1774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97251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291</a:t>
            </a:fld>
            <a:endParaRPr lang="en-US" sz="1000" dirty="0">
              <a:solidFill>
                <a:srgbClr val="060606"/>
              </a:solidFill>
            </a:endParaRPr>
          </a:p>
        </p:txBody>
      </p:sp>
    </p:spTree>
    <p:extLst>
      <p:ext uri="{BB962C8B-B14F-4D97-AF65-F5344CB8AC3E}">
        <p14:creationId xmlns:p14="http://schemas.microsoft.com/office/powerpoint/2010/main" val="3163747375"/>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2068894"/>
            <a:ext cx="7772400" cy="2620717"/>
          </a:xfrm>
        </p:spPr>
        <p:txBody>
          <a:bodyPr/>
          <a:lstStyle/>
          <a:p>
            <a:r>
              <a:rPr lang="en-US" dirty="0" smtClean="0">
                <a:solidFill>
                  <a:srgbClr val="1C1C1C"/>
                </a:solidFill>
              </a:rPr>
              <a:t>Some Pay Pool Business Rules </a:t>
            </a:r>
            <a:br>
              <a:rPr lang="en-US" dirty="0" smtClean="0">
                <a:solidFill>
                  <a:srgbClr val="1C1C1C"/>
                </a:solidFill>
              </a:rPr>
            </a:br>
            <a:r>
              <a:rPr lang="en-US" dirty="0" smtClean="0">
                <a:solidFill>
                  <a:srgbClr val="1C1C1C"/>
                </a:solidFill>
              </a:rPr>
              <a:t>May Require Supervisor 2 Approval</a:t>
            </a:r>
            <a:br>
              <a:rPr lang="en-US" dirty="0" smtClean="0">
                <a:solidFill>
                  <a:srgbClr val="1C1C1C"/>
                </a:solidFill>
              </a:rPr>
            </a:br>
            <a:r>
              <a:rPr lang="en-US" dirty="0">
                <a:solidFill>
                  <a:srgbClr val="1C1C1C"/>
                </a:solidFill>
              </a:rPr>
              <a:t/>
            </a:r>
            <a:br>
              <a:rPr lang="en-US" dirty="0">
                <a:solidFill>
                  <a:srgbClr val="1C1C1C"/>
                </a:solidFill>
              </a:rPr>
            </a:br>
            <a:r>
              <a:rPr lang="en-US" dirty="0" smtClean="0">
                <a:solidFill>
                  <a:srgbClr val="1C1C1C"/>
                </a:solidFill>
              </a:rPr>
              <a:t>Annual Assessment</a:t>
            </a:r>
            <a:br>
              <a:rPr lang="en-US" dirty="0" smtClean="0">
                <a:solidFill>
                  <a:srgbClr val="1C1C1C"/>
                </a:solidFill>
              </a:rPr>
            </a:br>
            <a:r>
              <a:rPr lang="en-US" dirty="0" smtClean="0">
                <a:solidFill>
                  <a:srgbClr val="1C1C1C"/>
                </a:solidFill>
              </a:rPr>
              <a:t>Supervisor 2 Approval</a:t>
            </a:r>
            <a:endParaRPr lang="en-US" dirty="0">
              <a:solidFill>
                <a:srgbClr val="1C1C1C"/>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292</a:t>
            </a:fld>
            <a:endParaRPr lang="en-US" sz="1000" dirty="0">
              <a:solidFill>
                <a:srgbClr val="1F497D"/>
              </a:solidFill>
            </a:endParaRPr>
          </a:p>
        </p:txBody>
      </p:sp>
      <p:sp>
        <p:nvSpPr>
          <p:cNvPr id="6" name="TextBox 5"/>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218271631"/>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a:t>
            </a:r>
            <a:r>
              <a:rPr lang="en-US" dirty="0" smtClean="0"/>
              <a:t>Email Notification</a:t>
            </a:r>
            <a:br>
              <a:rPr lang="en-US" dirty="0" smtClean="0"/>
            </a:br>
            <a:r>
              <a:rPr lang="en-US" u="sng" dirty="0" smtClean="0"/>
              <a:t>Supervisor </a:t>
            </a:r>
            <a:r>
              <a:rPr lang="en-US" u="sng" dirty="0"/>
              <a:t>1</a:t>
            </a:r>
            <a:r>
              <a:rPr lang="en-US" dirty="0"/>
              <a:t> to Supervisor 2</a:t>
            </a:r>
          </a:p>
        </p:txBody>
      </p:sp>
      <p:pic>
        <p:nvPicPr>
          <p:cNvPr id="5" name="Content Placeholder 4"/>
          <p:cNvPicPr>
            <a:picLocks noGrp="1" noChangeAspect="1"/>
          </p:cNvPicPr>
          <p:nvPr>
            <p:ph sz="quarter" idx="13"/>
          </p:nvPr>
        </p:nvPicPr>
        <p:blipFill>
          <a:blip r:embed="rId2"/>
          <a:stretch>
            <a:fillRect/>
          </a:stretch>
        </p:blipFill>
        <p:spPr>
          <a:xfrm>
            <a:off x="659571" y="1272016"/>
            <a:ext cx="6647915" cy="1762324"/>
          </a:xfrm>
          <a:prstGeom prst="rect">
            <a:avLst/>
          </a:prstGeom>
          <a:ln w="57150">
            <a:solidFill>
              <a:srgbClr val="0000FF"/>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293</a:t>
            </a:fld>
            <a:endParaRPr lang="en-US" dirty="0">
              <a:solidFill>
                <a:srgbClr val="1F497D"/>
              </a:solidFill>
            </a:endParaRPr>
          </a:p>
        </p:txBody>
      </p:sp>
      <p:pic>
        <p:nvPicPr>
          <p:cNvPr id="6" name="Content Placeholder 9"/>
          <p:cNvPicPr>
            <a:picLocks noChangeAspect="1"/>
          </p:cNvPicPr>
          <p:nvPr/>
        </p:nvPicPr>
        <p:blipFill>
          <a:blip r:embed="rId3"/>
          <a:stretch>
            <a:fillRect/>
          </a:stretch>
        </p:blipFill>
        <p:spPr>
          <a:xfrm>
            <a:off x="2058360" y="3186578"/>
            <a:ext cx="6778064" cy="3290082"/>
          </a:xfrm>
          <a:prstGeom prst="rect">
            <a:avLst/>
          </a:prstGeom>
        </p:spPr>
      </p:pic>
      <p:sp>
        <p:nvSpPr>
          <p:cNvPr id="7" name="Rectangle 6"/>
          <p:cNvSpPr/>
          <p:nvPr/>
        </p:nvSpPr>
        <p:spPr>
          <a:xfrm>
            <a:off x="2006221" y="2743200"/>
            <a:ext cx="2265528" cy="1774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49941" y="4882264"/>
            <a:ext cx="2265528" cy="1774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493677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294</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312006487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Supervisor 2 Approval</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295</a:t>
            </a:fld>
            <a:endParaRPr lang="en-US" dirty="0">
              <a:solidFill>
                <a:srgbClr val="1F497D"/>
              </a:solidFill>
            </a:endParaRPr>
          </a:p>
        </p:txBody>
      </p:sp>
      <p:pic>
        <p:nvPicPr>
          <p:cNvPr id="12" name="Content Placeholder 11"/>
          <p:cNvPicPr>
            <a:picLocks noGrp="1" noChangeAspect="1"/>
          </p:cNvPicPr>
          <p:nvPr>
            <p:ph sz="quarter" idx="13"/>
          </p:nvPr>
        </p:nvPicPr>
        <p:blipFill>
          <a:blip r:embed="rId2"/>
          <a:stretch>
            <a:fillRect/>
          </a:stretch>
        </p:blipFill>
        <p:spPr>
          <a:xfrm>
            <a:off x="640200" y="1234209"/>
            <a:ext cx="8154987" cy="2176275"/>
          </a:xfrm>
          <a:prstGeom prst="rect">
            <a:avLst/>
          </a:prstGeom>
        </p:spPr>
      </p:pic>
      <p:pic>
        <p:nvPicPr>
          <p:cNvPr id="14" name="Picture 13"/>
          <p:cNvPicPr>
            <a:picLocks noChangeAspect="1"/>
          </p:cNvPicPr>
          <p:nvPr/>
        </p:nvPicPr>
        <p:blipFill>
          <a:blip r:embed="rId3"/>
          <a:stretch>
            <a:fillRect/>
          </a:stretch>
        </p:blipFill>
        <p:spPr>
          <a:xfrm>
            <a:off x="640200" y="3410484"/>
            <a:ext cx="1331633" cy="1693779"/>
          </a:xfrm>
          <a:prstGeom prst="rect">
            <a:avLst/>
          </a:prstGeom>
        </p:spPr>
      </p:pic>
      <p:pic>
        <p:nvPicPr>
          <p:cNvPr id="15" name="Picture 14"/>
          <p:cNvPicPr>
            <a:picLocks noChangeAspect="1"/>
          </p:cNvPicPr>
          <p:nvPr/>
        </p:nvPicPr>
        <p:blipFill>
          <a:blip r:embed="rId4"/>
          <a:stretch>
            <a:fillRect/>
          </a:stretch>
        </p:blipFill>
        <p:spPr>
          <a:xfrm>
            <a:off x="640201" y="5078177"/>
            <a:ext cx="1331632" cy="1090613"/>
          </a:xfrm>
          <a:prstGeom prst="rect">
            <a:avLst/>
          </a:prstGeom>
        </p:spPr>
      </p:pic>
      <p:pic>
        <p:nvPicPr>
          <p:cNvPr id="16" name="Picture 15"/>
          <p:cNvPicPr>
            <a:picLocks noChangeAspect="1"/>
          </p:cNvPicPr>
          <p:nvPr/>
        </p:nvPicPr>
        <p:blipFill>
          <a:blip r:embed="rId5"/>
          <a:stretch>
            <a:fillRect/>
          </a:stretch>
        </p:blipFill>
        <p:spPr>
          <a:xfrm>
            <a:off x="1958186" y="3410484"/>
            <a:ext cx="6823354" cy="2658215"/>
          </a:xfrm>
          <a:prstGeom prst="rect">
            <a:avLst/>
          </a:prstGeom>
        </p:spPr>
      </p:pic>
      <p:sp>
        <p:nvSpPr>
          <p:cNvPr id="28" name="TextBox 27"/>
          <p:cNvSpPr txBox="1"/>
          <p:nvPr/>
        </p:nvSpPr>
        <p:spPr>
          <a:xfrm flipH="1">
            <a:off x="3316263" y="1926396"/>
            <a:ext cx="3011379" cy="369332"/>
          </a:xfrm>
          <a:prstGeom prst="rect">
            <a:avLst/>
          </a:prstGeom>
          <a:noFill/>
        </p:spPr>
        <p:txBody>
          <a:bodyPr wrap="square" rtlCol="0">
            <a:spAutoFit/>
          </a:bodyPr>
          <a:lstStyle/>
          <a:p>
            <a:r>
              <a:rPr lang="en-US" dirty="0" smtClean="0">
                <a:solidFill>
                  <a:schemeClr val="bg1"/>
                </a:solidFill>
              </a:rPr>
              <a:t>Panel 1 – User Notifications</a:t>
            </a:r>
            <a:endParaRPr lang="en-US" dirty="0">
              <a:solidFill>
                <a:schemeClr val="bg1"/>
              </a:solidFill>
            </a:endParaRPr>
          </a:p>
        </p:txBody>
      </p:sp>
      <p:sp>
        <p:nvSpPr>
          <p:cNvPr id="29" name="TextBox 28"/>
          <p:cNvSpPr txBox="1"/>
          <p:nvPr/>
        </p:nvSpPr>
        <p:spPr>
          <a:xfrm flipH="1">
            <a:off x="3468663" y="2293963"/>
            <a:ext cx="3011379" cy="369332"/>
          </a:xfrm>
          <a:prstGeom prst="rect">
            <a:avLst/>
          </a:prstGeom>
          <a:noFill/>
        </p:spPr>
        <p:txBody>
          <a:bodyPr wrap="square" rtlCol="0">
            <a:spAutoFit/>
          </a:bodyPr>
          <a:lstStyle/>
          <a:p>
            <a:r>
              <a:rPr lang="en-US" dirty="0" smtClean="0">
                <a:solidFill>
                  <a:schemeClr val="bg1"/>
                </a:solidFill>
              </a:rPr>
              <a:t>Panel  2 – Points of Contact</a:t>
            </a:r>
            <a:endParaRPr lang="en-US" dirty="0">
              <a:solidFill>
                <a:schemeClr val="bg1"/>
              </a:solidFill>
            </a:endParaRPr>
          </a:p>
        </p:txBody>
      </p:sp>
      <p:sp>
        <p:nvSpPr>
          <p:cNvPr id="30" name="TextBox 29"/>
          <p:cNvSpPr txBox="1"/>
          <p:nvPr/>
        </p:nvSpPr>
        <p:spPr>
          <a:xfrm flipH="1">
            <a:off x="3621062" y="2661530"/>
            <a:ext cx="3367483" cy="369332"/>
          </a:xfrm>
          <a:prstGeom prst="rect">
            <a:avLst/>
          </a:prstGeom>
          <a:noFill/>
        </p:spPr>
        <p:txBody>
          <a:bodyPr wrap="square" rtlCol="0">
            <a:spAutoFit/>
          </a:bodyPr>
          <a:lstStyle/>
          <a:p>
            <a:r>
              <a:rPr lang="en-US" dirty="0" smtClean="0">
                <a:solidFill>
                  <a:schemeClr val="bg1"/>
                </a:solidFill>
              </a:rPr>
              <a:t>Panel  3 – Manager Dashboard</a:t>
            </a:r>
            <a:endParaRPr lang="en-US" dirty="0">
              <a:solidFill>
                <a:schemeClr val="bg1"/>
              </a:solidFill>
            </a:endParaRPr>
          </a:p>
        </p:txBody>
      </p:sp>
      <p:sp>
        <p:nvSpPr>
          <p:cNvPr id="31" name="TextBox 30"/>
          <p:cNvSpPr txBox="1"/>
          <p:nvPr/>
        </p:nvSpPr>
        <p:spPr>
          <a:xfrm flipH="1">
            <a:off x="3773461" y="3029097"/>
            <a:ext cx="3637274" cy="369332"/>
          </a:xfrm>
          <a:prstGeom prst="rect">
            <a:avLst/>
          </a:prstGeom>
          <a:noFill/>
        </p:spPr>
        <p:txBody>
          <a:bodyPr wrap="square" rtlCol="0">
            <a:spAutoFit/>
          </a:bodyPr>
          <a:lstStyle/>
          <a:p>
            <a:r>
              <a:rPr lang="en-US" dirty="0" smtClean="0">
                <a:solidFill>
                  <a:schemeClr val="bg1"/>
                </a:solidFill>
              </a:rPr>
              <a:t>Panel  4 – Supervisor 1  Dashboard</a:t>
            </a:r>
            <a:endParaRPr lang="en-US" dirty="0">
              <a:solidFill>
                <a:schemeClr val="bg1"/>
              </a:solidFill>
            </a:endParaRPr>
          </a:p>
        </p:txBody>
      </p:sp>
      <p:sp>
        <p:nvSpPr>
          <p:cNvPr id="32" name="TextBox 31"/>
          <p:cNvSpPr txBox="1"/>
          <p:nvPr/>
        </p:nvSpPr>
        <p:spPr>
          <a:xfrm flipH="1">
            <a:off x="3925861" y="3396662"/>
            <a:ext cx="3637274" cy="369332"/>
          </a:xfrm>
          <a:prstGeom prst="rect">
            <a:avLst/>
          </a:prstGeom>
          <a:noFill/>
        </p:spPr>
        <p:txBody>
          <a:bodyPr wrap="square" rtlCol="0">
            <a:spAutoFit/>
          </a:bodyPr>
          <a:lstStyle/>
          <a:p>
            <a:r>
              <a:rPr lang="en-US" dirty="0" smtClean="0">
                <a:solidFill>
                  <a:schemeClr val="bg1"/>
                </a:solidFill>
              </a:rPr>
              <a:t>Panel  5 – Supervisor 2  Dashboard</a:t>
            </a:r>
            <a:endParaRPr lang="en-US" dirty="0">
              <a:solidFill>
                <a:schemeClr val="bg1"/>
              </a:solidFill>
            </a:endParaRPr>
          </a:p>
        </p:txBody>
      </p:sp>
      <p:sp>
        <p:nvSpPr>
          <p:cNvPr id="33" name="TextBox 32"/>
          <p:cNvSpPr txBox="1"/>
          <p:nvPr/>
        </p:nvSpPr>
        <p:spPr>
          <a:xfrm rot="16200000">
            <a:off x="-1871278" y="3693333"/>
            <a:ext cx="4544449" cy="369332"/>
          </a:xfrm>
          <a:prstGeom prst="rect">
            <a:avLst/>
          </a:prstGeom>
          <a:solidFill>
            <a:srgbClr val="30F0F0"/>
          </a:solidFill>
          <a:ln w="57150">
            <a:solidFill>
              <a:srgbClr val="0000FF"/>
            </a:solidFill>
          </a:ln>
        </p:spPr>
        <p:txBody>
          <a:bodyPr wrap="none" rtlCol="0">
            <a:spAutoFit/>
          </a:bodyPr>
          <a:lstStyle/>
          <a:p>
            <a:r>
              <a:rPr lang="en-US" b="1" dirty="0" smtClean="0">
                <a:solidFill>
                  <a:srgbClr val="0000FF"/>
                </a:solidFill>
              </a:rPr>
              <a:t>Navigation Menu – Click on Selection to Open</a:t>
            </a:r>
            <a:endParaRPr lang="en-US" b="1" dirty="0">
              <a:solidFill>
                <a:srgbClr val="0000FF"/>
              </a:solidFill>
            </a:endParaRPr>
          </a:p>
        </p:txBody>
      </p:sp>
      <p:sp>
        <p:nvSpPr>
          <p:cNvPr id="34" name="Left Arrow 33"/>
          <p:cNvSpPr/>
          <p:nvPr/>
        </p:nvSpPr>
        <p:spPr>
          <a:xfrm>
            <a:off x="3316263" y="1118188"/>
            <a:ext cx="4278718" cy="556148"/>
          </a:xfrm>
          <a:prstGeom prst="lef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Session 15:00 Minutes Countdown Timer</a:t>
            </a:r>
            <a:endParaRPr lang="en-US" b="1" dirty="0">
              <a:solidFill>
                <a:srgbClr val="0000FF"/>
              </a:solidFill>
            </a:endParaRPr>
          </a:p>
        </p:txBody>
      </p:sp>
      <p:sp>
        <p:nvSpPr>
          <p:cNvPr id="35" name="Rectangle 34"/>
          <p:cNvSpPr/>
          <p:nvPr/>
        </p:nvSpPr>
        <p:spPr>
          <a:xfrm>
            <a:off x="1856096" y="1281671"/>
            <a:ext cx="1460167" cy="21406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490348" y="3839068"/>
            <a:ext cx="1313864" cy="214846"/>
          </a:xfrm>
          <a:prstGeom prst="rect">
            <a:avLst/>
          </a:prstGeom>
        </p:spPr>
      </p:pic>
      <p:pic>
        <p:nvPicPr>
          <p:cNvPr id="18" name="Picture 17"/>
          <p:cNvPicPr>
            <a:picLocks noChangeAspect="1"/>
          </p:cNvPicPr>
          <p:nvPr/>
        </p:nvPicPr>
        <p:blipFill>
          <a:blip r:embed="rId7"/>
          <a:stretch>
            <a:fillRect/>
          </a:stretch>
        </p:blipFill>
        <p:spPr>
          <a:xfrm>
            <a:off x="7474124" y="1578803"/>
            <a:ext cx="1441921" cy="443127"/>
          </a:xfrm>
          <a:prstGeom prst="rect">
            <a:avLst/>
          </a:prstGeom>
        </p:spPr>
      </p:pic>
    </p:spTree>
    <p:extLst>
      <p:ext uri="{BB962C8B-B14F-4D97-AF65-F5344CB8AC3E}">
        <p14:creationId xmlns:p14="http://schemas.microsoft.com/office/powerpoint/2010/main" val="319909717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5091" y="3708015"/>
            <a:ext cx="6182436" cy="2465642"/>
          </a:xfrm>
          <a:prstGeom prst="rect">
            <a:avLst/>
          </a:prstGeom>
        </p:spPr>
      </p:pic>
      <p:sp>
        <p:nvSpPr>
          <p:cNvPr id="2" name="Title 1"/>
          <p:cNvSpPr>
            <a:spLocks noGrp="1"/>
          </p:cNvSpPr>
          <p:nvPr>
            <p:ph type="title"/>
          </p:nvPr>
        </p:nvSpPr>
        <p:spPr/>
        <p:txBody>
          <a:bodyPr/>
          <a:lstStyle/>
          <a:p>
            <a:r>
              <a:rPr lang="en-US" dirty="0"/>
              <a:t>Annual Assessment – Supervisor 2 Approval</a:t>
            </a:r>
          </a:p>
        </p:txBody>
      </p:sp>
      <p:pic>
        <p:nvPicPr>
          <p:cNvPr id="6" name="Content Placeholder 5"/>
          <p:cNvPicPr>
            <a:picLocks noGrp="1" noChangeAspect="1"/>
          </p:cNvPicPr>
          <p:nvPr>
            <p:ph sz="quarter" idx="13"/>
          </p:nvPr>
        </p:nvPicPr>
        <p:blipFill>
          <a:blip r:embed="rId3"/>
          <a:stretch>
            <a:fillRect/>
          </a:stretch>
        </p:blipFill>
        <p:spPr>
          <a:xfrm>
            <a:off x="1542199" y="1175141"/>
            <a:ext cx="6182434" cy="227894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296</a:t>
            </a:fld>
            <a:endParaRPr lang="en-US" dirty="0">
              <a:solidFill>
                <a:srgbClr val="1F497D"/>
              </a:solidFill>
            </a:endParaRPr>
          </a:p>
        </p:txBody>
      </p:sp>
      <p:sp>
        <p:nvSpPr>
          <p:cNvPr id="14" name="Rectangle 13"/>
          <p:cNvSpPr/>
          <p:nvPr/>
        </p:nvSpPr>
        <p:spPr>
          <a:xfrm>
            <a:off x="1542196" y="2088109"/>
            <a:ext cx="968991" cy="1958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867279" y="5488678"/>
            <a:ext cx="954099" cy="1887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ent Arrow 15"/>
          <p:cNvSpPr/>
          <p:nvPr/>
        </p:nvSpPr>
        <p:spPr>
          <a:xfrm rot="10800000" flipH="1">
            <a:off x="1842449" y="2311273"/>
            <a:ext cx="1024832" cy="3502672"/>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136478" y="3415499"/>
            <a:ext cx="2511188" cy="1200329"/>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Must Use </a:t>
            </a:r>
          </a:p>
          <a:p>
            <a:pPr algn="ctr"/>
            <a:r>
              <a:rPr lang="en-US" b="1" dirty="0" smtClean="0">
                <a:solidFill>
                  <a:srgbClr val="FF0000"/>
                </a:solidFill>
              </a:rPr>
              <a:t>Supervisor Menu </a:t>
            </a:r>
          </a:p>
          <a:p>
            <a:pPr algn="ctr"/>
            <a:r>
              <a:rPr lang="en-US" b="1" dirty="0" smtClean="0">
                <a:solidFill>
                  <a:srgbClr val="FF0000"/>
                </a:solidFill>
              </a:rPr>
              <a:t>for </a:t>
            </a:r>
          </a:p>
          <a:p>
            <a:pPr algn="ctr"/>
            <a:r>
              <a:rPr lang="en-US" b="1" dirty="0" smtClean="0">
                <a:solidFill>
                  <a:srgbClr val="FF0000"/>
                </a:solidFill>
              </a:rPr>
              <a:t>Supervisor 2 Approval</a:t>
            </a:r>
            <a:endParaRPr lang="en-US" b="1" dirty="0">
              <a:solidFill>
                <a:srgbClr val="FF0000"/>
              </a:solidFill>
            </a:endParaRPr>
          </a:p>
        </p:txBody>
      </p:sp>
      <p:sp>
        <p:nvSpPr>
          <p:cNvPr id="18" name="Rounded Rectangle 17"/>
          <p:cNvSpPr/>
          <p:nvPr/>
        </p:nvSpPr>
        <p:spPr>
          <a:xfrm>
            <a:off x="3985146" y="5720694"/>
            <a:ext cx="4885899" cy="1887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Callout 18"/>
          <p:cNvSpPr/>
          <p:nvPr/>
        </p:nvSpPr>
        <p:spPr>
          <a:xfrm>
            <a:off x="3611084" y="4981436"/>
            <a:ext cx="1924334" cy="711962"/>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Name / Row</a:t>
            </a:r>
            <a:endParaRPr lang="en-US" b="1" dirty="0">
              <a:solidFill>
                <a:srgbClr val="FF0000"/>
              </a:solidFill>
            </a:endParaRPr>
          </a:p>
        </p:txBody>
      </p:sp>
    </p:spTree>
    <p:extLst>
      <p:ext uri="{BB962C8B-B14F-4D97-AF65-F5344CB8AC3E}">
        <p14:creationId xmlns:p14="http://schemas.microsoft.com/office/powerpoint/2010/main" val="197032301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513" y="1834072"/>
            <a:ext cx="8154987" cy="367880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297</a:t>
            </a:fld>
            <a:endParaRPr lang="en-US" dirty="0">
              <a:solidFill>
                <a:srgbClr val="1F497D"/>
              </a:solidFill>
            </a:endParaRPr>
          </a:p>
        </p:txBody>
      </p:sp>
      <p:sp>
        <p:nvSpPr>
          <p:cNvPr id="6" name="TextBox 5"/>
          <p:cNvSpPr txBox="1"/>
          <p:nvPr/>
        </p:nvSpPr>
        <p:spPr>
          <a:xfrm>
            <a:off x="3684896" y="2811439"/>
            <a:ext cx="2992742" cy="369332"/>
          </a:xfrm>
          <a:prstGeom prst="rect">
            <a:avLst/>
          </a:prstGeom>
          <a:noFill/>
        </p:spPr>
        <p:txBody>
          <a:bodyPr wrap="none" rtlCol="0">
            <a:spAutoFit/>
          </a:bodyPr>
          <a:lstStyle/>
          <a:p>
            <a:r>
              <a:rPr lang="en-US" dirty="0" smtClean="0">
                <a:solidFill>
                  <a:schemeClr val="bg1"/>
                </a:solidFill>
              </a:rPr>
              <a:t>Panel 1 – General Information</a:t>
            </a:r>
            <a:endParaRPr lang="en-US" dirty="0">
              <a:solidFill>
                <a:schemeClr val="bg1"/>
              </a:solidFill>
            </a:endParaRPr>
          </a:p>
        </p:txBody>
      </p:sp>
      <p:sp>
        <p:nvSpPr>
          <p:cNvPr id="7" name="TextBox 6"/>
          <p:cNvSpPr txBox="1"/>
          <p:nvPr/>
        </p:nvSpPr>
        <p:spPr>
          <a:xfrm>
            <a:off x="3900268" y="3167123"/>
            <a:ext cx="4196790" cy="369332"/>
          </a:xfrm>
          <a:prstGeom prst="rect">
            <a:avLst/>
          </a:prstGeom>
          <a:noFill/>
        </p:spPr>
        <p:txBody>
          <a:bodyPr wrap="none" rtlCol="0">
            <a:spAutoFit/>
          </a:bodyPr>
          <a:lstStyle/>
          <a:p>
            <a:r>
              <a:rPr lang="en-US" dirty="0" smtClean="0">
                <a:solidFill>
                  <a:schemeClr val="bg1"/>
                </a:solidFill>
              </a:rPr>
              <a:t>Panel 2 – Current Contribution Plan Details</a:t>
            </a:r>
            <a:endParaRPr lang="en-US" dirty="0">
              <a:solidFill>
                <a:schemeClr val="bg1"/>
              </a:solidFill>
            </a:endParaRPr>
          </a:p>
        </p:txBody>
      </p:sp>
      <p:sp>
        <p:nvSpPr>
          <p:cNvPr id="8" name="TextBox 7"/>
          <p:cNvSpPr txBox="1"/>
          <p:nvPr/>
        </p:nvSpPr>
        <p:spPr>
          <a:xfrm>
            <a:off x="5579317" y="3589868"/>
            <a:ext cx="2355581" cy="369332"/>
          </a:xfrm>
          <a:prstGeom prst="rect">
            <a:avLst/>
          </a:prstGeom>
          <a:noFill/>
        </p:spPr>
        <p:txBody>
          <a:bodyPr wrap="none" rtlCol="0">
            <a:spAutoFit/>
          </a:bodyPr>
          <a:lstStyle/>
          <a:p>
            <a:r>
              <a:rPr lang="en-US" dirty="0" smtClean="0">
                <a:solidFill>
                  <a:schemeClr val="bg1"/>
                </a:solidFill>
              </a:rPr>
              <a:t>Panel 3 – Three Factors</a:t>
            </a:r>
            <a:endParaRPr lang="en-US" dirty="0">
              <a:solidFill>
                <a:schemeClr val="bg1"/>
              </a:solidFill>
            </a:endParaRPr>
          </a:p>
        </p:txBody>
      </p:sp>
      <p:sp>
        <p:nvSpPr>
          <p:cNvPr id="9" name="Left Arrow Callout 8"/>
          <p:cNvSpPr/>
          <p:nvPr/>
        </p:nvSpPr>
        <p:spPr>
          <a:xfrm>
            <a:off x="3494066" y="4073731"/>
            <a:ext cx="2580732" cy="494339"/>
          </a:xfrm>
          <a:prstGeom prst="leftArrowCallout">
            <a:avLst>
              <a:gd name="adj1" fmla="val 31434"/>
              <a:gd name="adj2" fmla="val 49127"/>
              <a:gd name="adj3" fmla="val 25000"/>
              <a:gd name="adj4" fmla="val 91846"/>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Supervisor 1 Recommended Scores</a:t>
            </a:r>
            <a:endParaRPr lang="en-US" b="1" dirty="0">
              <a:solidFill>
                <a:srgbClr val="0000FF"/>
              </a:solidFill>
            </a:endParaRPr>
          </a:p>
        </p:txBody>
      </p:sp>
      <p:sp>
        <p:nvSpPr>
          <p:cNvPr id="10" name="Rectangle 9"/>
          <p:cNvSpPr/>
          <p:nvPr/>
        </p:nvSpPr>
        <p:spPr>
          <a:xfrm>
            <a:off x="2043485" y="4066124"/>
            <a:ext cx="1431235" cy="52177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Callout 10"/>
          <p:cNvSpPr/>
          <p:nvPr/>
        </p:nvSpPr>
        <p:spPr>
          <a:xfrm flipH="1">
            <a:off x="3152503" y="4905732"/>
            <a:ext cx="2759102" cy="494339"/>
          </a:xfrm>
          <a:prstGeom prst="leftArrowCallout">
            <a:avLst>
              <a:gd name="adj1" fmla="val 31434"/>
              <a:gd name="adj2" fmla="val 49127"/>
              <a:gd name="adj3" fmla="val 25000"/>
              <a:gd name="adj4" fmla="val 91846"/>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Action Options </a:t>
            </a:r>
          </a:p>
          <a:p>
            <a:pPr algn="ctr"/>
            <a:r>
              <a:rPr lang="en-US" b="1" dirty="0" smtClean="0">
                <a:solidFill>
                  <a:srgbClr val="0000FF"/>
                </a:solidFill>
              </a:rPr>
              <a:t>for Supervisor 2</a:t>
            </a:r>
            <a:endParaRPr lang="en-US" b="1" dirty="0">
              <a:solidFill>
                <a:srgbClr val="0000FF"/>
              </a:solidFill>
            </a:endParaRPr>
          </a:p>
        </p:txBody>
      </p:sp>
      <p:sp>
        <p:nvSpPr>
          <p:cNvPr id="12" name="Rectangle 11"/>
          <p:cNvSpPr/>
          <p:nvPr/>
        </p:nvSpPr>
        <p:spPr>
          <a:xfrm>
            <a:off x="5982790" y="4998721"/>
            <a:ext cx="2503714" cy="35480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a:stretch>
            <a:fillRect/>
          </a:stretch>
        </p:blipFill>
        <p:spPr>
          <a:xfrm>
            <a:off x="7073985" y="4052402"/>
            <a:ext cx="1952625" cy="600075"/>
          </a:xfrm>
          <a:prstGeom prst="rect">
            <a:avLst/>
          </a:prstGeom>
        </p:spPr>
      </p:pic>
    </p:spTree>
    <p:extLst>
      <p:ext uri="{BB962C8B-B14F-4D97-AF65-F5344CB8AC3E}">
        <p14:creationId xmlns:p14="http://schemas.microsoft.com/office/powerpoint/2010/main" val="484057751"/>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180933"/>
            <a:ext cx="1380412" cy="3407109"/>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298</a:t>
            </a:fld>
            <a:endParaRPr lang="en-US" dirty="0">
              <a:solidFill>
                <a:srgbClr val="1F497D"/>
              </a:solidFill>
            </a:endParaRPr>
          </a:p>
        </p:txBody>
      </p:sp>
      <p:pic>
        <p:nvPicPr>
          <p:cNvPr id="6" name="Content Placeholder 7"/>
          <p:cNvPicPr>
            <a:picLocks noChangeAspect="1"/>
          </p:cNvPicPr>
          <p:nvPr/>
        </p:nvPicPr>
        <p:blipFill>
          <a:blip r:embed="rId3"/>
          <a:stretch>
            <a:fillRect/>
          </a:stretch>
        </p:blipFill>
        <p:spPr>
          <a:xfrm>
            <a:off x="1925076" y="1208229"/>
            <a:ext cx="6947322" cy="1899151"/>
          </a:xfrm>
          <a:prstGeom prst="rect">
            <a:avLst/>
          </a:prstGeom>
          <a:ln>
            <a:solidFill>
              <a:srgbClr val="1C1C1C"/>
            </a:solidFill>
          </a:ln>
        </p:spPr>
      </p:pic>
      <p:sp>
        <p:nvSpPr>
          <p:cNvPr id="9" name="Rectangle 8"/>
          <p:cNvSpPr/>
          <p:nvPr/>
        </p:nvSpPr>
        <p:spPr>
          <a:xfrm>
            <a:off x="1925076" y="1815152"/>
            <a:ext cx="6947322" cy="1292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p>
        </p:txBody>
      </p:sp>
      <p:sp>
        <p:nvSpPr>
          <p:cNvPr id="11" name="Down Arrow Callout 10"/>
          <p:cNvSpPr/>
          <p:nvPr/>
        </p:nvSpPr>
        <p:spPr>
          <a:xfrm>
            <a:off x="5091505" y="5336274"/>
            <a:ext cx="3603009" cy="1064526"/>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rPr>
              <a:t>See Next Slide </a:t>
            </a:r>
          </a:p>
          <a:p>
            <a:pPr algn="ctr"/>
            <a:r>
              <a:rPr lang="en-US" b="1" dirty="0" smtClean="0">
                <a:solidFill>
                  <a:srgbClr val="0000FF"/>
                </a:solidFill>
              </a:rPr>
              <a:t>How </a:t>
            </a:r>
            <a:r>
              <a:rPr lang="en-US" b="1" dirty="0">
                <a:solidFill>
                  <a:srgbClr val="0000FF"/>
                </a:solidFill>
              </a:rPr>
              <a:t>to Use </a:t>
            </a:r>
            <a:r>
              <a:rPr lang="en-US" b="1" dirty="0" smtClean="0">
                <a:solidFill>
                  <a:srgbClr val="0000FF"/>
                </a:solidFill>
              </a:rPr>
              <a:t>General </a:t>
            </a:r>
            <a:r>
              <a:rPr lang="en-US" b="1" dirty="0">
                <a:solidFill>
                  <a:srgbClr val="0000FF"/>
                </a:solidFill>
              </a:rPr>
              <a:t>Information</a:t>
            </a:r>
          </a:p>
        </p:txBody>
      </p:sp>
    </p:spTree>
    <p:extLst>
      <p:ext uri="{BB962C8B-B14F-4D97-AF65-F5344CB8AC3E}">
        <p14:creationId xmlns:p14="http://schemas.microsoft.com/office/powerpoint/2010/main" val="400926772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7"/>
          <p:cNvPicPr>
            <a:picLocks noGrp="1" noChangeAspect="1"/>
          </p:cNvPicPr>
          <p:nvPr>
            <p:ph sz="quarter" idx="13"/>
          </p:nvPr>
        </p:nvPicPr>
        <p:blipFill>
          <a:blip r:embed="rId2"/>
          <a:stretch>
            <a:fillRect/>
          </a:stretch>
        </p:blipFill>
        <p:spPr>
          <a:xfrm>
            <a:off x="544383" y="1153852"/>
            <a:ext cx="8255725" cy="1826512"/>
          </a:xfrm>
          <a:prstGeom prst="rect">
            <a:avLst/>
          </a:prstGeom>
        </p:spPr>
      </p:pic>
      <p:sp>
        <p:nvSpPr>
          <p:cNvPr id="2" name="Title 1"/>
          <p:cNvSpPr>
            <a:spLocks noGrp="1"/>
          </p:cNvSpPr>
          <p:nvPr>
            <p:ph type="title"/>
          </p:nvPr>
        </p:nvSpPr>
        <p:spPr>
          <a:xfrm>
            <a:off x="544664" y="631050"/>
            <a:ext cx="8255444" cy="418576"/>
          </a:xfrm>
        </p:spPr>
        <p:txBody>
          <a:bodyPr/>
          <a:lstStyle/>
          <a:p>
            <a:r>
              <a:rPr lang="en-US" dirty="0"/>
              <a:t>Annual Assessment – </a:t>
            </a:r>
            <a:r>
              <a:rPr lang="en-US" dirty="0" smtClean="0"/>
              <a:t>Supervisor 2 – Reviewing Scores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299</a:t>
            </a:fld>
            <a:endParaRPr lang="en-US" dirty="0">
              <a:solidFill>
                <a:srgbClr val="1F497D"/>
              </a:solidFill>
            </a:endParaRPr>
          </a:p>
        </p:txBody>
      </p:sp>
      <p:sp>
        <p:nvSpPr>
          <p:cNvPr id="5" name="Rectangle 4"/>
          <p:cNvSpPr/>
          <p:nvPr/>
        </p:nvSpPr>
        <p:spPr>
          <a:xfrm>
            <a:off x="1150810" y="2435749"/>
            <a:ext cx="924594" cy="425977"/>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097120" y="2435750"/>
            <a:ext cx="1373111" cy="48151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544383" y="3319771"/>
            <a:ext cx="8235339" cy="600731"/>
          </a:xfrm>
          <a:prstGeom prst="rect">
            <a:avLst/>
          </a:prstGeom>
        </p:spPr>
      </p:pic>
      <p:sp>
        <p:nvSpPr>
          <p:cNvPr id="8" name="TextBox 7"/>
          <p:cNvSpPr txBox="1"/>
          <p:nvPr/>
        </p:nvSpPr>
        <p:spPr>
          <a:xfrm>
            <a:off x="1048353" y="3932955"/>
            <a:ext cx="470000" cy="2462213"/>
          </a:xfrm>
          <a:prstGeom prst="rect">
            <a:avLst/>
          </a:prstGeom>
          <a:noFill/>
        </p:spPr>
        <p:txBody>
          <a:bodyPr wrap="none" rtlCol="0">
            <a:spAutoFit/>
          </a:bodyPr>
          <a:lstStyle/>
          <a:p>
            <a:r>
              <a:rPr lang="en-US" sz="1100" b="1" dirty="0" smtClean="0">
                <a:solidFill>
                  <a:srgbClr val="080808"/>
                </a:solidFill>
              </a:rPr>
              <a:t>1L</a:t>
            </a:r>
          </a:p>
          <a:p>
            <a:r>
              <a:rPr lang="en-US" sz="1100" b="1" dirty="0" smtClean="0">
                <a:solidFill>
                  <a:srgbClr val="080808"/>
                </a:solidFill>
              </a:rPr>
              <a:t>1M</a:t>
            </a:r>
          </a:p>
          <a:p>
            <a:r>
              <a:rPr lang="en-US" sz="1100" b="1" dirty="0" smtClean="0">
                <a:solidFill>
                  <a:srgbClr val="080808"/>
                </a:solidFill>
              </a:rPr>
              <a:t>1H</a:t>
            </a:r>
          </a:p>
          <a:p>
            <a:r>
              <a:rPr lang="en-US" sz="1100" b="1" dirty="0" smtClean="0">
                <a:solidFill>
                  <a:srgbClr val="080808"/>
                </a:solidFill>
              </a:rPr>
              <a:t>2L</a:t>
            </a:r>
          </a:p>
          <a:p>
            <a:r>
              <a:rPr lang="en-US" sz="1100" b="1" dirty="0" smtClean="0">
                <a:solidFill>
                  <a:srgbClr val="080808"/>
                </a:solidFill>
              </a:rPr>
              <a:t>2ML</a:t>
            </a:r>
          </a:p>
          <a:p>
            <a:r>
              <a:rPr lang="en-US" sz="1100" b="1" dirty="0" smtClean="0">
                <a:solidFill>
                  <a:srgbClr val="080808"/>
                </a:solidFill>
              </a:rPr>
              <a:t>2M</a:t>
            </a:r>
          </a:p>
          <a:p>
            <a:r>
              <a:rPr lang="en-US" sz="1100" b="1" dirty="0" smtClean="0">
                <a:solidFill>
                  <a:srgbClr val="080808"/>
                </a:solidFill>
              </a:rPr>
              <a:t>2MH</a:t>
            </a:r>
          </a:p>
          <a:p>
            <a:r>
              <a:rPr lang="en-US" sz="1100" b="1" dirty="0" smtClean="0">
                <a:solidFill>
                  <a:srgbClr val="080808"/>
                </a:solidFill>
              </a:rPr>
              <a:t>2H</a:t>
            </a:r>
          </a:p>
          <a:p>
            <a:r>
              <a:rPr lang="en-US" sz="1100" b="1" dirty="0" smtClean="0">
                <a:solidFill>
                  <a:srgbClr val="080808"/>
                </a:solidFill>
              </a:rPr>
              <a:t>3L</a:t>
            </a:r>
          </a:p>
          <a:p>
            <a:r>
              <a:rPr lang="en-US" sz="1100" b="1" dirty="0" smtClean="0">
                <a:solidFill>
                  <a:srgbClr val="080808"/>
                </a:solidFill>
              </a:rPr>
              <a:t>3M</a:t>
            </a:r>
          </a:p>
          <a:p>
            <a:r>
              <a:rPr lang="en-US" sz="1100" b="1" dirty="0" smtClean="0">
                <a:solidFill>
                  <a:srgbClr val="080808"/>
                </a:solidFill>
              </a:rPr>
              <a:t>3H</a:t>
            </a:r>
          </a:p>
          <a:p>
            <a:r>
              <a:rPr lang="en-US" sz="1100" b="1" dirty="0" smtClean="0">
                <a:solidFill>
                  <a:srgbClr val="080808"/>
                </a:solidFill>
              </a:rPr>
              <a:t>4L</a:t>
            </a:r>
          </a:p>
          <a:p>
            <a:r>
              <a:rPr lang="en-US" sz="1100" b="1" dirty="0" smtClean="0">
                <a:solidFill>
                  <a:srgbClr val="080808"/>
                </a:solidFill>
              </a:rPr>
              <a:t>4M</a:t>
            </a:r>
          </a:p>
          <a:p>
            <a:r>
              <a:rPr lang="en-US" sz="1100" b="1" dirty="0" smtClean="0">
                <a:solidFill>
                  <a:srgbClr val="080808"/>
                </a:solidFill>
              </a:rPr>
              <a:t>4H</a:t>
            </a:r>
          </a:p>
        </p:txBody>
      </p:sp>
      <p:pic>
        <p:nvPicPr>
          <p:cNvPr id="9" name="Picture 8"/>
          <p:cNvPicPr>
            <a:picLocks noChangeAspect="1"/>
          </p:cNvPicPr>
          <p:nvPr/>
        </p:nvPicPr>
        <p:blipFill>
          <a:blip r:embed="rId4"/>
          <a:stretch>
            <a:fillRect/>
          </a:stretch>
        </p:blipFill>
        <p:spPr>
          <a:xfrm>
            <a:off x="56877" y="3920502"/>
            <a:ext cx="991476" cy="2444393"/>
          </a:xfrm>
          <a:prstGeom prst="rect">
            <a:avLst/>
          </a:prstGeom>
        </p:spPr>
      </p:pic>
      <p:pic>
        <p:nvPicPr>
          <p:cNvPr id="10" name="Picture 9"/>
          <p:cNvPicPr>
            <a:picLocks noChangeAspect="1"/>
          </p:cNvPicPr>
          <p:nvPr/>
        </p:nvPicPr>
        <p:blipFill>
          <a:blip r:embed="rId5"/>
          <a:stretch>
            <a:fillRect/>
          </a:stretch>
        </p:blipFill>
        <p:spPr>
          <a:xfrm>
            <a:off x="2863977" y="3983386"/>
            <a:ext cx="1433703" cy="2393661"/>
          </a:xfrm>
          <a:prstGeom prst="rect">
            <a:avLst/>
          </a:prstGeom>
        </p:spPr>
      </p:pic>
      <p:cxnSp>
        <p:nvCxnSpPr>
          <p:cNvPr id="11" name="Straight Arrow Connector 10"/>
          <p:cNvCxnSpPr>
            <a:stCxn id="5" idx="2"/>
          </p:cNvCxnSpPr>
          <p:nvPr/>
        </p:nvCxnSpPr>
        <p:spPr>
          <a:xfrm flipH="1">
            <a:off x="1048354" y="2861726"/>
            <a:ext cx="564753" cy="53069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flipH="1">
            <a:off x="3580829" y="2917266"/>
            <a:ext cx="4202847" cy="539166"/>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4939" y="2148117"/>
            <a:ext cx="2927212" cy="307777"/>
          </a:xfrm>
          <a:prstGeom prst="rect">
            <a:avLst/>
          </a:prstGeom>
          <a:solidFill>
            <a:srgbClr val="30F0F0"/>
          </a:solidFill>
          <a:ln w="57150">
            <a:solidFill>
              <a:srgbClr val="0000FF"/>
            </a:solidFill>
          </a:ln>
        </p:spPr>
        <p:txBody>
          <a:bodyPr wrap="none" rtlCol="0">
            <a:spAutoFit/>
          </a:bodyPr>
          <a:lstStyle/>
          <a:p>
            <a:r>
              <a:rPr lang="en-US" sz="1400" b="1" dirty="0" smtClean="0">
                <a:solidFill>
                  <a:srgbClr val="0000FF"/>
                </a:solidFill>
              </a:rPr>
              <a:t>Reference Point for Categorical Score</a:t>
            </a:r>
            <a:endParaRPr lang="en-US" sz="1400" b="1" dirty="0">
              <a:solidFill>
                <a:srgbClr val="0000FF"/>
              </a:solidFill>
            </a:endParaRPr>
          </a:p>
        </p:txBody>
      </p:sp>
      <p:sp>
        <p:nvSpPr>
          <p:cNvPr id="14" name="TextBox 13"/>
          <p:cNvSpPr txBox="1"/>
          <p:nvPr/>
        </p:nvSpPr>
        <p:spPr>
          <a:xfrm>
            <a:off x="6290669" y="2111818"/>
            <a:ext cx="2735044" cy="307777"/>
          </a:xfrm>
          <a:prstGeom prst="rect">
            <a:avLst/>
          </a:prstGeom>
          <a:solidFill>
            <a:srgbClr val="30F0F0"/>
          </a:solidFill>
          <a:ln w="57150">
            <a:solidFill>
              <a:srgbClr val="0000FF"/>
            </a:solidFill>
          </a:ln>
        </p:spPr>
        <p:txBody>
          <a:bodyPr wrap="none" rtlCol="0">
            <a:spAutoFit/>
          </a:bodyPr>
          <a:lstStyle/>
          <a:p>
            <a:r>
              <a:rPr lang="en-US" sz="1400" b="1" dirty="0" smtClean="0">
                <a:solidFill>
                  <a:srgbClr val="0000FF"/>
                </a:solidFill>
              </a:rPr>
              <a:t>Reference Point for Numeric Score</a:t>
            </a:r>
            <a:endParaRPr lang="en-US" sz="1400" b="1" dirty="0">
              <a:solidFill>
                <a:srgbClr val="0000FF"/>
              </a:solidFill>
            </a:endParaRPr>
          </a:p>
        </p:txBody>
      </p:sp>
      <p:pic>
        <p:nvPicPr>
          <p:cNvPr id="15" name="Picture 14"/>
          <p:cNvPicPr>
            <a:picLocks noChangeAspect="1"/>
          </p:cNvPicPr>
          <p:nvPr/>
        </p:nvPicPr>
        <p:blipFill>
          <a:blip r:embed="rId6"/>
          <a:stretch>
            <a:fillRect/>
          </a:stretch>
        </p:blipFill>
        <p:spPr>
          <a:xfrm>
            <a:off x="5916168" y="4457799"/>
            <a:ext cx="2679192" cy="1831693"/>
          </a:xfrm>
          <a:prstGeom prst="rect">
            <a:avLst/>
          </a:prstGeom>
        </p:spPr>
      </p:pic>
      <p:sp>
        <p:nvSpPr>
          <p:cNvPr id="16" name="TextBox 15"/>
          <p:cNvSpPr txBox="1"/>
          <p:nvPr/>
        </p:nvSpPr>
        <p:spPr>
          <a:xfrm>
            <a:off x="7320685" y="3778382"/>
            <a:ext cx="1300356" cy="600164"/>
          </a:xfrm>
          <a:prstGeom prst="rect">
            <a:avLst/>
          </a:prstGeom>
          <a:noFill/>
        </p:spPr>
        <p:txBody>
          <a:bodyPr wrap="none" rtlCol="0">
            <a:spAutoFit/>
          </a:bodyPr>
          <a:lstStyle/>
          <a:p>
            <a:r>
              <a:rPr lang="en-US" sz="1100" b="1" dirty="0" smtClean="0">
                <a:solidFill>
                  <a:srgbClr val="080808"/>
                </a:solidFill>
              </a:rPr>
              <a:t>1 - Unacceptable</a:t>
            </a:r>
          </a:p>
          <a:p>
            <a:r>
              <a:rPr lang="en-US" sz="1100" b="1" dirty="0" smtClean="0">
                <a:solidFill>
                  <a:srgbClr val="080808"/>
                </a:solidFill>
              </a:rPr>
              <a:t>3 – Fully Successful</a:t>
            </a:r>
          </a:p>
          <a:p>
            <a:r>
              <a:rPr lang="en-US" sz="1100" b="1" dirty="0" smtClean="0">
                <a:solidFill>
                  <a:srgbClr val="080808"/>
                </a:solidFill>
              </a:rPr>
              <a:t>5 - Outstanding</a:t>
            </a:r>
          </a:p>
        </p:txBody>
      </p:sp>
    </p:spTree>
    <p:extLst>
      <p:ext uri="{BB962C8B-B14F-4D97-AF65-F5344CB8AC3E}">
        <p14:creationId xmlns:p14="http://schemas.microsoft.com/office/powerpoint/2010/main" val="1145335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544653" y="1155500"/>
            <a:ext cx="8154847" cy="2851968"/>
          </a:xfrm>
          <a:prstGeom prst="rect">
            <a:avLst/>
          </a:prstGeom>
        </p:spPr>
      </p:pic>
      <p:pic>
        <p:nvPicPr>
          <p:cNvPr id="12" name="Content Placeholder 12"/>
          <p:cNvPicPr>
            <a:picLocks noChangeAspect="1"/>
          </p:cNvPicPr>
          <p:nvPr/>
        </p:nvPicPr>
        <p:blipFill>
          <a:blip r:embed="rId3"/>
          <a:stretch>
            <a:fillRect/>
          </a:stretch>
        </p:blipFill>
        <p:spPr>
          <a:xfrm>
            <a:off x="544663" y="4086853"/>
            <a:ext cx="8127389" cy="2622047"/>
          </a:xfrm>
          <a:prstGeom prst="rect">
            <a:avLst/>
          </a:prstGeom>
        </p:spPr>
      </p:pic>
      <p:sp>
        <p:nvSpPr>
          <p:cNvPr id="13" name="Up Arrow Callout 12"/>
          <p:cNvSpPr/>
          <p:nvPr/>
        </p:nvSpPr>
        <p:spPr>
          <a:xfrm>
            <a:off x="4285315" y="2773095"/>
            <a:ext cx="1411313" cy="590335"/>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1260666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31052"/>
            <a:ext cx="8221603" cy="418576"/>
          </a:xfrm>
        </p:spPr>
        <p:txBody>
          <a:bodyPr/>
          <a:lstStyle/>
          <a:p>
            <a:r>
              <a:rPr lang="en-US" dirty="0"/>
              <a:t>CAS2Net Enhancements &gt; Home &gt; </a:t>
            </a:r>
            <a:r>
              <a:rPr lang="en-US" dirty="0" smtClean="0"/>
              <a:t>Index</a:t>
            </a:r>
            <a:br>
              <a:rPr lang="en-US" dirty="0" smtClean="0"/>
            </a:br>
            <a:r>
              <a:rPr lang="en-US" dirty="0" smtClean="0"/>
              <a:t> Dashboards for Supervisors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a:t>
            </a:fld>
            <a:endParaRPr lang="en-US" dirty="0">
              <a:solidFill>
                <a:srgbClr val="1F497D"/>
              </a:solidFill>
            </a:endParaRPr>
          </a:p>
        </p:txBody>
      </p:sp>
      <p:pic>
        <p:nvPicPr>
          <p:cNvPr id="7" name="Picture 6"/>
          <p:cNvPicPr>
            <a:picLocks noChangeAspect="1"/>
          </p:cNvPicPr>
          <p:nvPr/>
        </p:nvPicPr>
        <p:blipFill>
          <a:blip r:embed="rId2"/>
          <a:stretch>
            <a:fillRect/>
          </a:stretch>
        </p:blipFill>
        <p:spPr>
          <a:xfrm>
            <a:off x="544664" y="1262313"/>
            <a:ext cx="2095500" cy="1914525"/>
          </a:xfrm>
          <a:prstGeom prst="rect">
            <a:avLst/>
          </a:prstGeom>
        </p:spPr>
      </p:pic>
      <p:pic>
        <p:nvPicPr>
          <p:cNvPr id="12" name="Picture 11"/>
          <p:cNvPicPr>
            <a:picLocks noChangeAspect="1"/>
          </p:cNvPicPr>
          <p:nvPr/>
        </p:nvPicPr>
        <p:blipFill>
          <a:blip r:embed="rId3"/>
          <a:stretch>
            <a:fillRect/>
          </a:stretch>
        </p:blipFill>
        <p:spPr>
          <a:xfrm>
            <a:off x="3322670" y="4988962"/>
            <a:ext cx="5143330" cy="1532456"/>
          </a:xfrm>
          <a:prstGeom prst="rect">
            <a:avLst/>
          </a:prstGeom>
        </p:spPr>
      </p:pic>
      <p:pic>
        <p:nvPicPr>
          <p:cNvPr id="16" name="Picture 15"/>
          <p:cNvPicPr>
            <a:picLocks noChangeAspect="1"/>
          </p:cNvPicPr>
          <p:nvPr/>
        </p:nvPicPr>
        <p:blipFill>
          <a:blip r:embed="rId4"/>
          <a:stretch>
            <a:fillRect/>
          </a:stretch>
        </p:blipFill>
        <p:spPr>
          <a:xfrm>
            <a:off x="2861630" y="2840101"/>
            <a:ext cx="5904637" cy="2041380"/>
          </a:xfrm>
          <a:prstGeom prst="rect">
            <a:avLst/>
          </a:prstGeom>
        </p:spPr>
      </p:pic>
      <p:sp>
        <p:nvSpPr>
          <p:cNvPr id="3" name="Right Arrow Callout 2"/>
          <p:cNvSpPr/>
          <p:nvPr/>
        </p:nvSpPr>
        <p:spPr>
          <a:xfrm>
            <a:off x="1269243" y="3312699"/>
            <a:ext cx="1910686" cy="1676263"/>
          </a:xfrm>
          <a:prstGeom prst="rightArrowCallout">
            <a:avLst/>
          </a:prstGeom>
          <a:solidFill>
            <a:srgbClr val="30F0F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Click on Pie Slice for Employee Detail</a:t>
            </a:r>
            <a:endParaRPr lang="en-US" b="1" dirty="0">
              <a:solidFill>
                <a:srgbClr val="0000FF"/>
              </a:solidFill>
            </a:endParaRPr>
          </a:p>
        </p:txBody>
      </p:sp>
      <p:sp>
        <p:nvSpPr>
          <p:cNvPr id="17" name="Right Arrow Callout 16"/>
          <p:cNvSpPr/>
          <p:nvPr/>
        </p:nvSpPr>
        <p:spPr>
          <a:xfrm>
            <a:off x="2279176" y="5358023"/>
            <a:ext cx="2420698" cy="786977"/>
          </a:xfrm>
          <a:prstGeom prst="rightArrowCallout">
            <a:avLst>
              <a:gd name="adj1" fmla="val 25000"/>
              <a:gd name="adj2" fmla="val 43807"/>
              <a:gd name="adj3" fmla="val 25000"/>
              <a:gd name="adj4" fmla="val 84190"/>
            </a:avLst>
          </a:prstGeom>
          <a:solidFill>
            <a:srgbClr val="30F0F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Employee Detail</a:t>
            </a:r>
          </a:p>
          <a:p>
            <a:pPr algn="ctr"/>
            <a:r>
              <a:rPr lang="en-US" sz="1200" b="1" dirty="0" smtClean="0">
                <a:solidFill>
                  <a:srgbClr val="0000FF"/>
                </a:solidFill>
              </a:rPr>
              <a:t>(Click on Name to Open File)</a:t>
            </a:r>
            <a:endParaRPr lang="en-US" sz="1200" b="1" dirty="0">
              <a:solidFill>
                <a:srgbClr val="0000FF"/>
              </a:solidFill>
            </a:endParaRPr>
          </a:p>
        </p:txBody>
      </p:sp>
      <p:sp>
        <p:nvSpPr>
          <p:cNvPr id="10" name="Rectangle 9"/>
          <p:cNvSpPr/>
          <p:nvPr/>
        </p:nvSpPr>
        <p:spPr>
          <a:xfrm>
            <a:off x="544664" y="2004399"/>
            <a:ext cx="2095500" cy="3293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Callout 8"/>
          <p:cNvSpPr/>
          <p:nvPr/>
        </p:nvSpPr>
        <p:spPr>
          <a:xfrm>
            <a:off x="2365021" y="1978798"/>
            <a:ext cx="1915298" cy="877330"/>
          </a:xfrm>
          <a:prstGeom prst="downArrowCallout">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Supervisor 1 Dashboard</a:t>
            </a:r>
            <a:endParaRPr lang="en-US" b="1" dirty="0">
              <a:solidFill>
                <a:srgbClr val="0033CC"/>
              </a:solidFill>
            </a:endParaRPr>
          </a:p>
        </p:txBody>
      </p:sp>
    </p:spTree>
    <p:extLst>
      <p:ext uri="{BB962C8B-B14F-4D97-AF65-F5344CB8AC3E}">
        <p14:creationId xmlns:p14="http://schemas.microsoft.com/office/powerpoint/2010/main" val="420969582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180933"/>
            <a:ext cx="1380412" cy="3407109"/>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300</a:t>
            </a:fld>
            <a:endParaRPr lang="en-US" dirty="0">
              <a:solidFill>
                <a:srgbClr val="1F497D"/>
              </a:solidFill>
            </a:endParaRPr>
          </a:p>
        </p:txBody>
      </p:sp>
      <p:pic>
        <p:nvPicPr>
          <p:cNvPr id="6" name="Content Placeholder 7"/>
          <p:cNvPicPr>
            <a:picLocks noChangeAspect="1"/>
          </p:cNvPicPr>
          <p:nvPr/>
        </p:nvPicPr>
        <p:blipFill>
          <a:blip r:embed="rId3"/>
          <a:stretch>
            <a:fillRect/>
          </a:stretch>
        </p:blipFill>
        <p:spPr>
          <a:xfrm>
            <a:off x="1925076" y="1180933"/>
            <a:ext cx="6947322" cy="1899151"/>
          </a:xfrm>
          <a:prstGeom prst="rect">
            <a:avLst/>
          </a:prstGeom>
        </p:spPr>
      </p:pic>
      <p:pic>
        <p:nvPicPr>
          <p:cNvPr id="7" name="Picture 6"/>
          <p:cNvPicPr>
            <a:picLocks noChangeAspect="1"/>
          </p:cNvPicPr>
          <p:nvPr/>
        </p:nvPicPr>
        <p:blipFill>
          <a:blip r:embed="rId4"/>
          <a:stretch>
            <a:fillRect/>
          </a:stretch>
        </p:blipFill>
        <p:spPr>
          <a:xfrm>
            <a:off x="1925077" y="2649616"/>
            <a:ext cx="6947322" cy="3362223"/>
          </a:xfrm>
          <a:prstGeom prst="rect">
            <a:avLst/>
          </a:prstGeom>
        </p:spPr>
      </p:pic>
      <p:sp>
        <p:nvSpPr>
          <p:cNvPr id="8" name="Rectangle 7"/>
          <p:cNvSpPr/>
          <p:nvPr/>
        </p:nvSpPr>
        <p:spPr>
          <a:xfrm>
            <a:off x="1925075" y="2697247"/>
            <a:ext cx="6947322" cy="33145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p>
        </p:txBody>
      </p:sp>
      <p:sp>
        <p:nvSpPr>
          <p:cNvPr id="3" name="Rectangle 2"/>
          <p:cNvSpPr/>
          <p:nvPr/>
        </p:nvSpPr>
        <p:spPr>
          <a:xfrm>
            <a:off x="544664" y="3616656"/>
            <a:ext cx="1380411" cy="2593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140329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180933"/>
            <a:ext cx="1380412" cy="3407109"/>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301</a:t>
            </a:fld>
            <a:endParaRPr lang="en-US" dirty="0">
              <a:solidFill>
                <a:srgbClr val="1F497D"/>
              </a:solidFill>
            </a:endParaRPr>
          </a:p>
        </p:txBody>
      </p:sp>
      <p:sp>
        <p:nvSpPr>
          <p:cNvPr id="3" name="Rectangle 2"/>
          <p:cNvSpPr/>
          <p:nvPr/>
        </p:nvSpPr>
        <p:spPr>
          <a:xfrm>
            <a:off x="544664" y="3616656"/>
            <a:ext cx="1380411" cy="2593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1925075" y="1197797"/>
            <a:ext cx="6947322" cy="1012488"/>
          </a:xfrm>
          <a:prstGeom prst="rect">
            <a:avLst/>
          </a:prstGeom>
        </p:spPr>
      </p:pic>
      <p:pic>
        <p:nvPicPr>
          <p:cNvPr id="10" name="Content Placeholder 9"/>
          <p:cNvPicPr>
            <a:picLocks noChangeAspect="1"/>
          </p:cNvPicPr>
          <p:nvPr/>
        </p:nvPicPr>
        <p:blipFill>
          <a:blip r:embed="rId4"/>
          <a:stretch>
            <a:fillRect/>
          </a:stretch>
        </p:blipFill>
        <p:spPr>
          <a:xfrm>
            <a:off x="1925073" y="2225974"/>
            <a:ext cx="6966835" cy="2928366"/>
          </a:xfrm>
          <a:prstGeom prst="rect">
            <a:avLst/>
          </a:prstGeom>
        </p:spPr>
      </p:pic>
      <p:sp>
        <p:nvSpPr>
          <p:cNvPr id="8" name="Rectangle 7"/>
          <p:cNvSpPr/>
          <p:nvPr/>
        </p:nvSpPr>
        <p:spPr>
          <a:xfrm>
            <a:off x="1925075" y="2246864"/>
            <a:ext cx="6947322" cy="29074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p>
        </p:txBody>
      </p:sp>
    </p:spTree>
    <p:extLst>
      <p:ext uri="{BB962C8B-B14F-4D97-AF65-F5344CB8AC3E}">
        <p14:creationId xmlns:p14="http://schemas.microsoft.com/office/powerpoint/2010/main" val="149944109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p:cNvPicPr>
            <a:picLocks noChangeAspect="1"/>
          </p:cNvPicPr>
          <p:nvPr/>
        </p:nvPicPr>
        <p:blipFill>
          <a:blip r:embed="rId2"/>
          <a:stretch>
            <a:fillRect/>
          </a:stretch>
        </p:blipFill>
        <p:spPr>
          <a:xfrm>
            <a:off x="1874801" y="2251225"/>
            <a:ext cx="6997596" cy="2927434"/>
          </a:xfrm>
          <a:prstGeom prst="rect">
            <a:avLst/>
          </a:prstGeom>
        </p:spPr>
      </p:pic>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3"/>
          <a:stretch>
            <a:fillRect/>
          </a:stretch>
        </p:blipFill>
        <p:spPr>
          <a:xfrm>
            <a:off x="544664" y="1180933"/>
            <a:ext cx="1380412" cy="3407109"/>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302</a:t>
            </a:fld>
            <a:endParaRPr lang="en-US" dirty="0">
              <a:solidFill>
                <a:srgbClr val="1F497D"/>
              </a:solidFill>
            </a:endParaRPr>
          </a:p>
        </p:txBody>
      </p:sp>
      <p:sp>
        <p:nvSpPr>
          <p:cNvPr id="3" name="Rectangle 2"/>
          <p:cNvSpPr/>
          <p:nvPr/>
        </p:nvSpPr>
        <p:spPr>
          <a:xfrm>
            <a:off x="544664" y="3616656"/>
            <a:ext cx="1380411" cy="2593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925075" y="1197797"/>
            <a:ext cx="6947322" cy="1012488"/>
          </a:xfrm>
          <a:prstGeom prst="rect">
            <a:avLst/>
          </a:prstGeom>
        </p:spPr>
      </p:pic>
      <p:sp>
        <p:nvSpPr>
          <p:cNvPr id="8" name="Rectangle 7"/>
          <p:cNvSpPr/>
          <p:nvPr/>
        </p:nvSpPr>
        <p:spPr>
          <a:xfrm>
            <a:off x="1925075" y="2246864"/>
            <a:ext cx="6947322" cy="29074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p>
        </p:txBody>
      </p:sp>
    </p:spTree>
    <p:extLst>
      <p:ext uri="{BB962C8B-B14F-4D97-AF65-F5344CB8AC3E}">
        <p14:creationId xmlns:p14="http://schemas.microsoft.com/office/powerpoint/2010/main" val="3496607692"/>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p:cNvPicPr>
            <a:picLocks noChangeAspect="1"/>
          </p:cNvPicPr>
          <p:nvPr/>
        </p:nvPicPr>
        <p:blipFill>
          <a:blip r:embed="rId2"/>
          <a:stretch>
            <a:fillRect/>
          </a:stretch>
        </p:blipFill>
        <p:spPr>
          <a:xfrm>
            <a:off x="1925073" y="2251911"/>
            <a:ext cx="6947323" cy="2466618"/>
          </a:xfrm>
          <a:prstGeom prst="rect">
            <a:avLst/>
          </a:prstGeom>
        </p:spPr>
      </p:pic>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3"/>
          <a:stretch>
            <a:fillRect/>
          </a:stretch>
        </p:blipFill>
        <p:spPr>
          <a:xfrm>
            <a:off x="544664" y="1180933"/>
            <a:ext cx="1380412" cy="3407109"/>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303</a:t>
            </a:fld>
            <a:endParaRPr lang="en-US" dirty="0">
              <a:solidFill>
                <a:srgbClr val="1F497D"/>
              </a:solidFill>
            </a:endParaRPr>
          </a:p>
        </p:txBody>
      </p:sp>
      <p:sp>
        <p:nvSpPr>
          <p:cNvPr id="3" name="Rectangle 2"/>
          <p:cNvSpPr/>
          <p:nvPr/>
        </p:nvSpPr>
        <p:spPr>
          <a:xfrm>
            <a:off x="544664" y="3616656"/>
            <a:ext cx="1380411" cy="2593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1925075" y="1197797"/>
            <a:ext cx="6947322" cy="1012488"/>
          </a:xfrm>
          <a:prstGeom prst="rect">
            <a:avLst/>
          </a:prstGeom>
        </p:spPr>
      </p:pic>
      <p:sp>
        <p:nvSpPr>
          <p:cNvPr id="8" name="Rectangle 7"/>
          <p:cNvSpPr/>
          <p:nvPr/>
        </p:nvSpPr>
        <p:spPr>
          <a:xfrm>
            <a:off x="1925075" y="2246864"/>
            <a:ext cx="6947322" cy="24893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p>
        </p:txBody>
      </p:sp>
      <p:pic>
        <p:nvPicPr>
          <p:cNvPr id="12" name="Content Placeholder 4"/>
          <p:cNvPicPr>
            <a:picLocks noChangeAspect="1"/>
          </p:cNvPicPr>
          <p:nvPr/>
        </p:nvPicPr>
        <p:blipFill>
          <a:blip r:embed="rId5"/>
          <a:stretch>
            <a:fillRect/>
          </a:stretch>
        </p:blipFill>
        <p:spPr>
          <a:xfrm>
            <a:off x="1925072" y="4779391"/>
            <a:ext cx="6947346" cy="1334805"/>
          </a:xfrm>
          <a:prstGeom prst="rect">
            <a:avLst/>
          </a:prstGeom>
        </p:spPr>
      </p:pic>
      <p:sp>
        <p:nvSpPr>
          <p:cNvPr id="13" name="Rectangle 12"/>
          <p:cNvSpPr/>
          <p:nvPr/>
        </p:nvSpPr>
        <p:spPr>
          <a:xfrm>
            <a:off x="1940995" y="4719390"/>
            <a:ext cx="6947322" cy="9113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a:t>
            </a:r>
          </a:p>
        </p:txBody>
      </p:sp>
      <p:sp>
        <p:nvSpPr>
          <p:cNvPr id="6" name="Rectangle 5"/>
          <p:cNvSpPr/>
          <p:nvPr/>
        </p:nvSpPr>
        <p:spPr>
          <a:xfrm>
            <a:off x="6031832" y="5791200"/>
            <a:ext cx="2840564" cy="322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Callout 6"/>
          <p:cNvSpPr/>
          <p:nvPr/>
        </p:nvSpPr>
        <p:spPr>
          <a:xfrm>
            <a:off x="3818165" y="5583650"/>
            <a:ext cx="2197768" cy="705853"/>
          </a:xfrm>
          <a:prstGeom prst="rightArrowCallout">
            <a:avLst>
              <a:gd name="adj1" fmla="val 25000"/>
              <a:gd name="adj2" fmla="val 49999"/>
              <a:gd name="adj3" fmla="val 25000"/>
              <a:gd name="adj4" fmla="val 86030"/>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Action Options for Supervisor 2</a:t>
            </a:r>
            <a:endParaRPr lang="en-US" b="1" dirty="0">
              <a:solidFill>
                <a:srgbClr val="FF0000"/>
              </a:solidFill>
            </a:endParaRPr>
          </a:p>
        </p:txBody>
      </p:sp>
    </p:spTree>
    <p:extLst>
      <p:ext uri="{BB962C8B-B14F-4D97-AF65-F5344CB8AC3E}">
        <p14:creationId xmlns:p14="http://schemas.microsoft.com/office/powerpoint/2010/main" val="96105209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7"/>
          <p:cNvPicPr>
            <a:picLocks noGrp="1" noChangeAspect="1"/>
          </p:cNvPicPr>
          <p:nvPr>
            <p:ph sz="quarter" idx="13"/>
          </p:nvPr>
        </p:nvPicPr>
        <p:blipFill>
          <a:blip r:embed="rId2"/>
          <a:stretch>
            <a:fillRect/>
          </a:stretch>
        </p:blipFill>
        <p:spPr>
          <a:xfrm>
            <a:off x="544513" y="3879277"/>
            <a:ext cx="8154987" cy="1970092"/>
          </a:xfrm>
          <a:prstGeom prst="rect">
            <a:avLst/>
          </a:prstGeom>
        </p:spPr>
      </p:pic>
      <p:sp>
        <p:nvSpPr>
          <p:cNvPr id="2" name="Title 1"/>
          <p:cNvSpPr>
            <a:spLocks noGrp="1"/>
          </p:cNvSpPr>
          <p:nvPr>
            <p:ph type="title"/>
          </p:nvPr>
        </p:nvSpPr>
        <p:spPr/>
        <p:txBody>
          <a:bodyPr/>
          <a:lstStyle/>
          <a:p>
            <a:r>
              <a:rPr lang="en-US" dirty="0"/>
              <a:t>Annual Assessment – Supervisor 2 Approval</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304</a:t>
            </a:fld>
            <a:endParaRPr lang="en-US" dirty="0">
              <a:solidFill>
                <a:srgbClr val="1F497D"/>
              </a:solidFill>
            </a:endParaRPr>
          </a:p>
        </p:txBody>
      </p:sp>
      <p:pic>
        <p:nvPicPr>
          <p:cNvPr id="8" name="Picture 7"/>
          <p:cNvPicPr>
            <a:picLocks noChangeAspect="1"/>
          </p:cNvPicPr>
          <p:nvPr/>
        </p:nvPicPr>
        <p:blipFill>
          <a:blip r:embed="rId3"/>
          <a:stretch>
            <a:fillRect/>
          </a:stretch>
        </p:blipFill>
        <p:spPr>
          <a:xfrm>
            <a:off x="530865" y="1873020"/>
            <a:ext cx="8154987" cy="1546224"/>
          </a:xfrm>
          <a:prstGeom prst="rect">
            <a:avLst/>
          </a:prstGeom>
        </p:spPr>
      </p:pic>
      <p:pic>
        <p:nvPicPr>
          <p:cNvPr id="10" name="Picture 9"/>
          <p:cNvPicPr>
            <a:picLocks noChangeAspect="1"/>
          </p:cNvPicPr>
          <p:nvPr/>
        </p:nvPicPr>
        <p:blipFill>
          <a:blip r:embed="rId4"/>
          <a:stretch>
            <a:fillRect/>
          </a:stretch>
        </p:blipFill>
        <p:spPr>
          <a:xfrm>
            <a:off x="544513" y="1093110"/>
            <a:ext cx="1013996" cy="593092"/>
          </a:xfrm>
          <a:prstGeom prst="rect">
            <a:avLst/>
          </a:prstGeom>
        </p:spPr>
      </p:pic>
      <p:pic>
        <p:nvPicPr>
          <p:cNvPr id="13" name="Picture 12"/>
          <p:cNvPicPr>
            <a:picLocks noChangeAspect="1"/>
          </p:cNvPicPr>
          <p:nvPr/>
        </p:nvPicPr>
        <p:blipFill>
          <a:blip r:embed="rId5"/>
          <a:stretch>
            <a:fillRect/>
          </a:stretch>
        </p:blipFill>
        <p:spPr>
          <a:xfrm>
            <a:off x="528185" y="1818298"/>
            <a:ext cx="1951464" cy="554828"/>
          </a:xfrm>
          <a:prstGeom prst="rect">
            <a:avLst/>
          </a:prstGeom>
        </p:spPr>
      </p:pic>
      <p:sp>
        <p:nvSpPr>
          <p:cNvPr id="15" name="TextBox 14"/>
          <p:cNvSpPr txBox="1"/>
          <p:nvPr/>
        </p:nvSpPr>
        <p:spPr>
          <a:xfrm>
            <a:off x="1504783" y="1198369"/>
            <a:ext cx="4980979" cy="369332"/>
          </a:xfrm>
          <a:prstGeom prst="rect">
            <a:avLst/>
          </a:prstGeom>
          <a:noFill/>
        </p:spPr>
        <p:txBody>
          <a:bodyPr wrap="none" rtlCol="0">
            <a:spAutoFit/>
          </a:bodyPr>
          <a:lstStyle/>
          <a:p>
            <a:r>
              <a:rPr lang="en-US" b="1" dirty="0" smtClean="0">
                <a:solidFill>
                  <a:srgbClr val="1C1C1C"/>
                </a:solidFill>
              </a:rPr>
              <a:t>=  Cancel, direct back to list of annual assessments</a:t>
            </a:r>
            <a:endParaRPr lang="en-US" b="1" dirty="0">
              <a:solidFill>
                <a:srgbClr val="1C1C1C"/>
              </a:solidFill>
            </a:endParaRPr>
          </a:p>
        </p:txBody>
      </p:sp>
      <p:sp>
        <p:nvSpPr>
          <p:cNvPr id="16" name="Right Arrow Callout 15"/>
          <p:cNvSpPr/>
          <p:nvPr/>
        </p:nvSpPr>
        <p:spPr>
          <a:xfrm>
            <a:off x="327549" y="4734144"/>
            <a:ext cx="2552132" cy="873254"/>
          </a:xfrm>
          <a:prstGeom prst="rightArrowCallout">
            <a:avLst>
              <a:gd name="adj1" fmla="val 25000"/>
              <a:gd name="adj2" fmla="val 25000"/>
              <a:gd name="adj3" fmla="val 25000"/>
              <a:gd name="adj4" fmla="val 79656"/>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Yes, Must Enter</a:t>
            </a:r>
          </a:p>
          <a:p>
            <a:pPr algn="ctr"/>
            <a:r>
              <a:rPr lang="en-US" b="1" dirty="0" smtClean="0">
                <a:solidFill>
                  <a:srgbClr val="FF0000"/>
                </a:solidFill>
              </a:rPr>
              <a:t>Justification Then Click Yes</a:t>
            </a:r>
            <a:endParaRPr lang="en-US" b="1" dirty="0">
              <a:solidFill>
                <a:srgbClr val="FF0000"/>
              </a:solidFill>
            </a:endParaRPr>
          </a:p>
        </p:txBody>
      </p:sp>
      <p:sp>
        <p:nvSpPr>
          <p:cNvPr id="17" name="Up Arrow Callout 16"/>
          <p:cNvSpPr/>
          <p:nvPr/>
        </p:nvSpPr>
        <p:spPr>
          <a:xfrm>
            <a:off x="5726318" y="3145624"/>
            <a:ext cx="928047" cy="629388"/>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3" name="Rectangle 2"/>
          <p:cNvSpPr/>
          <p:nvPr/>
        </p:nvSpPr>
        <p:spPr>
          <a:xfrm>
            <a:off x="5982727" y="2846054"/>
            <a:ext cx="404425" cy="287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28185" y="3865515"/>
            <a:ext cx="1938543" cy="487405"/>
          </a:xfrm>
          <a:prstGeom prst="rect">
            <a:avLst/>
          </a:prstGeom>
        </p:spPr>
      </p:pic>
    </p:spTree>
    <p:extLst>
      <p:ext uri="{BB962C8B-B14F-4D97-AF65-F5344CB8AC3E}">
        <p14:creationId xmlns:p14="http://schemas.microsoft.com/office/powerpoint/2010/main" val="113893942"/>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a:t>
            </a:r>
            <a:r>
              <a:rPr lang="en-US" dirty="0" smtClean="0"/>
              <a:t>Email Notification</a:t>
            </a:r>
            <a:br>
              <a:rPr lang="en-US" dirty="0" smtClean="0"/>
            </a:br>
            <a:r>
              <a:rPr lang="en-US" dirty="0" smtClean="0"/>
              <a:t>Return to Supervisor 1</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305</a:t>
            </a:fld>
            <a:endParaRPr lang="en-US" dirty="0">
              <a:solidFill>
                <a:srgbClr val="1F497D"/>
              </a:solidFill>
            </a:endParaRPr>
          </a:p>
        </p:txBody>
      </p:sp>
      <p:pic>
        <p:nvPicPr>
          <p:cNvPr id="10" name="Content Placeholder 9"/>
          <p:cNvPicPr>
            <a:picLocks noGrp="1" noChangeAspect="1"/>
          </p:cNvPicPr>
          <p:nvPr>
            <p:ph sz="quarter" idx="13"/>
          </p:nvPr>
        </p:nvPicPr>
        <p:blipFill>
          <a:blip r:embed="rId2"/>
          <a:stretch>
            <a:fillRect/>
          </a:stretch>
        </p:blipFill>
        <p:spPr>
          <a:xfrm>
            <a:off x="640366" y="1182201"/>
            <a:ext cx="6429174" cy="1950628"/>
          </a:xfrm>
          <a:prstGeom prst="rect">
            <a:avLst/>
          </a:prstGeom>
          <a:ln w="57150">
            <a:solidFill>
              <a:srgbClr val="0000FF"/>
            </a:solidFill>
          </a:ln>
        </p:spPr>
      </p:pic>
      <p:pic>
        <p:nvPicPr>
          <p:cNvPr id="11" name="Picture 10"/>
          <p:cNvPicPr>
            <a:picLocks noChangeAspect="1"/>
          </p:cNvPicPr>
          <p:nvPr/>
        </p:nvPicPr>
        <p:blipFill>
          <a:blip r:embed="rId3"/>
          <a:stretch>
            <a:fillRect/>
          </a:stretch>
        </p:blipFill>
        <p:spPr>
          <a:xfrm>
            <a:off x="2429301" y="2930922"/>
            <a:ext cx="6388119" cy="3697977"/>
          </a:xfrm>
          <a:prstGeom prst="rect">
            <a:avLst/>
          </a:prstGeom>
        </p:spPr>
      </p:pic>
      <p:sp>
        <p:nvSpPr>
          <p:cNvPr id="12" name="Rectangle 11"/>
          <p:cNvSpPr/>
          <p:nvPr/>
        </p:nvSpPr>
        <p:spPr>
          <a:xfrm>
            <a:off x="2019869" y="2579428"/>
            <a:ext cx="2142698" cy="2231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922896" y="4524909"/>
            <a:ext cx="2142698" cy="2245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540758" y="5368066"/>
            <a:ext cx="5893557" cy="555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Callout 14"/>
          <p:cNvSpPr/>
          <p:nvPr/>
        </p:nvSpPr>
        <p:spPr>
          <a:xfrm>
            <a:off x="640366" y="5114341"/>
            <a:ext cx="1844663" cy="1060030"/>
          </a:xfrm>
          <a:prstGeom prst="rightArrowCallout">
            <a:avLst>
              <a:gd name="adj1" fmla="val 25000"/>
              <a:gd name="adj2" fmla="val 25000"/>
              <a:gd name="adj3" fmla="val 25000"/>
              <a:gd name="adj4" fmla="val 75367"/>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Reason for Return to Supervisor 1</a:t>
            </a:r>
            <a:endParaRPr lang="en-US" b="1" dirty="0">
              <a:solidFill>
                <a:srgbClr val="0000FF"/>
              </a:solidFill>
            </a:endParaRPr>
          </a:p>
        </p:txBody>
      </p:sp>
    </p:spTree>
    <p:extLst>
      <p:ext uri="{BB962C8B-B14F-4D97-AF65-F5344CB8AC3E}">
        <p14:creationId xmlns:p14="http://schemas.microsoft.com/office/powerpoint/2010/main" val="2478941862"/>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t>
            </a:r>
            <a:r>
              <a:rPr lang="en-US" dirty="0" smtClean="0"/>
              <a:t>Approval</a:t>
            </a:r>
            <a:br>
              <a:rPr lang="en-US" dirty="0" smtClean="0"/>
            </a:br>
            <a:r>
              <a:rPr lang="en-US" u="sng" dirty="0" smtClean="0"/>
              <a:t>Supervisor 1</a:t>
            </a:r>
            <a:endParaRPr lang="en-US" u="sng"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306</a:t>
            </a:fld>
            <a:endParaRPr lang="en-US" dirty="0">
              <a:solidFill>
                <a:srgbClr val="1F497D"/>
              </a:solidFill>
            </a:endParaRPr>
          </a:p>
        </p:txBody>
      </p:sp>
      <p:pic>
        <p:nvPicPr>
          <p:cNvPr id="13" name="Content Placeholder 12"/>
          <p:cNvPicPr>
            <a:picLocks noGrp="1" noChangeAspect="1"/>
          </p:cNvPicPr>
          <p:nvPr>
            <p:ph sz="quarter" idx="13"/>
          </p:nvPr>
        </p:nvPicPr>
        <p:blipFill>
          <a:blip r:embed="rId2"/>
          <a:stretch>
            <a:fillRect/>
          </a:stretch>
        </p:blipFill>
        <p:spPr>
          <a:xfrm>
            <a:off x="544664" y="3532165"/>
            <a:ext cx="8154987" cy="3023488"/>
          </a:xfrm>
          <a:prstGeom prst="rect">
            <a:avLst/>
          </a:prstGeom>
        </p:spPr>
      </p:pic>
      <p:sp>
        <p:nvSpPr>
          <p:cNvPr id="17" name="Rectangle 16"/>
          <p:cNvSpPr/>
          <p:nvPr/>
        </p:nvSpPr>
        <p:spPr>
          <a:xfrm>
            <a:off x="544664" y="4572004"/>
            <a:ext cx="1325079" cy="245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Callout 17"/>
          <p:cNvSpPr/>
          <p:nvPr/>
        </p:nvSpPr>
        <p:spPr>
          <a:xfrm>
            <a:off x="1289091" y="4476468"/>
            <a:ext cx="2433291" cy="805217"/>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Submitted - Returned</a:t>
            </a:r>
            <a:endParaRPr lang="en-US" b="1" dirty="0">
              <a:solidFill>
                <a:srgbClr val="0000FF"/>
              </a:solidFill>
            </a:endParaRPr>
          </a:p>
        </p:txBody>
      </p:sp>
      <p:pic>
        <p:nvPicPr>
          <p:cNvPr id="19" name="Picture 18"/>
          <p:cNvPicPr>
            <a:picLocks noChangeAspect="1"/>
          </p:cNvPicPr>
          <p:nvPr/>
        </p:nvPicPr>
        <p:blipFill>
          <a:blip r:embed="rId3"/>
          <a:stretch>
            <a:fillRect/>
          </a:stretch>
        </p:blipFill>
        <p:spPr>
          <a:xfrm>
            <a:off x="544663" y="1428340"/>
            <a:ext cx="8154988" cy="1806179"/>
          </a:xfrm>
          <a:prstGeom prst="rect">
            <a:avLst/>
          </a:prstGeom>
        </p:spPr>
      </p:pic>
      <p:sp>
        <p:nvSpPr>
          <p:cNvPr id="20" name="Rectangle 19"/>
          <p:cNvSpPr/>
          <p:nvPr/>
        </p:nvSpPr>
        <p:spPr>
          <a:xfrm>
            <a:off x="560590" y="1912044"/>
            <a:ext cx="1325079" cy="245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006221" y="5322626"/>
            <a:ext cx="6509982" cy="300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own Arrow Callout 21"/>
          <p:cNvSpPr/>
          <p:nvPr/>
        </p:nvSpPr>
        <p:spPr>
          <a:xfrm>
            <a:off x="4408088" y="4389851"/>
            <a:ext cx="2156486" cy="919128"/>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on Row/Name to Open</a:t>
            </a:r>
            <a:endParaRPr lang="en-US" b="1" dirty="0">
              <a:solidFill>
                <a:srgbClr val="FF0000"/>
              </a:solidFill>
            </a:endParaRPr>
          </a:p>
        </p:txBody>
      </p:sp>
      <p:sp>
        <p:nvSpPr>
          <p:cNvPr id="23" name="Rectangle 22"/>
          <p:cNvSpPr/>
          <p:nvPr/>
        </p:nvSpPr>
        <p:spPr>
          <a:xfrm>
            <a:off x="2006221" y="2186558"/>
            <a:ext cx="2156346" cy="2700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Left Arrow 23"/>
          <p:cNvSpPr/>
          <p:nvPr/>
        </p:nvSpPr>
        <p:spPr>
          <a:xfrm>
            <a:off x="4189863" y="1972953"/>
            <a:ext cx="1624222" cy="682384"/>
          </a:xfrm>
          <a:prstGeom prst="lef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Notification</a:t>
            </a:r>
            <a:endParaRPr lang="en-US" b="1" dirty="0">
              <a:solidFill>
                <a:srgbClr val="0000FF"/>
              </a:solidFill>
            </a:endParaRPr>
          </a:p>
        </p:txBody>
      </p:sp>
    </p:spTree>
    <p:extLst>
      <p:ext uri="{BB962C8B-B14F-4D97-AF65-F5344CB8AC3E}">
        <p14:creationId xmlns:p14="http://schemas.microsoft.com/office/powerpoint/2010/main" val="2776172111"/>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Supervisor 1</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307</a:t>
            </a:fld>
            <a:endParaRPr lang="en-US" dirty="0">
              <a:solidFill>
                <a:srgbClr val="1F497D"/>
              </a:solidFill>
            </a:endParaRPr>
          </a:p>
        </p:txBody>
      </p:sp>
      <p:pic>
        <p:nvPicPr>
          <p:cNvPr id="14" name="Picture 13"/>
          <p:cNvPicPr>
            <a:picLocks noChangeAspect="1"/>
          </p:cNvPicPr>
          <p:nvPr/>
        </p:nvPicPr>
        <p:blipFill>
          <a:blip r:embed="rId2"/>
          <a:stretch>
            <a:fillRect/>
          </a:stretch>
        </p:blipFill>
        <p:spPr>
          <a:xfrm>
            <a:off x="544664" y="1994274"/>
            <a:ext cx="8154987" cy="537200"/>
          </a:xfrm>
          <a:prstGeom prst="rect">
            <a:avLst/>
          </a:prstGeom>
        </p:spPr>
      </p:pic>
      <p:pic>
        <p:nvPicPr>
          <p:cNvPr id="15" name="Picture 14"/>
          <p:cNvPicPr>
            <a:picLocks noChangeAspect="1"/>
          </p:cNvPicPr>
          <p:nvPr/>
        </p:nvPicPr>
        <p:blipFill>
          <a:blip r:embed="rId3"/>
          <a:stretch>
            <a:fillRect/>
          </a:stretch>
        </p:blipFill>
        <p:spPr>
          <a:xfrm>
            <a:off x="544662" y="2473359"/>
            <a:ext cx="8154988" cy="538678"/>
          </a:xfrm>
          <a:prstGeom prst="rect">
            <a:avLst/>
          </a:prstGeom>
        </p:spPr>
      </p:pic>
      <p:pic>
        <p:nvPicPr>
          <p:cNvPr id="16" name="Picture 15"/>
          <p:cNvPicPr>
            <a:picLocks noChangeAspect="1"/>
          </p:cNvPicPr>
          <p:nvPr/>
        </p:nvPicPr>
        <p:blipFill>
          <a:blip r:embed="rId4"/>
          <a:stretch>
            <a:fillRect/>
          </a:stretch>
        </p:blipFill>
        <p:spPr>
          <a:xfrm>
            <a:off x="544662" y="2945108"/>
            <a:ext cx="8154988" cy="306747"/>
          </a:xfrm>
          <a:prstGeom prst="rect">
            <a:avLst/>
          </a:prstGeom>
        </p:spPr>
      </p:pic>
      <p:pic>
        <p:nvPicPr>
          <p:cNvPr id="5" name="Content Placeholder 4"/>
          <p:cNvPicPr>
            <a:picLocks noGrp="1" noChangeAspect="1"/>
          </p:cNvPicPr>
          <p:nvPr>
            <p:ph sz="quarter" idx="13"/>
          </p:nvPr>
        </p:nvPicPr>
        <p:blipFill>
          <a:blip r:embed="rId5"/>
          <a:stretch>
            <a:fillRect/>
          </a:stretch>
        </p:blipFill>
        <p:spPr>
          <a:xfrm>
            <a:off x="544663" y="4252218"/>
            <a:ext cx="8154987" cy="1480554"/>
          </a:xfrm>
          <a:prstGeom prst="rect">
            <a:avLst/>
          </a:prstGeom>
        </p:spPr>
      </p:pic>
      <p:sp>
        <p:nvSpPr>
          <p:cNvPr id="6" name="TextBox 5"/>
          <p:cNvSpPr txBox="1"/>
          <p:nvPr/>
        </p:nvSpPr>
        <p:spPr>
          <a:xfrm>
            <a:off x="544662" y="1354949"/>
            <a:ext cx="8154988" cy="2308324"/>
          </a:xfrm>
          <a:prstGeom prst="rect">
            <a:avLst/>
          </a:prstGeom>
          <a:noFill/>
        </p:spPr>
        <p:txBody>
          <a:bodyPr wrap="square" rtlCol="0">
            <a:spAutoFit/>
          </a:bodyPr>
          <a:lstStyle/>
          <a:p>
            <a:r>
              <a:rPr lang="en-US" dirty="0" smtClean="0">
                <a:solidFill>
                  <a:srgbClr val="1C1C1C"/>
                </a:solidFill>
              </a:rPr>
              <a:t>If Supervisor 1 concurs with Supervisor 2’s recommendation, opens Annual Assessment, makes change to Categorical and Numeric Scores</a:t>
            </a:r>
          </a:p>
          <a:p>
            <a:endParaRPr lang="en-US" dirty="0">
              <a:solidFill>
                <a:srgbClr val="1C1C1C"/>
              </a:solidFill>
            </a:endParaRPr>
          </a:p>
          <a:p>
            <a:endParaRPr lang="en-US" dirty="0" smtClean="0">
              <a:solidFill>
                <a:srgbClr val="1C1C1C"/>
              </a:solidFill>
            </a:endParaRPr>
          </a:p>
          <a:p>
            <a:endParaRPr lang="en-US" dirty="0">
              <a:solidFill>
                <a:srgbClr val="1C1C1C"/>
              </a:solidFill>
            </a:endParaRPr>
          </a:p>
          <a:p>
            <a:endParaRPr lang="en-US" dirty="0" smtClean="0">
              <a:solidFill>
                <a:srgbClr val="1C1C1C"/>
              </a:solidFill>
            </a:endParaRPr>
          </a:p>
          <a:p>
            <a:endParaRPr lang="en-US" dirty="0">
              <a:solidFill>
                <a:srgbClr val="1C1C1C"/>
              </a:solidFill>
            </a:endParaRPr>
          </a:p>
          <a:p>
            <a:r>
              <a:rPr lang="en-US" dirty="0" smtClean="0">
                <a:solidFill>
                  <a:srgbClr val="1C1C1C"/>
                </a:solidFill>
              </a:rPr>
              <a:t>and Click Submit to Supervisor 2</a:t>
            </a:r>
            <a:endParaRPr lang="en-US" dirty="0">
              <a:solidFill>
                <a:srgbClr val="1C1C1C"/>
              </a:solidFill>
            </a:endParaRPr>
          </a:p>
        </p:txBody>
      </p:sp>
      <p:sp>
        <p:nvSpPr>
          <p:cNvPr id="7" name="Rectangle 6"/>
          <p:cNvSpPr/>
          <p:nvPr/>
        </p:nvSpPr>
        <p:spPr>
          <a:xfrm>
            <a:off x="7194763" y="2938716"/>
            <a:ext cx="1375079" cy="323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Callout 8"/>
          <p:cNvSpPr/>
          <p:nvPr/>
        </p:nvSpPr>
        <p:spPr>
          <a:xfrm>
            <a:off x="7444182" y="3307663"/>
            <a:ext cx="876239" cy="600501"/>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Rectangle 16"/>
          <p:cNvSpPr/>
          <p:nvPr/>
        </p:nvSpPr>
        <p:spPr>
          <a:xfrm>
            <a:off x="6006700" y="5227261"/>
            <a:ext cx="383468" cy="323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Callout 17"/>
          <p:cNvSpPr/>
          <p:nvPr/>
        </p:nvSpPr>
        <p:spPr>
          <a:xfrm>
            <a:off x="5760314" y="5550534"/>
            <a:ext cx="876239" cy="600501"/>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123938241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Assessment – Email Notification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308</a:t>
            </a:fld>
            <a:endParaRPr lang="en-US" dirty="0">
              <a:solidFill>
                <a:srgbClr val="1F497D"/>
              </a:solidFill>
            </a:endParaRPr>
          </a:p>
        </p:txBody>
      </p:sp>
      <p:pic>
        <p:nvPicPr>
          <p:cNvPr id="5" name="Content Placeholder 4"/>
          <p:cNvPicPr>
            <a:picLocks noGrp="1" noChangeAspect="1"/>
          </p:cNvPicPr>
          <p:nvPr>
            <p:ph sz="quarter" idx="13"/>
          </p:nvPr>
        </p:nvPicPr>
        <p:blipFill>
          <a:blip r:embed="rId2"/>
          <a:stretch>
            <a:fillRect/>
          </a:stretch>
        </p:blipFill>
        <p:spPr>
          <a:xfrm>
            <a:off x="544664" y="1258716"/>
            <a:ext cx="6507221" cy="1717611"/>
          </a:xfrm>
          <a:prstGeom prst="rect">
            <a:avLst/>
          </a:prstGeom>
          <a:ln w="57150">
            <a:solidFill>
              <a:srgbClr val="0000FF"/>
            </a:solidFill>
          </a:ln>
        </p:spPr>
      </p:pic>
      <p:pic>
        <p:nvPicPr>
          <p:cNvPr id="6" name="Picture 5"/>
          <p:cNvPicPr>
            <a:picLocks noChangeAspect="1"/>
          </p:cNvPicPr>
          <p:nvPr/>
        </p:nvPicPr>
        <p:blipFill>
          <a:blip r:embed="rId3"/>
          <a:stretch>
            <a:fillRect/>
          </a:stretch>
        </p:blipFill>
        <p:spPr>
          <a:xfrm>
            <a:off x="2069064" y="3198982"/>
            <a:ext cx="6598942" cy="3207262"/>
          </a:xfrm>
          <a:prstGeom prst="rect">
            <a:avLst/>
          </a:prstGeom>
        </p:spPr>
      </p:pic>
      <p:sp>
        <p:nvSpPr>
          <p:cNvPr id="7" name="Rectangle 6"/>
          <p:cNvSpPr/>
          <p:nvPr/>
        </p:nvSpPr>
        <p:spPr>
          <a:xfrm>
            <a:off x="1951630" y="2674961"/>
            <a:ext cx="2142698" cy="1910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726925" y="4851613"/>
            <a:ext cx="2142698" cy="1910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1662200"/>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664" y="1389109"/>
            <a:ext cx="8154987" cy="284911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309</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664" y="4210927"/>
            <a:ext cx="8166961" cy="1165846"/>
          </a:xfrm>
          <a:prstGeom prst="rect">
            <a:avLst/>
          </a:prstGeom>
        </p:spPr>
      </p:pic>
      <p:pic>
        <p:nvPicPr>
          <p:cNvPr id="7" name="Picture 6"/>
          <p:cNvPicPr>
            <a:picLocks noChangeAspect="1"/>
          </p:cNvPicPr>
          <p:nvPr/>
        </p:nvPicPr>
        <p:blipFill>
          <a:blip r:embed="rId4"/>
          <a:stretch>
            <a:fillRect/>
          </a:stretch>
        </p:blipFill>
        <p:spPr>
          <a:xfrm>
            <a:off x="544664" y="5245856"/>
            <a:ext cx="8166961" cy="828182"/>
          </a:xfrm>
          <a:prstGeom prst="rect">
            <a:avLst/>
          </a:prstGeom>
        </p:spPr>
      </p:pic>
      <p:pic>
        <p:nvPicPr>
          <p:cNvPr id="8" name="Picture 7"/>
          <p:cNvPicPr>
            <a:picLocks noChangeAspect="1"/>
          </p:cNvPicPr>
          <p:nvPr/>
        </p:nvPicPr>
        <p:blipFill>
          <a:blip r:embed="rId5"/>
          <a:stretch>
            <a:fillRect/>
          </a:stretch>
        </p:blipFill>
        <p:spPr>
          <a:xfrm>
            <a:off x="544664" y="6046046"/>
            <a:ext cx="8166962" cy="272232"/>
          </a:xfrm>
          <a:prstGeom prst="rect">
            <a:avLst/>
          </a:prstGeom>
        </p:spPr>
      </p:pic>
      <p:sp>
        <p:nvSpPr>
          <p:cNvPr id="9" name="Rectangle 8"/>
          <p:cNvSpPr/>
          <p:nvPr/>
        </p:nvSpPr>
        <p:spPr>
          <a:xfrm>
            <a:off x="2006221" y="4012442"/>
            <a:ext cx="6564573" cy="6414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Review Section(s) Updated by Supervisor 1 </a:t>
            </a:r>
            <a:endParaRPr lang="en-US" b="1" dirty="0">
              <a:solidFill>
                <a:srgbClr val="FF0000"/>
              </a:solidFill>
            </a:endParaRPr>
          </a:p>
        </p:txBody>
      </p:sp>
      <p:sp>
        <p:nvSpPr>
          <p:cNvPr id="10" name="Rectangle 9"/>
          <p:cNvSpPr/>
          <p:nvPr/>
        </p:nvSpPr>
        <p:spPr>
          <a:xfrm>
            <a:off x="7508667" y="6023123"/>
            <a:ext cx="953915" cy="3088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Callout 11"/>
          <p:cNvSpPr/>
          <p:nvPr/>
        </p:nvSpPr>
        <p:spPr>
          <a:xfrm>
            <a:off x="7439891" y="5473887"/>
            <a:ext cx="1022691" cy="523075"/>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3" name="Rectangle 12"/>
          <p:cNvSpPr/>
          <p:nvPr/>
        </p:nvSpPr>
        <p:spPr>
          <a:xfrm>
            <a:off x="560590" y="2635383"/>
            <a:ext cx="1325079" cy="245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5451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15872" cy="418576"/>
          </a:xfrm>
        </p:spPr>
        <p:txBody>
          <a:bodyPr/>
          <a:lstStyle/>
          <a:p>
            <a:r>
              <a:rPr lang="en-US" dirty="0"/>
              <a:t>CAS2Net Enhancements &gt; Home &gt; Index </a:t>
            </a:r>
            <a:r>
              <a:rPr lang="en-US" dirty="0" smtClean="0"/>
              <a:t/>
            </a:r>
            <a:br>
              <a:rPr lang="en-US" dirty="0" smtClean="0"/>
            </a:br>
            <a:r>
              <a:rPr lang="en-US" sz="2400" dirty="0" smtClean="0"/>
              <a:t>Some Pay Pool Business May Require Supervisor 2 Approval</a:t>
            </a:r>
            <a:br>
              <a:rPr lang="en-US" sz="2400" dirty="0" smtClean="0"/>
            </a:br>
            <a:r>
              <a:rPr lang="en-US" sz="1400" dirty="0"/>
              <a:t>Contribution Plan, Midpoint Assessment, Closeout Assessment, Additional Feedback, and Annual Assessment</a:t>
            </a:r>
            <a:endParaRPr lang="en-US" sz="2400"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31</a:t>
            </a:fld>
            <a:endParaRPr lang="en-US" dirty="0">
              <a:solidFill>
                <a:srgbClr val="1F497D"/>
              </a:solidFill>
            </a:endParaRPr>
          </a:p>
        </p:txBody>
      </p:sp>
      <p:pic>
        <p:nvPicPr>
          <p:cNvPr id="22" name="Content Placeholder 21"/>
          <p:cNvPicPr>
            <a:picLocks noGrp="1" noChangeAspect="1"/>
          </p:cNvPicPr>
          <p:nvPr>
            <p:ph sz="quarter" idx="13"/>
          </p:nvPr>
        </p:nvPicPr>
        <p:blipFill>
          <a:blip r:embed="rId2"/>
          <a:stretch>
            <a:fillRect/>
          </a:stretch>
        </p:blipFill>
        <p:spPr>
          <a:xfrm>
            <a:off x="2060946" y="2334396"/>
            <a:ext cx="6799590" cy="2375090"/>
          </a:xfrm>
          <a:prstGeom prst="rect">
            <a:avLst/>
          </a:prstGeom>
        </p:spPr>
      </p:pic>
      <p:pic>
        <p:nvPicPr>
          <p:cNvPr id="23" name="Picture 22"/>
          <p:cNvPicPr>
            <a:picLocks noChangeAspect="1"/>
          </p:cNvPicPr>
          <p:nvPr/>
        </p:nvPicPr>
        <p:blipFill>
          <a:blip r:embed="rId3"/>
          <a:stretch>
            <a:fillRect/>
          </a:stretch>
        </p:blipFill>
        <p:spPr>
          <a:xfrm>
            <a:off x="297501" y="1460934"/>
            <a:ext cx="1763445" cy="2962906"/>
          </a:xfrm>
          <a:prstGeom prst="rect">
            <a:avLst/>
          </a:prstGeom>
        </p:spPr>
      </p:pic>
      <p:sp>
        <p:nvSpPr>
          <p:cNvPr id="24" name="Down Arrow Callout 23"/>
          <p:cNvSpPr/>
          <p:nvPr/>
        </p:nvSpPr>
        <p:spPr>
          <a:xfrm>
            <a:off x="1692875" y="1458099"/>
            <a:ext cx="1915298" cy="877330"/>
          </a:xfrm>
          <a:prstGeom prst="downArrowCallout">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Supervisor 2 Dashboard</a:t>
            </a:r>
            <a:endParaRPr lang="en-US" b="1" dirty="0">
              <a:solidFill>
                <a:srgbClr val="0033CC"/>
              </a:solidFill>
            </a:endParaRPr>
          </a:p>
        </p:txBody>
      </p:sp>
      <p:sp>
        <p:nvSpPr>
          <p:cNvPr id="25" name="Rectangle 24"/>
          <p:cNvSpPr/>
          <p:nvPr/>
        </p:nvSpPr>
        <p:spPr>
          <a:xfrm>
            <a:off x="308919" y="2095551"/>
            <a:ext cx="1729946" cy="3212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2967823" y="4988962"/>
            <a:ext cx="5143330" cy="1532456"/>
          </a:xfrm>
          <a:prstGeom prst="rect">
            <a:avLst/>
          </a:prstGeom>
        </p:spPr>
      </p:pic>
      <p:sp>
        <p:nvSpPr>
          <p:cNvPr id="11" name="Right Arrow Callout 10"/>
          <p:cNvSpPr/>
          <p:nvPr/>
        </p:nvSpPr>
        <p:spPr>
          <a:xfrm>
            <a:off x="914396" y="3312699"/>
            <a:ext cx="1910686" cy="1676263"/>
          </a:xfrm>
          <a:prstGeom prst="rightArrowCallout">
            <a:avLst/>
          </a:prstGeom>
          <a:solidFill>
            <a:srgbClr val="30F0F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Click on Pie Slice for Employee Detail</a:t>
            </a:r>
            <a:endParaRPr lang="en-US" b="1" dirty="0">
              <a:solidFill>
                <a:srgbClr val="0000FF"/>
              </a:solidFill>
            </a:endParaRPr>
          </a:p>
        </p:txBody>
      </p:sp>
      <p:sp>
        <p:nvSpPr>
          <p:cNvPr id="12" name="Right Arrow Callout 11"/>
          <p:cNvSpPr/>
          <p:nvPr/>
        </p:nvSpPr>
        <p:spPr>
          <a:xfrm>
            <a:off x="1924329" y="5358023"/>
            <a:ext cx="2420698" cy="786977"/>
          </a:xfrm>
          <a:prstGeom prst="rightArrowCallout">
            <a:avLst>
              <a:gd name="adj1" fmla="val 25000"/>
              <a:gd name="adj2" fmla="val 43807"/>
              <a:gd name="adj3" fmla="val 25000"/>
              <a:gd name="adj4" fmla="val 84190"/>
            </a:avLst>
          </a:prstGeom>
          <a:solidFill>
            <a:srgbClr val="30F0F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Employee Detail</a:t>
            </a:r>
          </a:p>
          <a:p>
            <a:pPr algn="ctr"/>
            <a:r>
              <a:rPr lang="en-US" sz="1200" b="1" dirty="0" smtClean="0">
                <a:solidFill>
                  <a:srgbClr val="0000FF"/>
                </a:solidFill>
              </a:rPr>
              <a:t>(Click on Name to Open File)</a:t>
            </a:r>
            <a:endParaRPr lang="en-US" sz="1200" b="1" dirty="0">
              <a:solidFill>
                <a:srgbClr val="0000FF"/>
              </a:solidFill>
            </a:endParaRPr>
          </a:p>
        </p:txBody>
      </p:sp>
    </p:spTree>
    <p:extLst>
      <p:ext uri="{BB962C8B-B14F-4D97-AF65-F5344CB8AC3E}">
        <p14:creationId xmlns:p14="http://schemas.microsoft.com/office/powerpoint/2010/main" val="2096014065"/>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513" y="1273449"/>
            <a:ext cx="8154987" cy="1524576"/>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310</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544513" y="3146412"/>
            <a:ext cx="8154987" cy="3316161"/>
          </a:xfrm>
          <a:prstGeom prst="rect">
            <a:avLst/>
          </a:prstGeom>
        </p:spPr>
      </p:pic>
      <p:sp>
        <p:nvSpPr>
          <p:cNvPr id="7" name="Rectangle 6"/>
          <p:cNvSpPr/>
          <p:nvPr/>
        </p:nvSpPr>
        <p:spPr>
          <a:xfrm>
            <a:off x="5966466" y="2255387"/>
            <a:ext cx="475278" cy="3027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Callout 7"/>
          <p:cNvSpPr/>
          <p:nvPr/>
        </p:nvSpPr>
        <p:spPr>
          <a:xfrm>
            <a:off x="5765985" y="2580938"/>
            <a:ext cx="876239" cy="600501"/>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9" name="Rectangle 8"/>
          <p:cNvSpPr/>
          <p:nvPr/>
        </p:nvSpPr>
        <p:spPr>
          <a:xfrm>
            <a:off x="560590" y="4368646"/>
            <a:ext cx="1325079" cy="245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708478" y="3529826"/>
            <a:ext cx="600501" cy="26425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flipH="1">
            <a:off x="5396607" y="3477286"/>
            <a:ext cx="2806663" cy="369332"/>
          </a:xfrm>
          <a:prstGeom prst="rect">
            <a:avLst/>
          </a:prstGeom>
          <a:solidFill>
            <a:srgbClr val="30F0F0"/>
          </a:solidFill>
          <a:ln w="57150">
            <a:solidFill>
              <a:srgbClr val="0000FF"/>
            </a:solidFill>
          </a:ln>
        </p:spPr>
        <p:txBody>
          <a:bodyPr wrap="square" rtlCol="0">
            <a:spAutoFit/>
          </a:bodyPr>
          <a:lstStyle/>
          <a:p>
            <a:r>
              <a:rPr lang="en-US" b="1" dirty="0" smtClean="0">
                <a:solidFill>
                  <a:srgbClr val="0000FF"/>
                </a:solidFill>
              </a:rPr>
              <a:t>And submitted to Pay Pool</a:t>
            </a:r>
            <a:endParaRPr lang="en-US" b="1" dirty="0">
              <a:solidFill>
                <a:srgbClr val="0000FF"/>
              </a:solidFill>
            </a:endParaRPr>
          </a:p>
        </p:txBody>
      </p:sp>
    </p:spTree>
    <p:extLst>
      <p:ext uri="{BB962C8B-B14F-4D97-AF65-F5344CB8AC3E}">
        <p14:creationId xmlns:p14="http://schemas.microsoft.com/office/powerpoint/2010/main" val="3379156234"/>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Assessment – Supervisor 2 Approval</a:t>
            </a:r>
          </a:p>
        </p:txBody>
      </p:sp>
      <p:pic>
        <p:nvPicPr>
          <p:cNvPr id="5" name="Content Placeholder 4"/>
          <p:cNvPicPr>
            <a:picLocks noGrp="1" noChangeAspect="1"/>
          </p:cNvPicPr>
          <p:nvPr>
            <p:ph sz="quarter" idx="13"/>
          </p:nvPr>
        </p:nvPicPr>
        <p:blipFill>
          <a:blip r:embed="rId2"/>
          <a:stretch>
            <a:fillRect/>
          </a:stretch>
        </p:blipFill>
        <p:spPr>
          <a:xfrm>
            <a:off x="544513" y="1865274"/>
            <a:ext cx="8154987" cy="3616402"/>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311</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7299675" y="2185816"/>
            <a:ext cx="1320988" cy="734799"/>
          </a:xfrm>
          <a:prstGeom prst="rect">
            <a:avLst/>
          </a:prstGeom>
          <a:ln w="57150">
            <a:solidFill>
              <a:srgbClr val="0000FF"/>
            </a:solidFill>
          </a:ln>
        </p:spPr>
      </p:pic>
      <p:sp>
        <p:nvSpPr>
          <p:cNvPr id="7" name="Up Arrow Callout 6"/>
          <p:cNvSpPr/>
          <p:nvPr/>
        </p:nvSpPr>
        <p:spPr>
          <a:xfrm>
            <a:off x="7067439" y="2843709"/>
            <a:ext cx="1106567" cy="1032255"/>
          </a:xfrm>
          <a:prstGeom prst="upArrowCallout">
            <a:avLst>
              <a:gd name="adj1" fmla="val 25000"/>
              <a:gd name="adj2" fmla="val 25000"/>
              <a:gd name="adj3" fmla="val 18389"/>
              <a:gd name="adj4" fmla="val 697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 Click </a:t>
            </a:r>
          </a:p>
          <a:p>
            <a:pPr algn="ctr"/>
            <a:r>
              <a:rPr lang="en-US" b="1" dirty="0" smtClean="0">
                <a:solidFill>
                  <a:srgbClr val="FF0000"/>
                </a:solidFill>
              </a:rPr>
              <a:t>To Logout</a:t>
            </a:r>
            <a:endParaRPr lang="en-US" b="1" dirty="0">
              <a:solidFill>
                <a:srgbClr val="FF0000"/>
              </a:solidFill>
            </a:endParaRPr>
          </a:p>
        </p:txBody>
      </p:sp>
      <p:sp>
        <p:nvSpPr>
          <p:cNvPr id="8" name="Down Arrow Callout 7"/>
          <p:cNvSpPr/>
          <p:nvPr/>
        </p:nvSpPr>
        <p:spPr>
          <a:xfrm rot="20025156">
            <a:off x="7783000" y="1426438"/>
            <a:ext cx="1228296" cy="562161"/>
          </a:xfrm>
          <a:prstGeom prst="downArrowCallout">
            <a:avLst>
              <a:gd name="adj1" fmla="val 25000"/>
              <a:gd name="adj2" fmla="val 25000"/>
              <a:gd name="adj3" fmla="val 25000"/>
              <a:gd name="adj4" fmla="val 5507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 Click </a:t>
            </a:r>
            <a:r>
              <a:rPr lang="en-US" b="1" dirty="0" smtClean="0">
                <a:solidFill>
                  <a:srgbClr val="FF0000"/>
                </a:solidFill>
                <a:sym typeface="Webdings" panose="05030102010509060703" pitchFamily="18" charset="2"/>
              </a:rPr>
              <a:t></a:t>
            </a:r>
            <a:endParaRPr lang="en-US" b="1" dirty="0">
              <a:solidFill>
                <a:srgbClr val="FF0000"/>
              </a:solidFill>
            </a:endParaRPr>
          </a:p>
        </p:txBody>
      </p:sp>
    </p:spTree>
    <p:extLst>
      <p:ext uri="{BB962C8B-B14F-4D97-AF65-F5344CB8AC3E}">
        <p14:creationId xmlns:p14="http://schemas.microsoft.com/office/powerpoint/2010/main" val="2171616875"/>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312</a:t>
            </a:fld>
            <a:endParaRPr lang="en-US" sz="1000" dirty="0">
              <a:solidFill>
                <a:srgbClr val="060606"/>
              </a:solidFill>
            </a:endParaRPr>
          </a:p>
        </p:txBody>
      </p:sp>
    </p:spTree>
    <p:extLst>
      <p:ext uri="{BB962C8B-B14F-4D97-AF65-F5344CB8AC3E}">
        <p14:creationId xmlns:p14="http://schemas.microsoft.com/office/powerpoint/2010/main" val="36634135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Enhancements &gt; Home &gt; Index </a:t>
            </a:r>
            <a:r>
              <a:rPr lang="en-US" dirty="0" smtClean="0"/>
              <a:t> </a:t>
            </a:r>
            <a:r>
              <a:rPr lang="en-US" dirty="0"/>
              <a:t>Dashboards for </a:t>
            </a:r>
            <a:r>
              <a:rPr lang="en-US" dirty="0" smtClean="0"/>
              <a:t>Manager</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464813"/>
            <a:ext cx="1873701" cy="298435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32</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418365" y="1464813"/>
            <a:ext cx="6079335" cy="2847425"/>
          </a:xfrm>
          <a:prstGeom prst="rect">
            <a:avLst/>
          </a:prstGeom>
        </p:spPr>
      </p:pic>
      <p:pic>
        <p:nvPicPr>
          <p:cNvPr id="7" name="Picture 6"/>
          <p:cNvPicPr>
            <a:picLocks noChangeAspect="1"/>
          </p:cNvPicPr>
          <p:nvPr/>
        </p:nvPicPr>
        <p:blipFill>
          <a:blip r:embed="rId4"/>
          <a:stretch>
            <a:fillRect/>
          </a:stretch>
        </p:blipFill>
        <p:spPr>
          <a:xfrm>
            <a:off x="3322670" y="4797890"/>
            <a:ext cx="5143330" cy="1532456"/>
          </a:xfrm>
          <a:prstGeom prst="rect">
            <a:avLst/>
          </a:prstGeom>
        </p:spPr>
      </p:pic>
      <p:sp>
        <p:nvSpPr>
          <p:cNvPr id="8" name="Right Arrow Callout 7"/>
          <p:cNvSpPr/>
          <p:nvPr/>
        </p:nvSpPr>
        <p:spPr>
          <a:xfrm>
            <a:off x="1269243" y="3121627"/>
            <a:ext cx="1910686" cy="1676263"/>
          </a:xfrm>
          <a:prstGeom prst="rightArrowCallout">
            <a:avLst/>
          </a:prstGeom>
          <a:solidFill>
            <a:srgbClr val="30F0F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Click on Pie Slice for Employee Detail</a:t>
            </a:r>
            <a:endParaRPr lang="en-US" b="1" dirty="0">
              <a:solidFill>
                <a:srgbClr val="0000FF"/>
              </a:solidFill>
            </a:endParaRPr>
          </a:p>
        </p:txBody>
      </p:sp>
      <p:sp>
        <p:nvSpPr>
          <p:cNvPr id="9" name="Right Arrow Callout 8"/>
          <p:cNvSpPr/>
          <p:nvPr/>
        </p:nvSpPr>
        <p:spPr>
          <a:xfrm>
            <a:off x="2279176" y="5166951"/>
            <a:ext cx="2420698" cy="786977"/>
          </a:xfrm>
          <a:prstGeom prst="rightArrowCallout">
            <a:avLst>
              <a:gd name="adj1" fmla="val 25000"/>
              <a:gd name="adj2" fmla="val 43807"/>
              <a:gd name="adj3" fmla="val 25000"/>
              <a:gd name="adj4" fmla="val 84190"/>
            </a:avLst>
          </a:prstGeom>
          <a:solidFill>
            <a:srgbClr val="30F0F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Employee Detail</a:t>
            </a:r>
          </a:p>
          <a:p>
            <a:pPr algn="ctr"/>
            <a:r>
              <a:rPr lang="en-US" sz="1200" b="1" dirty="0" smtClean="0">
                <a:solidFill>
                  <a:srgbClr val="0000FF"/>
                </a:solidFill>
              </a:rPr>
              <a:t>(Click on Name to Open File)</a:t>
            </a:r>
            <a:endParaRPr lang="en-US" sz="1200" b="1" dirty="0">
              <a:solidFill>
                <a:srgbClr val="0000FF"/>
              </a:solidFill>
            </a:endParaRPr>
          </a:p>
        </p:txBody>
      </p:sp>
      <p:sp>
        <p:nvSpPr>
          <p:cNvPr id="11" name="Rectangle 10"/>
          <p:cNvSpPr/>
          <p:nvPr/>
        </p:nvSpPr>
        <p:spPr>
          <a:xfrm>
            <a:off x="558312" y="2104516"/>
            <a:ext cx="1821748" cy="311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793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06728" cy="418576"/>
          </a:xfrm>
        </p:spPr>
        <p:txBody>
          <a:bodyPr/>
          <a:lstStyle/>
          <a:p>
            <a:r>
              <a:rPr lang="en-US" dirty="0" smtClean="0"/>
              <a:t>CAS2Net Enhancements – Session Countdown Timer</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33</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544662" y="1237467"/>
            <a:ext cx="8154987" cy="1674343"/>
          </a:xfrm>
          <a:prstGeom prst="rect">
            <a:avLst/>
          </a:prstGeom>
        </p:spPr>
      </p:pic>
      <p:pic>
        <p:nvPicPr>
          <p:cNvPr id="3" name="Picture 2"/>
          <p:cNvPicPr>
            <a:picLocks noChangeAspect="1"/>
          </p:cNvPicPr>
          <p:nvPr/>
        </p:nvPicPr>
        <p:blipFill>
          <a:blip r:embed="rId3"/>
          <a:stretch>
            <a:fillRect/>
          </a:stretch>
        </p:blipFill>
        <p:spPr>
          <a:xfrm>
            <a:off x="871623" y="2625374"/>
            <a:ext cx="8154987" cy="1573173"/>
          </a:xfrm>
          <a:prstGeom prst="rect">
            <a:avLst/>
          </a:prstGeom>
        </p:spPr>
      </p:pic>
      <p:pic>
        <p:nvPicPr>
          <p:cNvPr id="10" name="Picture 9"/>
          <p:cNvPicPr>
            <a:picLocks noChangeAspect="1"/>
          </p:cNvPicPr>
          <p:nvPr/>
        </p:nvPicPr>
        <p:blipFill>
          <a:blip r:embed="rId4"/>
          <a:stretch>
            <a:fillRect/>
          </a:stretch>
        </p:blipFill>
        <p:spPr>
          <a:xfrm>
            <a:off x="330593" y="3793194"/>
            <a:ext cx="8154987" cy="2398026"/>
          </a:xfrm>
          <a:prstGeom prst="rect">
            <a:avLst/>
          </a:prstGeom>
        </p:spPr>
      </p:pic>
      <p:sp>
        <p:nvSpPr>
          <p:cNvPr id="11" name="Rectangle 10"/>
          <p:cNvSpPr/>
          <p:nvPr/>
        </p:nvSpPr>
        <p:spPr>
          <a:xfrm>
            <a:off x="1376314" y="1252547"/>
            <a:ext cx="5081048" cy="2340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rgbClr val="FF0000"/>
                </a:solidFill>
              </a:rPr>
              <a:t>Your Session will expire in 14:20 minutes.</a:t>
            </a:r>
            <a:endParaRPr lang="en-US" dirty="0">
              <a:solidFill>
                <a:srgbClr val="FF0000"/>
              </a:solidFill>
            </a:endParaRPr>
          </a:p>
        </p:txBody>
      </p:sp>
      <p:sp>
        <p:nvSpPr>
          <p:cNvPr id="12" name="Rectangle 11"/>
          <p:cNvSpPr/>
          <p:nvPr/>
        </p:nvSpPr>
        <p:spPr>
          <a:xfrm>
            <a:off x="1679541" y="2621009"/>
            <a:ext cx="4900368" cy="2340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rgbClr val="FF0000"/>
                </a:solidFill>
              </a:rPr>
              <a:t>Your Session will expire in 2:49 minutes.</a:t>
            </a:r>
            <a:endParaRPr lang="en-US" dirty="0">
              <a:solidFill>
                <a:srgbClr val="FF0000"/>
              </a:solidFill>
            </a:endParaRPr>
          </a:p>
        </p:txBody>
      </p:sp>
      <p:sp>
        <p:nvSpPr>
          <p:cNvPr id="13" name="Rectangle 12"/>
          <p:cNvSpPr/>
          <p:nvPr/>
        </p:nvSpPr>
        <p:spPr>
          <a:xfrm>
            <a:off x="1134357" y="3779966"/>
            <a:ext cx="4776249" cy="2340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rgbClr val="FF0000"/>
                </a:solidFill>
              </a:rPr>
              <a:t>Your Session will expire in 55 seconds.</a:t>
            </a:r>
            <a:endParaRPr lang="en-US" dirty="0">
              <a:solidFill>
                <a:srgbClr val="FF0000"/>
              </a:solidFill>
            </a:endParaRPr>
          </a:p>
        </p:txBody>
      </p:sp>
      <p:sp>
        <p:nvSpPr>
          <p:cNvPr id="14" name="Left Arrow Callout 13"/>
          <p:cNvSpPr/>
          <p:nvPr/>
        </p:nvSpPr>
        <p:spPr>
          <a:xfrm>
            <a:off x="5086349" y="5306532"/>
            <a:ext cx="3185161" cy="1023783"/>
          </a:xfrm>
          <a:prstGeom prst="leftArrowCallout">
            <a:avLst>
              <a:gd name="adj1" fmla="val 25000"/>
              <a:gd name="adj2" fmla="val 25000"/>
              <a:gd name="adj3" fmla="val 25000"/>
              <a:gd name="adj4" fmla="val 89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693701838"/>
              </p:ext>
            </p:extLst>
          </p:nvPr>
        </p:nvGraphicFramePr>
        <p:xfrm>
          <a:off x="5517307" y="5419878"/>
          <a:ext cx="2678003" cy="821520"/>
        </p:xfrm>
        <a:graphic>
          <a:graphicData uri="http://schemas.openxmlformats.org/drawingml/2006/table">
            <a:tbl>
              <a:tblPr firstRow="1" bandRow="1">
                <a:tableStyleId>{5C22544A-7EE6-4342-B048-85BDC9FD1C3A}</a:tableStyleId>
              </a:tblPr>
              <a:tblGrid>
                <a:gridCol w="2678003">
                  <a:extLst>
                    <a:ext uri="{9D8B030D-6E8A-4147-A177-3AD203B41FA5}">
                      <a16:colId xmlns:a16="http://schemas.microsoft.com/office/drawing/2014/main" val="2544468217"/>
                    </a:ext>
                  </a:extLst>
                </a:gridCol>
              </a:tblGrid>
              <a:tr h="273600">
                <a:tc>
                  <a:txBody>
                    <a:bodyPr/>
                    <a:lstStyle/>
                    <a:p>
                      <a:r>
                        <a:rPr lang="en-US" sz="1200" dirty="0" smtClean="0">
                          <a:solidFill>
                            <a:srgbClr val="000000"/>
                          </a:solidFill>
                        </a:rPr>
                        <a:t>Refresh Session</a:t>
                      </a:r>
                      <a:endParaRPr lang="en-US" sz="1200" dirty="0">
                        <a:solidFill>
                          <a:srgbClr val="000000"/>
                        </a:solidFill>
                      </a:endParaRPr>
                    </a:p>
                  </a:txBody>
                  <a:tcPr>
                    <a:solidFill>
                      <a:schemeClr val="bg1">
                        <a:lumMod val="85000"/>
                      </a:schemeClr>
                    </a:solidFill>
                  </a:tcPr>
                </a:tc>
                <a:extLst>
                  <a:ext uri="{0D108BD9-81ED-4DB2-BD59-A6C34878D82A}">
                    <a16:rowId xmlns:a16="http://schemas.microsoft.com/office/drawing/2014/main" val="4255717162"/>
                  </a:ext>
                </a:extLst>
              </a:tr>
              <a:tr h="273600">
                <a:tc>
                  <a:txBody>
                    <a:bodyPr/>
                    <a:lstStyle/>
                    <a:p>
                      <a:r>
                        <a:rPr lang="en-US" sz="1000" dirty="0" smtClean="0"/>
                        <a:t>Your Session will expire in 55 seconds!</a:t>
                      </a:r>
                      <a:endParaRPr lang="en-US" sz="1000" dirty="0"/>
                    </a:p>
                  </a:txBody>
                  <a:tcPr>
                    <a:solidFill>
                      <a:schemeClr val="bg1"/>
                    </a:solidFill>
                  </a:tcPr>
                </a:tc>
                <a:extLst>
                  <a:ext uri="{0D108BD9-81ED-4DB2-BD59-A6C34878D82A}">
                    <a16:rowId xmlns:a16="http://schemas.microsoft.com/office/drawing/2014/main" val="3906092369"/>
                  </a:ext>
                </a:extLst>
              </a:tr>
              <a:tr h="273600">
                <a:tc>
                  <a:txBody>
                    <a:bodyPr/>
                    <a:lstStyle/>
                    <a:p>
                      <a:endParaRPr lang="en-US" sz="1000" dirty="0"/>
                    </a:p>
                  </a:txBody>
                  <a:tcPr>
                    <a:solidFill>
                      <a:schemeClr val="bg1"/>
                    </a:solidFill>
                  </a:tcPr>
                </a:tc>
                <a:extLst>
                  <a:ext uri="{0D108BD9-81ED-4DB2-BD59-A6C34878D82A}">
                    <a16:rowId xmlns:a16="http://schemas.microsoft.com/office/drawing/2014/main" val="65683424"/>
                  </a:ext>
                </a:extLst>
              </a:tr>
            </a:tbl>
          </a:graphicData>
        </a:graphic>
      </p:graphicFrame>
      <p:sp>
        <p:nvSpPr>
          <p:cNvPr id="16" name="TextBox 15"/>
          <p:cNvSpPr txBox="1"/>
          <p:nvPr/>
        </p:nvSpPr>
        <p:spPr>
          <a:xfrm>
            <a:off x="6776085" y="5959682"/>
            <a:ext cx="1362075" cy="246221"/>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en-US" sz="1000" dirty="0" smtClean="0">
                <a:solidFill>
                  <a:srgbClr val="000000"/>
                </a:solidFill>
              </a:rPr>
              <a:t>Refresh your session?</a:t>
            </a:r>
            <a:endParaRPr lang="en-US" sz="1000" dirty="0">
              <a:solidFill>
                <a:srgbClr val="000000"/>
              </a:solidFill>
            </a:endParaRPr>
          </a:p>
        </p:txBody>
      </p:sp>
      <p:sp>
        <p:nvSpPr>
          <p:cNvPr id="17" name="Up Arrow Callout 16"/>
          <p:cNvSpPr/>
          <p:nvPr/>
        </p:nvSpPr>
        <p:spPr>
          <a:xfrm>
            <a:off x="7132796" y="6183908"/>
            <a:ext cx="778193" cy="478941"/>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38144319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sz="quarter" idx="13"/>
          </p:nvPr>
        </p:nvPicPr>
        <p:blipFill>
          <a:blip r:embed="rId2"/>
          <a:stretch>
            <a:fillRect/>
          </a:stretch>
        </p:blipFill>
        <p:spPr>
          <a:xfrm>
            <a:off x="544513" y="1119793"/>
            <a:ext cx="8154987" cy="3808154"/>
          </a:xfrm>
          <a:prstGeom prst="rect">
            <a:avLst/>
          </a:prstGeom>
        </p:spPr>
      </p:pic>
      <p:sp>
        <p:nvSpPr>
          <p:cNvPr id="2" name="Title 1"/>
          <p:cNvSpPr>
            <a:spLocks noGrp="1"/>
          </p:cNvSpPr>
          <p:nvPr>
            <p:ph type="title"/>
          </p:nvPr>
        </p:nvSpPr>
        <p:spPr>
          <a:xfrm>
            <a:off x="544664" y="631050"/>
            <a:ext cx="8306728" cy="418576"/>
          </a:xfrm>
        </p:spPr>
        <p:txBody>
          <a:bodyPr/>
          <a:lstStyle/>
          <a:p>
            <a:r>
              <a:rPr lang="en-US" dirty="0" smtClean="0"/>
              <a:t>CAS2Net Enhancements - Writing Tool Kit</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34</a:t>
            </a:fld>
            <a:endParaRPr lang="en-US" dirty="0">
              <a:solidFill>
                <a:srgbClr val="1F497D"/>
              </a:solidFill>
            </a:endParaRPr>
          </a:p>
        </p:txBody>
      </p:sp>
      <p:sp>
        <p:nvSpPr>
          <p:cNvPr id="14" name="Rectangle 13"/>
          <p:cNvSpPr/>
          <p:nvPr/>
        </p:nvSpPr>
        <p:spPr>
          <a:xfrm>
            <a:off x="704850" y="2588894"/>
            <a:ext cx="2589563" cy="4381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178843" y="4618551"/>
            <a:ext cx="4886325" cy="876300"/>
          </a:xfrm>
          <a:prstGeom prst="rect">
            <a:avLst/>
          </a:prstGeom>
          <a:ln w="57150">
            <a:solidFill>
              <a:srgbClr val="FF0000"/>
            </a:solidFill>
          </a:ln>
        </p:spPr>
      </p:pic>
      <p:cxnSp>
        <p:nvCxnSpPr>
          <p:cNvPr id="16" name="Elbow Connector 15"/>
          <p:cNvCxnSpPr>
            <a:endCxn id="12" idx="1"/>
          </p:cNvCxnSpPr>
          <p:nvPr/>
        </p:nvCxnSpPr>
        <p:spPr>
          <a:xfrm rot="16200000" flipH="1">
            <a:off x="737772" y="3615630"/>
            <a:ext cx="2029654" cy="85248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49209" y="3903372"/>
            <a:ext cx="1445204" cy="276999"/>
          </a:xfrm>
          <a:prstGeom prst="rect">
            <a:avLst/>
          </a:prstGeom>
          <a:solidFill>
            <a:schemeClr val="bg1"/>
          </a:solidFill>
          <a:ln w="28575">
            <a:solidFill>
              <a:srgbClr val="00B050"/>
            </a:solidFill>
          </a:ln>
        </p:spPr>
        <p:txBody>
          <a:bodyPr wrap="none" rtlCol="0">
            <a:spAutoFit/>
          </a:bodyPr>
          <a:lstStyle/>
          <a:p>
            <a:pPr algn="ctr"/>
            <a:r>
              <a:rPr lang="en-US" sz="1200" dirty="0" smtClean="0">
                <a:solidFill>
                  <a:srgbClr val="0000FF"/>
                </a:solidFill>
              </a:rPr>
              <a:t>Save/Preview/Print/</a:t>
            </a:r>
            <a:endParaRPr lang="en-US" sz="1200" dirty="0">
              <a:solidFill>
                <a:srgbClr val="0000FF"/>
              </a:solidFill>
            </a:endParaRPr>
          </a:p>
        </p:txBody>
      </p:sp>
      <p:sp>
        <p:nvSpPr>
          <p:cNvPr id="20" name="TextBox 19"/>
          <p:cNvSpPr txBox="1"/>
          <p:nvPr/>
        </p:nvSpPr>
        <p:spPr>
          <a:xfrm>
            <a:off x="340377" y="5728548"/>
            <a:ext cx="1498872" cy="276999"/>
          </a:xfrm>
          <a:prstGeom prst="rect">
            <a:avLst/>
          </a:prstGeom>
          <a:noFill/>
          <a:ln w="28575">
            <a:solidFill>
              <a:srgbClr val="0000FF"/>
            </a:solidFill>
          </a:ln>
        </p:spPr>
        <p:txBody>
          <a:bodyPr wrap="none" rtlCol="0">
            <a:spAutoFit/>
          </a:bodyPr>
          <a:lstStyle/>
          <a:p>
            <a:pPr algn="ctr"/>
            <a:r>
              <a:rPr lang="en-US" sz="1200" dirty="0" smtClean="0">
                <a:solidFill>
                  <a:srgbClr val="0000FF"/>
                </a:solidFill>
              </a:rPr>
              <a:t>Bold/Italic/Underline</a:t>
            </a:r>
            <a:endParaRPr lang="en-US" sz="1200" dirty="0">
              <a:solidFill>
                <a:srgbClr val="0000FF"/>
              </a:solidFill>
            </a:endParaRPr>
          </a:p>
        </p:txBody>
      </p:sp>
      <p:sp>
        <p:nvSpPr>
          <p:cNvPr id="21" name="TextBox 20"/>
          <p:cNvSpPr txBox="1"/>
          <p:nvPr/>
        </p:nvSpPr>
        <p:spPr>
          <a:xfrm>
            <a:off x="1013325" y="6157798"/>
            <a:ext cx="3608680" cy="276999"/>
          </a:xfrm>
          <a:prstGeom prst="rect">
            <a:avLst/>
          </a:prstGeom>
          <a:noFill/>
          <a:ln w="28575">
            <a:solidFill>
              <a:srgbClr val="00B050"/>
            </a:solidFill>
          </a:ln>
        </p:spPr>
        <p:txBody>
          <a:bodyPr wrap="none" rtlCol="0">
            <a:spAutoFit/>
          </a:bodyPr>
          <a:lstStyle/>
          <a:p>
            <a:pPr algn="ctr"/>
            <a:r>
              <a:rPr lang="en-US" sz="1200" dirty="0" smtClean="0">
                <a:solidFill>
                  <a:srgbClr val="0000FF"/>
                </a:solidFill>
              </a:rPr>
              <a:t>Insert Remove Numbered List/Insert Remove Bulleted/</a:t>
            </a:r>
            <a:endParaRPr lang="en-US" sz="1200" dirty="0">
              <a:solidFill>
                <a:srgbClr val="0000FF"/>
              </a:solidFill>
            </a:endParaRPr>
          </a:p>
        </p:txBody>
      </p:sp>
      <p:sp>
        <p:nvSpPr>
          <p:cNvPr id="22" name="TextBox 21"/>
          <p:cNvSpPr txBox="1"/>
          <p:nvPr/>
        </p:nvSpPr>
        <p:spPr>
          <a:xfrm>
            <a:off x="3371850" y="5679757"/>
            <a:ext cx="2341472" cy="276999"/>
          </a:xfrm>
          <a:prstGeom prst="rect">
            <a:avLst/>
          </a:prstGeom>
          <a:noFill/>
          <a:ln w="28575">
            <a:solidFill>
              <a:srgbClr val="1C1C1C"/>
            </a:solidFill>
          </a:ln>
        </p:spPr>
        <p:txBody>
          <a:bodyPr wrap="square" rtlCol="0">
            <a:spAutoFit/>
          </a:bodyPr>
          <a:lstStyle/>
          <a:p>
            <a:pPr algn="ctr"/>
            <a:r>
              <a:rPr lang="en-US" sz="1200" dirty="0" smtClean="0">
                <a:solidFill>
                  <a:srgbClr val="0000FF"/>
                </a:solidFill>
              </a:rPr>
              <a:t>Decrease Indent/Increase Indent/ </a:t>
            </a:r>
            <a:endParaRPr lang="en-US" sz="1200" dirty="0">
              <a:solidFill>
                <a:srgbClr val="0000FF"/>
              </a:solidFill>
            </a:endParaRPr>
          </a:p>
        </p:txBody>
      </p:sp>
      <p:sp>
        <p:nvSpPr>
          <p:cNvPr id="23" name="TextBox 22"/>
          <p:cNvSpPr txBox="1"/>
          <p:nvPr/>
        </p:nvSpPr>
        <p:spPr>
          <a:xfrm>
            <a:off x="4805065" y="6141662"/>
            <a:ext cx="2476512" cy="276999"/>
          </a:xfrm>
          <a:prstGeom prst="rect">
            <a:avLst/>
          </a:prstGeom>
          <a:noFill/>
          <a:ln w="28575">
            <a:solidFill>
              <a:srgbClr val="7030A0"/>
            </a:solidFill>
          </a:ln>
        </p:spPr>
        <p:txBody>
          <a:bodyPr wrap="none" rtlCol="0">
            <a:spAutoFit/>
          </a:bodyPr>
          <a:lstStyle/>
          <a:p>
            <a:pPr algn="ctr"/>
            <a:r>
              <a:rPr lang="en-US" sz="1200" dirty="0" smtClean="0">
                <a:solidFill>
                  <a:srgbClr val="0000FF"/>
                </a:solidFill>
              </a:rPr>
              <a:t>Align Left/Center/Align Right/Justify/</a:t>
            </a:r>
            <a:endParaRPr lang="en-US" sz="1200" dirty="0">
              <a:solidFill>
                <a:srgbClr val="0000FF"/>
              </a:solidFill>
            </a:endParaRPr>
          </a:p>
        </p:txBody>
      </p:sp>
      <p:sp>
        <p:nvSpPr>
          <p:cNvPr id="24" name="TextBox 23"/>
          <p:cNvSpPr txBox="1"/>
          <p:nvPr/>
        </p:nvSpPr>
        <p:spPr>
          <a:xfrm>
            <a:off x="6795320" y="5633709"/>
            <a:ext cx="1617302" cy="276999"/>
          </a:xfrm>
          <a:prstGeom prst="rect">
            <a:avLst/>
          </a:prstGeom>
          <a:noFill/>
          <a:ln w="28575">
            <a:solidFill>
              <a:schemeClr val="accent2">
                <a:lumMod val="75000"/>
              </a:schemeClr>
            </a:solidFill>
          </a:ln>
        </p:spPr>
        <p:txBody>
          <a:bodyPr wrap="none" rtlCol="0">
            <a:spAutoFit/>
          </a:bodyPr>
          <a:lstStyle/>
          <a:p>
            <a:pPr algn="ctr"/>
            <a:r>
              <a:rPr lang="en-US" sz="1200" dirty="0" smtClean="0">
                <a:solidFill>
                  <a:srgbClr val="0000FF"/>
                </a:solidFill>
              </a:rPr>
              <a:t>Maximize/Show Blocks</a:t>
            </a:r>
            <a:endParaRPr lang="en-US" sz="1200" dirty="0">
              <a:solidFill>
                <a:srgbClr val="0000FF"/>
              </a:solidFill>
            </a:endParaRPr>
          </a:p>
        </p:txBody>
      </p:sp>
      <p:sp>
        <p:nvSpPr>
          <p:cNvPr id="9" name="Line Callout 1 8"/>
          <p:cNvSpPr/>
          <p:nvPr/>
        </p:nvSpPr>
        <p:spPr>
          <a:xfrm>
            <a:off x="6305550" y="5056701"/>
            <a:ext cx="671375" cy="359251"/>
          </a:xfrm>
          <a:prstGeom prst="borderCallout1">
            <a:avLst>
              <a:gd name="adj1" fmla="val 100942"/>
              <a:gd name="adj2" fmla="val 52672"/>
              <a:gd name="adj3" fmla="val 160224"/>
              <a:gd name="adj4" fmla="val 187245"/>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Callout 1 24"/>
          <p:cNvSpPr/>
          <p:nvPr/>
        </p:nvSpPr>
        <p:spPr>
          <a:xfrm>
            <a:off x="4847936" y="5056700"/>
            <a:ext cx="1388421" cy="359251"/>
          </a:xfrm>
          <a:prstGeom prst="borderCallout1">
            <a:avLst>
              <a:gd name="adj1" fmla="val 100942"/>
              <a:gd name="adj2" fmla="val 52672"/>
              <a:gd name="adj3" fmla="val 295443"/>
              <a:gd name="adj4" fmla="val 9600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Callout 1 25"/>
          <p:cNvSpPr/>
          <p:nvPr/>
        </p:nvSpPr>
        <p:spPr>
          <a:xfrm>
            <a:off x="4057650" y="5064754"/>
            <a:ext cx="733135" cy="359251"/>
          </a:xfrm>
          <a:prstGeom prst="borderCallout1">
            <a:avLst>
              <a:gd name="adj1" fmla="val 100942"/>
              <a:gd name="adj2" fmla="val 52672"/>
              <a:gd name="adj3" fmla="val 170829"/>
              <a:gd name="adj4" fmla="val 53426"/>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Callout 1 26"/>
          <p:cNvSpPr/>
          <p:nvPr/>
        </p:nvSpPr>
        <p:spPr>
          <a:xfrm>
            <a:off x="3324224" y="5056700"/>
            <a:ext cx="666325" cy="359251"/>
          </a:xfrm>
          <a:prstGeom prst="borderCallout1">
            <a:avLst>
              <a:gd name="adj1" fmla="val 100942"/>
              <a:gd name="adj2" fmla="val 52672"/>
              <a:gd name="adj3" fmla="val 306048"/>
              <a:gd name="adj4" fmla="val -10698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ine Callout 1 27"/>
          <p:cNvSpPr/>
          <p:nvPr/>
        </p:nvSpPr>
        <p:spPr>
          <a:xfrm>
            <a:off x="2204245" y="5055229"/>
            <a:ext cx="1072354" cy="359251"/>
          </a:xfrm>
          <a:prstGeom prst="borderCallout1">
            <a:avLst>
              <a:gd name="adj1" fmla="val 100942"/>
              <a:gd name="adj2" fmla="val 52672"/>
              <a:gd name="adj3" fmla="val 189389"/>
              <a:gd name="adj4" fmla="val -36344"/>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839049" y="3440859"/>
            <a:ext cx="3565913" cy="276999"/>
          </a:xfrm>
          <a:prstGeom prst="rect">
            <a:avLst/>
          </a:prstGeom>
          <a:solidFill>
            <a:schemeClr val="bg1"/>
          </a:solidFill>
          <a:ln w="28575">
            <a:solidFill>
              <a:srgbClr val="800080"/>
            </a:solidFill>
          </a:ln>
        </p:spPr>
        <p:txBody>
          <a:bodyPr wrap="none" rtlCol="0">
            <a:spAutoFit/>
          </a:bodyPr>
          <a:lstStyle/>
          <a:p>
            <a:pPr algn="ctr"/>
            <a:r>
              <a:rPr lang="en-US" sz="1200" dirty="0" smtClean="0">
                <a:solidFill>
                  <a:srgbClr val="0000FF"/>
                </a:solidFill>
              </a:rPr>
              <a:t>Cut/Copy/Paste/Paste as Plain Text/Paste from Word/</a:t>
            </a:r>
            <a:endParaRPr lang="en-US" sz="1200" dirty="0">
              <a:solidFill>
                <a:srgbClr val="0000FF"/>
              </a:solidFill>
            </a:endParaRPr>
          </a:p>
        </p:txBody>
      </p:sp>
      <p:sp>
        <p:nvSpPr>
          <p:cNvPr id="36" name="TextBox 35"/>
          <p:cNvSpPr txBox="1"/>
          <p:nvPr/>
        </p:nvSpPr>
        <p:spPr>
          <a:xfrm>
            <a:off x="6056538" y="3955604"/>
            <a:ext cx="2481192" cy="276999"/>
          </a:xfrm>
          <a:prstGeom prst="rect">
            <a:avLst/>
          </a:prstGeom>
          <a:solidFill>
            <a:schemeClr val="bg1"/>
          </a:solidFill>
          <a:ln w="28575">
            <a:solidFill>
              <a:schemeClr val="accent3">
                <a:lumMod val="75000"/>
              </a:schemeClr>
            </a:solidFill>
          </a:ln>
        </p:spPr>
        <p:txBody>
          <a:bodyPr wrap="none" rtlCol="0">
            <a:spAutoFit/>
          </a:bodyPr>
          <a:lstStyle/>
          <a:p>
            <a:pPr algn="ctr"/>
            <a:r>
              <a:rPr lang="en-US" sz="1200" dirty="0" smtClean="0">
                <a:solidFill>
                  <a:srgbClr val="0000FF"/>
                </a:solidFill>
              </a:rPr>
              <a:t>Undo/Redo/Find/Replace/Select All</a:t>
            </a:r>
            <a:endParaRPr lang="en-US" sz="1200" dirty="0">
              <a:solidFill>
                <a:srgbClr val="0000FF"/>
              </a:solidFill>
            </a:endParaRPr>
          </a:p>
        </p:txBody>
      </p:sp>
      <p:sp>
        <p:nvSpPr>
          <p:cNvPr id="37" name="Line Callout 1 36"/>
          <p:cNvSpPr/>
          <p:nvPr/>
        </p:nvSpPr>
        <p:spPr>
          <a:xfrm>
            <a:off x="2215775" y="4646187"/>
            <a:ext cx="1060824" cy="359251"/>
          </a:xfrm>
          <a:prstGeom prst="borderCallout1">
            <a:avLst>
              <a:gd name="adj1" fmla="val -2461"/>
              <a:gd name="adj2" fmla="val 50876"/>
              <a:gd name="adj3" fmla="val -134076"/>
              <a:gd name="adj4" fmla="val 5014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ine Callout 1 37"/>
          <p:cNvSpPr/>
          <p:nvPr/>
        </p:nvSpPr>
        <p:spPr>
          <a:xfrm>
            <a:off x="3333613" y="4653973"/>
            <a:ext cx="1733687" cy="359251"/>
          </a:xfrm>
          <a:prstGeom prst="borderCallout1">
            <a:avLst>
              <a:gd name="adj1" fmla="val -2461"/>
              <a:gd name="adj2" fmla="val 47178"/>
              <a:gd name="adj3" fmla="val -261340"/>
              <a:gd name="adj4" fmla="val 4655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ine Callout 1 38"/>
          <p:cNvSpPr/>
          <p:nvPr/>
        </p:nvSpPr>
        <p:spPr>
          <a:xfrm>
            <a:off x="5136151" y="4646186"/>
            <a:ext cx="1840774" cy="359251"/>
          </a:xfrm>
          <a:prstGeom prst="borderCallout1">
            <a:avLst>
              <a:gd name="adj1" fmla="val -7763"/>
              <a:gd name="adj2" fmla="val 49050"/>
              <a:gd name="adj3" fmla="val -110213"/>
              <a:gd name="adj4" fmla="val 76857"/>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878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983" y="6002466"/>
            <a:ext cx="7227276" cy="305846"/>
          </a:xfrm>
          <a:prstGeom prst="rect">
            <a:avLst/>
          </a:prstGeom>
        </p:spPr>
      </p:pic>
      <p:pic>
        <p:nvPicPr>
          <p:cNvPr id="5" name="Content Placeholder 4"/>
          <p:cNvPicPr>
            <a:picLocks noGrp="1" noChangeAspect="1"/>
          </p:cNvPicPr>
          <p:nvPr>
            <p:ph sz="quarter" idx="13"/>
          </p:nvPr>
        </p:nvPicPr>
        <p:blipFill>
          <a:blip r:embed="rId3"/>
          <a:stretch>
            <a:fillRect/>
          </a:stretch>
        </p:blipFill>
        <p:spPr>
          <a:xfrm>
            <a:off x="468883" y="1292332"/>
            <a:ext cx="7180120" cy="2588020"/>
          </a:xfrm>
          <a:prstGeom prst="rect">
            <a:avLst/>
          </a:prstGeom>
        </p:spPr>
      </p:pic>
      <p:sp>
        <p:nvSpPr>
          <p:cNvPr id="2" name="Title 1"/>
          <p:cNvSpPr>
            <a:spLocks noGrp="1"/>
          </p:cNvSpPr>
          <p:nvPr>
            <p:ph type="title"/>
          </p:nvPr>
        </p:nvSpPr>
        <p:spPr>
          <a:xfrm>
            <a:off x="544664" y="631050"/>
            <a:ext cx="8261008" cy="418576"/>
          </a:xfrm>
        </p:spPr>
        <p:txBody>
          <a:bodyPr/>
          <a:lstStyle/>
          <a:p>
            <a:r>
              <a:rPr lang="en-US" dirty="0"/>
              <a:t>CAS2Net Enhancements - Auto </a:t>
            </a:r>
            <a:r>
              <a:rPr lang="en-US" dirty="0" smtClean="0"/>
              <a:t>Save</a:t>
            </a:r>
            <a:br>
              <a:rPr lang="en-US" dirty="0" smtClean="0"/>
            </a:br>
            <a:r>
              <a:rPr lang="en-US" sz="1400" dirty="0" smtClean="0"/>
              <a:t>Contribution Plan, Midpoint Assessment, Closeout Assessment, Additional Feedback, and Annual Assessment </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35</a:t>
            </a:fld>
            <a:endParaRPr lang="en-US" dirty="0">
              <a:solidFill>
                <a:srgbClr val="1F497D"/>
              </a:solidFill>
            </a:endParaRPr>
          </a:p>
        </p:txBody>
      </p:sp>
      <p:sp>
        <p:nvSpPr>
          <p:cNvPr id="6" name="Rectangle 5"/>
          <p:cNvSpPr/>
          <p:nvPr/>
        </p:nvSpPr>
        <p:spPr>
          <a:xfrm>
            <a:off x="335968" y="3521083"/>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p:cNvCxnSpPr>
            <a:stCxn id="6" idx="2"/>
            <a:endCxn id="10" idx="1"/>
          </p:cNvCxnSpPr>
          <p:nvPr/>
        </p:nvCxnSpPr>
        <p:spPr>
          <a:xfrm rot="16200000" flipH="1">
            <a:off x="350104" y="4518951"/>
            <a:ext cx="1942750" cy="65700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49983" y="3363883"/>
            <a:ext cx="7227276" cy="2632445"/>
          </a:xfrm>
          <a:prstGeom prst="rect">
            <a:avLst/>
          </a:prstGeom>
        </p:spPr>
      </p:pic>
      <p:sp>
        <p:nvSpPr>
          <p:cNvPr id="10" name="Rectangle 9"/>
          <p:cNvSpPr/>
          <p:nvPr/>
        </p:nvSpPr>
        <p:spPr>
          <a:xfrm>
            <a:off x="1649983" y="5641331"/>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Callout 10"/>
          <p:cNvSpPr/>
          <p:nvPr/>
        </p:nvSpPr>
        <p:spPr>
          <a:xfrm>
            <a:off x="6363734" y="6289794"/>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12" name="TextBox 11"/>
          <p:cNvSpPr txBox="1"/>
          <p:nvPr/>
        </p:nvSpPr>
        <p:spPr>
          <a:xfrm>
            <a:off x="3562066" y="2324540"/>
            <a:ext cx="2279176" cy="923330"/>
          </a:xfrm>
          <a:prstGeom prst="rect">
            <a:avLst/>
          </a:prstGeom>
          <a:solidFill>
            <a:srgbClr val="30F0F0"/>
          </a:solidFill>
          <a:ln>
            <a:noFill/>
          </a:ln>
        </p:spPr>
        <p:txBody>
          <a:bodyPr wrap="square" rtlCol="0">
            <a:spAutoFit/>
          </a:bodyPr>
          <a:lstStyle/>
          <a:p>
            <a:pPr algn="ctr"/>
            <a:r>
              <a:rPr lang="en-US" b="1" dirty="0" smtClean="0">
                <a:solidFill>
                  <a:srgbClr val="0033CC"/>
                </a:solidFill>
              </a:rPr>
              <a:t>Auto Save is activated upon typing or pasting text</a:t>
            </a:r>
            <a:endParaRPr lang="en-US" b="1" dirty="0">
              <a:solidFill>
                <a:srgbClr val="0033CC"/>
              </a:solidFill>
            </a:endParaRPr>
          </a:p>
        </p:txBody>
      </p:sp>
      <p:sp>
        <p:nvSpPr>
          <p:cNvPr id="13" name="TextBox 12"/>
          <p:cNvSpPr txBox="1"/>
          <p:nvPr/>
        </p:nvSpPr>
        <p:spPr>
          <a:xfrm>
            <a:off x="4408086" y="3301571"/>
            <a:ext cx="2484923" cy="646331"/>
          </a:xfrm>
          <a:prstGeom prst="rect">
            <a:avLst/>
          </a:prstGeom>
          <a:solidFill>
            <a:srgbClr val="30F0F0"/>
          </a:solidFill>
        </p:spPr>
        <p:txBody>
          <a:bodyPr wrap="square" rtlCol="0">
            <a:spAutoFit/>
          </a:bodyPr>
          <a:lstStyle/>
          <a:p>
            <a:pPr algn="ctr"/>
            <a:r>
              <a:rPr lang="en-US" b="1" dirty="0" smtClean="0">
                <a:solidFill>
                  <a:srgbClr val="0033CC"/>
                </a:solidFill>
              </a:rPr>
              <a:t>Auto Save after </a:t>
            </a:r>
          </a:p>
          <a:p>
            <a:pPr algn="ctr"/>
            <a:r>
              <a:rPr lang="en-US" b="1" dirty="0" smtClean="0">
                <a:solidFill>
                  <a:srgbClr val="0033CC"/>
                </a:solidFill>
              </a:rPr>
              <a:t>300 seconds (5 minutes)</a:t>
            </a:r>
            <a:endParaRPr lang="en-US" b="1" dirty="0">
              <a:solidFill>
                <a:srgbClr val="0033CC"/>
              </a:solidFill>
            </a:endParaRPr>
          </a:p>
        </p:txBody>
      </p:sp>
    </p:spTree>
    <p:extLst>
      <p:ext uri="{BB962C8B-B14F-4D97-AF65-F5344CB8AC3E}">
        <p14:creationId xmlns:p14="http://schemas.microsoft.com/office/powerpoint/2010/main" val="3241535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25016" cy="418576"/>
          </a:xfrm>
        </p:spPr>
        <p:txBody>
          <a:bodyPr/>
          <a:lstStyle/>
          <a:p>
            <a:r>
              <a:rPr lang="en-US" dirty="0"/>
              <a:t>CAS2Net Enhancements - Spell </a:t>
            </a:r>
            <a:r>
              <a:rPr lang="en-US" dirty="0" smtClean="0"/>
              <a:t>Check</a:t>
            </a:r>
            <a:br>
              <a:rPr lang="en-US" dirty="0" smtClean="0"/>
            </a:br>
            <a:r>
              <a:rPr lang="en-US" sz="1400" dirty="0"/>
              <a:t>Contribution Plan, Midpoint Assessment, Closeout Assessment, Additional Feedback, and Annual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387667"/>
            <a:ext cx="8154987" cy="257161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36</a:t>
            </a:fld>
            <a:endParaRPr lang="en-US" dirty="0">
              <a:solidFill>
                <a:srgbClr val="1F497D"/>
              </a:solidFill>
            </a:endParaRPr>
          </a:p>
        </p:txBody>
      </p:sp>
      <p:sp>
        <p:nvSpPr>
          <p:cNvPr id="6" name="Oval 5"/>
          <p:cNvSpPr/>
          <p:nvPr/>
        </p:nvSpPr>
        <p:spPr>
          <a:xfrm>
            <a:off x="3400425" y="3676650"/>
            <a:ext cx="533400" cy="323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8017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31052"/>
            <a:ext cx="8481947" cy="418576"/>
          </a:xfrm>
        </p:spPr>
        <p:txBody>
          <a:bodyPr/>
          <a:lstStyle/>
          <a:p>
            <a:r>
              <a:rPr lang="en-US" dirty="0"/>
              <a:t>CAS2Net Enhancements </a:t>
            </a:r>
            <a:r>
              <a:rPr lang="en-US" dirty="0" smtClean="0"/>
              <a:t>– Hot Link to Factor Descriptors</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37</a:t>
            </a:fld>
            <a:endParaRPr lang="en-US" dirty="0">
              <a:solidFill>
                <a:srgbClr val="1F497D"/>
              </a:solidFill>
            </a:endParaRPr>
          </a:p>
        </p:txBody>
      </p:sp>
      <p:pic>
        <p:nvPicPr>
          <p:cNvPr id="8" name="Picture 7"/>
          <p:cNvPicPr>
            <a:picLocks noChangeAspect="1"/>
          </p:cNvPicPr>
          <p:nvPr/>
        </p:nvPicPr>
        <p:blipFill>
          <a:blip r:embed="rId2"/>
          <a:stretch>
            <a:fillRect/>
          </a:stretch>
        </p:blipFill>
        <p:spPr>
          <a:xfrm>
            <a:off x="2451908" y="5288815"/>
            <a:ext cx="6364679" cy="455037"/>
          </a:xfrm>
          <a:prstGeom prst="rect">
            <a:avLst/>
          </a:prstGeom>
        </p:spPr>
      </p:pic>
      <p:pic>
        <p:nvPicPr>
          <p:cNvPr id="10" name="Picture 9"/>
          <p:cNvPicPr>
            <a:picLocks noChangeAspect="1"/>
          </p:cNvPicPr>
          <p:nvPr/>
        </p:nvPicPr>
        <p:blipFill>
          <a:blip r:embed="rId3"/>
          <a:stretch>
            <a:fillRect/>
          </a:stretch>
        </p:blipFill>
        <p:spPr>
          <a:xfrm>
            <a:off x="2452735" y="2572164"/>
            <a:ext cx="6381791" cy="2716652"/>
          </a:xfrm>
          <a:prstGeom prst="rect">
            <a:avLst/>
          </a:prstGeom>
        </p:spPr>
      </p:pic>
      <p:sp>
        <p:nvSpPr>
          <p:cNvPr id="20" name="Rectangle 19"/>
          <p:cNvSpPr/>
          <p:nvPr/>
        </p:nvSpPr>
        <p:spPr>
          <a:xfrm>
            <a:off x="2451908" y="2988051"/>
            <a:ext cx="761326" cy="32515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52939" y="1442941"/>
            <a:ext cx="2325857" cy="3466483"/>
          </a:xfrm>
          <a:prstGeom prst="rightArrow">
            <a:avLst>
              <a:gd name="adj1" fmla="val 50000"/>
              <a:gd name="adj2" fmla="val 18068"/>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Click </a:t>
            </a:r>
          </a:p>
          <a:p>
            <a:pPr algn="ctr"/>
            <a:r>
              <a:rPr lang="en-US" b="1" dirty="0" smtClean="0">
                <a:solidFill>
                  <a:srgbClr val="0000FF"/>
                </a:solidFill>
              </a:rPr>
              <a:t>“Factor Descriptors”</a:t>
            </a:r>
          </a:p>
          <a:p>
            <a:pPr algn="ctr"/>
            <a:r>
              <a:rPr lang="en-US" b="1" dirty="0" smtClean="0">
                <a:solidFill>
                  <a:srgbClr val="0000FF"/>
                </a:solidFill>
              </a:rPr>
              <a:t>For</a:t>
            </a:r>
          </a:p>
          <a:p>
            <a:pPr algn="ctr"/>
            <a:r>
              <a:rPr lang="en-US" b="1" dirty="0" smtClean="0">
                <a:solidFill>
                  <a:srgbClr val="0000FF"/>
                </a:solidFill>
              </a:rPr>
              <a:t>Hot Link to</a:t>
            </a:r>
          </a:p>
          <a:p>
            <a:pPr algn="ctr"/>
            <a:r>
              <a:rPr lang="en-US" b="1" dirty="0" smtClean="0">
                <a:solidFill>
                  <a:srgbClr val="0000FF"/>
                </a:solidFill>
              </a:rPr>
              <a:t>Level Descriptors</a:t>
            </a:r>
          </a:p>
          <a:p>
            <a:pPr algn="ctr"/>
            <a:r>
              <a:rPr lang="en-US" b="1" i="1" dirty="0" smtClean="0">
                <a:solidFill>
                  <a:srgbClr val="0000FF"/>
                </a:solidFill>
              </a:rPr>
              <a:t>See Next Slide</a:t>
            </a:r>
            <a:endParaRPr lang="en-US" b="1" i="1" dirty="0">
              <a:solidFill>
                <a:srgbClr val="0000FF"/>
              </a:solidFill>
            </a:endParaRPr>
          </a:p>
        </p:txBody>
      </p:sp>
    </p:spTree>
    <p:extLst>
      <p:ext uri="{BB962C8B-B14F-4D97-AF65-F5344CB8AC3E}">
        <p14:creationId xmlns:p14="http://schemas.microsoft.com/office/powerpoint/2010/main" val="2024891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481946" cy="418576"/>
          </a:xfrm>
        </p:spPr>
        <p:txBody>
          <a:bodyPr/>
          <a:lstStyle/>
          <a:p>
            <a:r>
              <a:rPr lang="en-US" dirty="0"/>
              <a:t>CAS2Net Enhancements – Hot Link to Factor Descriptors</a:t>
            </a:r>
            <a:br>
              <a:rPr lang="en-US" dirty="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38</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1743211" y="1648603"/>
            <a:ext cx="5706282" cy="4953000"/>
          </a:xfrm>
          <a:prstGeom prst="rect">
            <a:avLst/>
          </a:prstGeom>
        </p:spPr>
      </p:pic>
      <p:pic>
        <p:nvPicPr>
          <p:cNvPr id="14" name="Picture 13"/>
          <p:cNvPicPr>
            <a:picLocks noChangeAspect="1"/>
          </p:cNvPicPr>
          <p:nvPr/>
        </p:nvPicPr>
        <p:blipFill>
          <a:blip r:embed="rId3"/>
          <a:stretch>
            <a:fillRect/>
          </a:stretch>
        </p:blipFill>
        <p:spPr>
          <a:xfrm>
            <a:off x="1743211" y="1235584"/>
            <a:ext cx="5706283" cy="413020"/>
          </a:xfrm>
          <a:prstGeom prst="rect">
            <a:avLst/>
          </a:prstGeom>
        </p:spPr>
      </p:pic>
    </p:spTree>
    <p:extLst>
      <p:ext uri="{BB962C8B-B14F-4D97-AF65-F5344CB8AC3E}">
        <p14:creationId xmlns:p14="http://schemas.microsoft.com/office/powerpoint/2010/main" val="3596532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4033" y="679178"/>
            <a:ext cx="8481947" cy="418576"/>
          </a:xfrm>
        </p:spPr>
        <p:txBody>
          <a:bodyPr/>
          <a:lstStyle/>
          <a:p>
            <a:r>
              <a:rPr lang="en-US" dirty="0" smtClean="0"/>
              <a:t>CAS2Net Enhancements – Contribution Plan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39</a:t>
            </a:fld>
            <a:endParaRPr lang="en-US" dirty="0">
              <a:solidFill>
                <a:srgbClr val="1F497D"/>
              </a:solidFill>
            </a:endParaRPr>
          </a:p>
        </p:txBody>
      </p:sp>
      <p:pic>
        <p:nvPicPr>
          <p:cNvPr id="6" name="Content Placeholder 7"/>
          <p:cNvPicPr>
            <a:picLocks noChangeAspect="1"/>
          </p:cNvPicPr>
          <p:nvPr/>
        </p:nvPicPr>
        <p:blipFill>
          <a:blip r:embed="rId2"/>
          <a:stretch>
            <a:fillRect/>
          </a:stretch>
        </p:blipFill>
        <p:spPr>
          <a:xfrm>
            <a:off x="2236054" y="3509978"/>
            <a:ext cx="6530055" cy="3118921"/>
          </a:xfrm>
          <a:prstGeom prst="rect">
            <a:avLst/>
          </a:prstGeom>
        </p:spPr>
      </p:pic>
      <p:pic>
        <p:nvPicPr>
          <p:cNvPr id="14" name="Picture 13"/>
          <p:cNvPicPr>
            <a:picLocks noChangeAspect="1"/>
          </p:cNvPicPr>
          <p:nvPr/>
        </p:nvPicPr>
        <p:blipFill>
          <a:blip r:embed="rId3"/>
          <a:stretch>
            <a:fillRect/>
          </a:stretch>
        </p:blipFill>
        <p:spPr>
          <a:xfrm>
            <a:off x="539569" y="1159227"/>
            <a:ext cx="6558161" cy="2376441"/>
          </a:xfrm>
          <a:prstGeom prst="rect">
            <a:avLst/>
          </a:prstGeom>
        </p:spPr>
      </p:pic>
      <p:sp>
        <p:nvSpPr>
          <p:cNvPr id="15" name="TextBox 14"/>
          <p:cNvSpPr txBox="1"/>
          <p:nvPr/>
        </p:nvSpPr>
        <p:spPr>
          <a:xfrm>
            <a:off x="1083469" y="2241376"/>
            <a:ext cx="5221079" cy="707886"/>
          </a:xfrm>
          <a:prstGeom prst="rect">
            <a:avLst/>
          </a:prstGeom>
          <a:solidFill>
            <a:srgbClr val="30F0F0"/>
          </a:solidFill>
        </p:spPr>
        <p:txBody>
          <a:bodyPr wrap="square" rtlCol="0">
            <a:spAutoFit/>
          </a:bodyPr>
          <a:lstStyle/>
          <a:p>
            <a:r>
              <a:rPr lang="en-US" sz="2000" dirty="0" smtClean="0">
                <a:solidFill>
                  <a:srgbClr val="0000FF"/>
                </a:solidFill>
              </a:rPr>
              <a:t>Still 6,000 Characters for Individual Objectives</a:t>
            </a:r>
          </a:p>
          <a:p>
            <a:r>
              <a:rPr lang="en-US" sz="2000" dirty="0" smtClean="0">
                <a:solidFill>
                  <a:srgbClr val="0000FF"/>
                </a:solidFill>
              </a:rPr>
              <a:t>Can Paste 5,400 Characters from Word Doc</a:t>
            </a:r>
            <a:endParaRPr lang="en-US" sz="2000" dirty="0">
              <a:solidFill>
                <a:srgbClr val="0000FF"/>
              </a:solidFill>
            </a:endParaRPr>
          </a:p>
        </p:txBody>
      </p:sp>
      <p:sp>
        <p:nvSpPr>
          <p:cNvPr id="16" name="TextBox 15"/>
          <p:cNvSpPr txBox="1"/>
          <p:nvPr/>
        </p:nvSpPr>
        <p:spPr>
          <a:xfrm>
            <a:off x="2637563" y="5339297"/>
            <a:ext cx="5762284" cy="707886"/>
          </a:xfrm>
          <a:prstGeom prst="rect">
            <a:avLst/>
          </a:prstGeom>
          <a:solidFill>
            <a:srgbClr val="30F0F0"/>
          </a:solidFill>
        </p:spPr>
        <p:txBody>
          <a:bodyPr wrap="square" rtlCol="0">
            <a:spAutoFit/>
          </a:bodyPr>
          <a:lstStyle/>
          <a:p>
            <a:r>
              <a:rPr lang="en-US" sz="2000" dirty="0" smtClean="0">
                <a:solidFill>
                  <a:srgbClr val="0000FF"/>
                </a:solidFill>
              </a:rPr>
              <a:t>4,000 Characters Per Factor for Individual Objectives</a:t>
            </a:r>
          </a:p>
          <a:p>
            <a:r>
              <a:rPr lang="en-US" sz="2000" dirty="0" smtClean="0">
                <a:solidFill>
                  <a:srgbClr val="0000FF"/>
                </a:solidFill>
              </a:rPr>
              <a:t>Can Paste 3,600 Characters from Word Doc Per Factor</a:t>
            </a:r>
            <a:endParaRPr lang="en-US" sz="2000" dirty="0">
              <a:solidFill>
                <a:srgbClr val="0000FF"/>
              </a:solidFill>
            </a:endParaRPr>
          </a:p>
        </p:txBody>
      </p:sp>
      <p:sp>
        <p:nvSpPr>
          <p:cNvPr id="17" name="Rectangle 16"/>
          <p:cNvSpPr/>
          <p:nvPr/>
        </p:nvSpPr>
        <p:spPr>
          <a:xfrm>
            <a:off x="2236054" y="3850105"/>
            <a:ext cx="3571188" cy="51334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Brace 18"/>
          <p:cNvSpPr/>
          <p:nvPr/>
        </p:nvSpPr>
        <p:spPr>
          <a:xfrm>
            <a:off x="1509698" y="3773602"/>
            <a:ext cx="703649" cy="2369881"/>
          </a:xfrm>
          <a:prstGeom prst="rightBrace">
            <a:avLst>
              <a:gd name="adj1" fmla="val 8333"/>
              <a:gd name="adj2" fmla="val 15002"/>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304800" y="3773603"/>
            <a:ext cx="1557823" cy="2654573"/>
          </a:xfrm>
          <a:prstGeom prst="rect">
            <a:avLst/>
          </a:prstGeom>
          <a:solidFill>
            <a:srgbClr val="30F0F0"/>
          </a:solidFill>
          <a:ln w="57150">
            <a:solidFill>
              <a:srgbClr val="0000FF"/>
            </a:solidFill>
          </a:ln>
        </p:spPr>
        <p:txBody>
          <a:bodyPr wrap="square" rtlCol="0">
            <a:spAutoFit/>
          </a:bodyPr>
          <a:lstStyle/>
          <a:p>
            <a:r>
              <a:rPr lang="en-US" sz="1850" b="1" dirty="0" smtClean="0">
                <a:solidFill>
                  <a:srgbClr val="0033CC"/>
                </a:solidFill>
              </a:rPr>
              <a:t>Some Pay Pool Business May Require</a:t>
            </a:r>
          </a:p>
          <a:p>
            <a:r>
              <a:rPr lang="en-US" sz="1850" b="1" dirty="0" smtClean="0">
                <a:solidFill>
                  <a:srgbClr val="0033CC"/>
                </a:solidFill>
              </a:rPr>
              <a:t>Individual Employee Objectives for Each Contribution Factor </a:t>
            </a:r>
            <a:endParaRPr lang="en-US" sz="1850" b="1" dirty="0">
              <a:solidFill>
                <a:srgbClr val="0033CC"/>
              </a:solidFill>
            </a:endParaRPr>
          </a:p>
        </p:txBody>
      </p:sp>
    </p:spTree>
    <p:extLst>
      <p:ext uri="{BB962C8B-B14F-4D97-AF65-F5344CB8AC3E}">
        <p14:creationId xmlns:p14="http://schemas.microsoft.com/office/powerpoint/2010/main" val="3870526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CAS2Net Login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4</a:t>
            </a:fld>
            <a:endParaRPr lang="en-US" dirty="0">
              <a:solidFill>
                <a:srgbClr val="1F497D"/>
              </a:solidFill>
            </a:endParaRPr>
          </a:p>
        </p:txBody>
      </p:sp>
      <p:pic>
        <p:nvPicPr>
          <p:cNvPr id="7" name="Picture 6"/>
          <p:cNvPicPr>
            <a:picLocks noChangeAspect="1"/>
          </p:cNvPicPr>
          <p:nvPr/>
        </p:nvPicPr>
        <p:blipFill>
          <a:blip r:embed="rId2"/>
          <a:stretch>
            <a:fillRect/>
          </a:stretch>
        </p:blipFill>
        <p:spPr>
          <a:xfrm>
            <a:off x="544662" y="1139240"/>
            <a:ext cx="8127390" cy="2873159"/>
          </a:xfrm>
          <a:prstGeom prst="rect">
            <a:avLst/>
          </a:prstGeom>
        </p:spPr>
      </p:pic>
      <p:pic>
        <p:nvPicPr>
          <p:cNvPr id="14" name="Content Placeholder 10"/>
          <p:cNvPicPr>
            <a:picLocks noChangeAspect="1"/>
          </p:cNvPicPr>
          <p:nvPr/>
        </p:nvPicPr>
        <p:blipFill>
          <a:blip r:embed="rId3"/>
          <a:stretch>
            <a:fillRect/>
          </a:stretch>
        </p:blipFill>
        <p:spPr>
          <a:xfrm>
            <a:off x="576159" y="4038225"/>
            <a:ext cx="8095893" cy="2595607"/>
          </a:xfrm>
          <a:prstGeom prst="rect">
            <a:avLst/>
          </a:prstGeom>
        </p:spPr>
      </p:pic>
      <p:sp>
        <p:nvSpPr>
          <p:cNvPr id="15" name="Up Arrow Callout 14"/>
          <p:cNvSpPr/>
          <p:nvPr/>
        </p:nvSpPr>
        <p:spPr>
          <a:xfrm>
            <a:off x="3274665" y="3717231"/>
            <a:ext cx="1411313" cy="590335"/>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1603584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4664" y="3308869"/>
            <a:ext cx="8160082" cy="2956919"/>
          </a:xfrm>
          <a:prstGeom prst="rect">
            <a:avLst/>
          </a:prstGeom>
        </p:spPr>
      </p:pic>
      <p:sp>
        <p:nvSpPr>
          <p:cNvPr id="4" name="Title 3"/>
          <p:cNvSpPr>
            <a:spLocks noGrp="1"/>
          </p:cNvSpPr>
          <p:nvPr>
            <p:ph type="title"/>
          </p:nvPr>
        </p:nvSpPr>
        <p:spPr/>
        <p:txBody>
          <a:bodyPr/>
          <a:lstStyle/>
          <a:p>
            <a:r>
              <a:rPr lang="en-US" dirty="0"/>
              <a:t>CAS2Net Enhancements – Contribution Plan</a:t>
            </a:r>
          </a:p>
        </p:txBody>
      </p:sp>
      <p:pic>
        <p:nvPicPr>
          <p:cNvPr id="6" name="Content Placeholder 5"/>
          <p:cNvPicPr>
            <a:picLocks noGrp="1" noChangeAspect="1"/>
          </p:cNvPicPr>
          <p:nvPr>
            <p:ph sz="quarter" idx="13"/>
          </p:nvPr>
        </p:nvPicPr>
        <p:blipFill>
          <a:blip r:embed="rId3"/>
          <a:stretch>
            <a:fillRect/>
          </a:stretch>
        </p:blipFill>
        <p:spPr>
          <a:xfrm>
            <a:off x="544664" y="1278549"/>
            <a:ext cx="8154987" cy="2287283"/>
          </a:xfrm>
          <a:prstGeom prst="rect">
            <a:avLst/>
          </a:prstGeom>
        </p:spPr>
      </p:pic>
      <p:sp>
        <p:nvSpPr>
          <p:cNvPr id="3" name="Slide Number Placeholder 2"/>
          <p:cNvSpPr>
            <a:spLocks noGrp="1"/>
          </p:cNvSpPr>
          <p:nvPr>
            <p:ph type="sldNum" sz="quarter" idx="12"/>
          </p:nvPr>
        </p:nvSpPr>
        <p:spPr/>
        <p:txBody>
          <a:bodyPr/>
          <a:lstStyle/>
          <a:p>
            <a:fld id="{6B6ACD0B-C28B-43EC-8BAD-9AD42B47F861}" type="slidenum">
              <a:rPr lang="en-US" smtClean="0">
                <a:solidFill>
                  <a:srgbClr val="1F497D"/>
                </a:solidFill>
              </a:rPr>
              <a:pPr/>
              <a:t>40</a:t>
            </a:fld>
            <a:endParaRPr lang="en-US" dirty="0">
              <a:solidFill>
                <a:srgbClr val="1F497D"/>
              </a:solidFill>
            </a:endParaRPr>
          </a:p>
        </p:txBody>
      </p:sp>
      <p:sp>
        <p:nvSpPr>
          <p:cNvPr id="8" name="TextBox 7"/>
          <p:cNvSpPr txBox="1"/>
          <p:nvPr/>
        </p:nvSpPr>
        <p:spPr>
          <a:xfrm>
            <a:off x="575492" y="1866218"/>
            <a:ext cx="8061246" cy="430887"/>
          </a:xfrm>
          <a:prstGeom prst="rect">
            <a:avLst/>
          </a:prstGeom>
          <a:solidFill>
            <a:srgbClr val="30F0F0"/>
          </a:solidFill>
          <a:ln w="57150">
            <a:solidFill>
              <a:srgbClr val="0000FF"/>
            </a:solidFill>
          </a:ln>
        </p:spPr>
        <p:txBody>
          <a:bodyPr wrap="none" rtlCol="0">
            <a:spAutoFit/>
          </a:bodyPr>
          <a:lstStyle/>
          <a:p>
            <a:pPr algn="ctr"/>
            <a:r>
              <a:rPr lang="en-US" sz="2200" b="1" dirty="0" smtClean="0">
                <a:solidFill>
                  <a:srgbClr val="0000FF"/>
                </a:solidFill>
              </a:rPr>
              <a:t>Some Pay Pool Business Rules May Require Mandatory Objective(s)</a:t>
            </a:r>
            <a:endParaRPr lang="en-US" sz="2200" b="1" dirty="0">
              <a:solidFill>
                <a:srgbClr val="0000FF"/>
              </a:solidFill>
            </a:endParaRPr>
          </a:p>
        </p:txBody>
      </p:sp>
      <p:sp>
        <p:nvSpPr>
          <p:cNvPr id="2" name="Rectangle 1"/>
          <p:cNvSpPr/>
          <p:nvPr/>
        </p:nvSpPr>
        <p:spPr>
          <a:xfrm>
            <a:off x="610790" y="2542032"/>
            <a:ext cx="7990649" cy="10238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07649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ChangeAspect="1"/>
          </p:cNvPicPr>
          <p:nvPr/>
        </p:nvPicPr>
        <p:blipFill>
          <a:blip r:embed="rId2"/>
          <a:stretch>
            <a:fillRect/>
          </a:stretch>
        </p:blipFill>
        <p:spPr>
          <a:xfrm>
            <a:off x="544664" y="2702128"/>
            <a:ext cx="8221445" cy="3926772"/>
          </a:xfrm>
          <a:prstGeom prst="rect">
            <a:avLst/>
          </a:prstGeom>
        </p:spPr>
      </p:pic>
      <p:sp>
        <p:nvSpPr>
          <p:cNvPr id="4" name="Title 3"/>
          <p:cNvSpPr>
            <a:spLocks noGrp="1"/>
          </p:cNvSpPr>
          <p:nvPr>
            <p:ph type="title"/>
          </p:nvPr>
        </p:nvSpPr>
        <p:spPr/>
        <p:txBody>
          <a:bodyPr/>
          <a:lstStyle/>
          <a:p>
            <a:r>
              <a:rPr lang="en-US" dirty="0"/>
              <a:t>CAS2Net Enhancements – Contribution Plan</a:t>
            </a:r>
          </a:p>
        </p:txBody>
      </p:sp>
      <p:pic>
        <p:nvPicPr>
          <p:cNvPr id="6" name="Content Placeholder 5"/>
          <p:cNvPicPr>
            <a:picLocks noGrp="1" noChangeAspect="1"/>
          </p:cNvPicPr>
          <p:nvPr>
            <p:ph sz="quarter" idx="13"/>
          </p:nvPr>
        </p:nvPicPr>
        <p:blipFill>
          <a:blip r:embed="rId3"/>
          <a:stretch>
            <a:fillRect/>
          </a:stretch>
        </p:blipFill>
        <p:spPr>
          <a:xfrm>
            <a:off x="544664" y="957709"/>
            <a:ext cx="8154987" cy="2287283"/>
          </a:xfrm>
          <a:prstGeom prst="rect">
            <a:avLst/>
          </a:prstGeom>
        </p:spPr>
      </p:pic>
      <p:sp>
        <p:nvSpPr>
          <p:cNvPr id="3" name="Slide Number Placeholder 2"/>
          <p:cNvSpPr>
            <a:spLocks noGrp="1"/>
          </p:cNvSpPr>
          <p:nvPr>
            <p:ph type="sldNum" sz="quarter" idx="12"/>
          </p:nvPr>
        </p:nvSpPr>
        <p:spPr/>
        <p:txBody>
          <a:bodyPr/>
          <a:lstStyle/>
          <a:p>
            <a:fld id="{6B6ACD0B-C28B-43EC-8BAD-9AD42B47F861}" type="slidenum">
              <a:rPr lang="en-US" smtClean="0">
                <a:solidFill>
                  <a:srgbClr val="1F497D"/>
                </a:solidFill>
              </a:rPr>
              <a:pPr/>
              <a:t>41</a:t>
            </a:fld>
            <a:endParaRPr lang="en-US" dirty="0">
              <a:solidFill>
                <a:srgbClr val="1F497D"/>
              </a:solidFill>
            </a:endParaRPr>
          </a:p>
        </p:txBody>
      </p:sp>
      <p:sp>
        <p:nvSpPr>
          <p:cNvPr id="9" name="TextBox 8"/>
          <p:cNvSpPr txBox="1"/>
          <p:nvPr/>
        </p:nvSpPr>
        <p:spPr>
          <a:xfrm>
            <a:off x="561107" y="1633140"/>
            <a:ext cx="8105104" cy="415498"/>
          </a:xfrm>
          <a:prstGeom prst="rect">
            <a:avLst/>
          </a:prstGeom>
          <a:solidFill>
            <a:srgbClr val="30F0F0"/>
          </a:solidFill>
          <a:ln w="57150">
            <a:solidFill>
              <a:srgbClr val="0000FF"/>
            </a:solidFill>
          </a:ln>
        </p:spPr>
        <p:txBody>
          <a:bodyPr wrap="none" rtlCol="0">
            <a:spAutoFit/>
          </a:bodyPr>
          <a:lstStyle/>
          <a:p>
            <a:pPr algn="ctr"/>
            <a:r>
              <a:rPr lang="en-US" sz="2100" b="1" dirty="0" smtClean="0">
                <a:solidFill>
                  <a:srgbClr val="0000FF"/>
                </a:solidFill>
              </a:rPr>
              <a:t>Some Pay Pool Business Rules May Require Objective(s) for Each Factor</a:t>
            </a:r>
            <a:endParaRPr lang="en-US" sz="2100" b="1" dirty="0">
              <a:solidFill>
                <a:srgbClr val="0000FF"/>
              </a:solidFill>
            </a:endParaRPr>
          </a:p>
        </p:txBody>
      </p:sp>
      <p:sp>
        <p:nvSpPr>
          <p:cNvPr id="2" name="Rectangle 1"/>
          <p:cNvSpPr/>
          <p:nvPr/>
        </p:nvSpPr>
        <p:spPr>
          <a:xfrm>
            <a:off x="657726" y="3247825"/>
            <a:ext cx="1732548" cy="37250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382249" y="3247825"/>
            <a:ext cx="1596193" cy="37250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968090" y="3247825"/>
            <a:ext cx="926639" cy="366401"/>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02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9596"/>
            <a:ext cx="8352448" cy="418576"/>
          </a:xfrm>
        </p:spPr>
        <p:txBody>
          <a:bodyPr/>
          <a:lstStyle/>
          <a:p>
            <a:r>
              <a:rPr lang="en-US" dirty="0" smtClean="0"/>
              <a:t>CAS2Net Enhancement - Email Notification </a:t>
            </a:r>
            <a:br>
              <a:rPr lang="en-US" dirty="0" smtClean="0"/>
            </a:br>
            <a:r>
              <a:rPr lang="en-US" sz="2400" dirty="0" smtClean="0"/>
              <a:t>Whenever An Action Requires Review, Return and/or Approval</a:t>
            </a:r>
            <a:r>
              <a:rPr lang="en-US" dirty="0" smtClean="0"/>
              <a:t/>
            </a:r>
            <a:br>
              <a:rPr lang="en-US" dirty="0" smtClean="0"/>
            </a:br>
            <a:r>
              <a:rPr lang="en-US" sz="1400" dirty="0" smtClean="0"/>
              <a:t>Contribution </a:t>
            </a:r>
            <a:r>
              <a:rPr lang="en-US" sz="1400" dirty="0"/>
              <a:t>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42</a:t>
            </a:fld>
            <a:endParaRPr lang="en-US" dirty="0">
              <a:solidFill>
                <a:srgbClr val="1F497D"/>
              </a:solidFill>
            </a:endParaRPr>
          </a:p>
        </p:txBody>
      </p:sp>
      <p:pic>
        <p:nvPicPr>
          <p:cNvPr id="7" name="Picture 6"/>
          <p:cNvPicPr>
            <a:picLocks noChangeAspect="1"/>
          </p:cNvPicPr>
          <p:nvPr/>
        </p:nvPicPr>
        <p:blipFill>
          <a:blip r:embed="rId2"/>
          <a:stretch>
            <a:fillRect/>
          </a:stretch>
        </p:blipFill>
        <p:spPr>
          <a:xfrm>
            <a:off x="727238" y="1416231"/>
            <a:ext cx="6642520" cy="1723060"/>
          </a:xfrm>
          <a:prstGeom prst="rect">
            <a:avLst/>
          </a:prstGeom>
          <a:ln w="38100">
            <a:solidFill>
              <a:srgbClr val="0000FF"/>
            </a:solidFill>
          </a:ln>
        </p:spPr>
      </p:pic>
      <p:pic>
        <p:nvPicPr>
          <p:cNvPr id="9" name="Content Placeholder 8"/>
          <p:cNvPicPr>
            <a:picLocks noGrp="1" noChangeAspect="1"/>
          </p:cNvPicPr>
          <p:nvPr>
            <p:ph sz="quarter" idx="13"/>
          </p:nvPr>
        </p:nvPicPr>
        <p:blipFill>
          <a:blip r:embed="rId3"/>
          <a:stretch>
            <a:fillRect/>
          </a:stretch>
        </p:blipFill>
        <p:spPr>
          <a:xfrm>
            <a:off x="1762778" y="3260082"/>
            <a:ext cx="6715125" cy="3248025"/>
          </a:xfrm>
          <a:prstGeom prst="rect">
            <a:avLst/>
          </a:prstGeom>
        </p:spPr>
      </p:pic>
    </p:spTree>
    <p:extLst>
      <p:ext uri="{BB962C8B-B14F-4D97-AF65-F5344CB8AC3E}">
        <p14:creationId xmlns:p14="http://schemas.microsoft.com/office/powerpoint/2010/main" val="13485634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9596"/>
            <a:ext cx="8352448" cy="418576"/>
          </a:xfrm>
        </p:spPr>
        <p:txBody>
          <a:bodyPr/>
          <a:lstStyle/>
          <a:p>
            <a:r>
              <a:rPr lang="en-US" dirty="0" smtClean="0"/>
              <a:t>CAS2Net Enhancement - Email Notification </a:t>
            </a:r>
            <a:br>
              <a:rPr lang="en-US" dirty="0" smtClean="0"/>
            </a:br>
            <a:r>
              <a:rPr lang="en-US" sz="2400" dirty="0" smtClean="0"/>
              <a:t>Whenever An Action Requires Review, Return and/or Approval</a:t>
            </a:r>
            <a:r>
              <a:rPr lang="en-US" dirty="0" smtClean="0"/>
              <a:t/>
            </a:r>
            <a:br>
              <a:rPr lang="en-US" dirty="0" smtClean="0"/>
            </a:br>
            <a:r>
              <a:rPr lang="en-US" sz="1400" dirty="0" smtClean="0"/>
              <a:t>Contribution </a:t>
            </a:r>
            <a:r>
              <a:rPr lang="en-US" sz="1400" dirty="0"/>
              <a:t>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a:xfrm>
            <a:off x="6893010" y="6533363"/>
            <a:ext cx="2133600" cy="169277"/>
          </a:xfrm>
        </p:spPr>
        <p:txBody>
          <a:bodyPr/>
          <a:lstStyle/>
          <a:p>
            <a:fld id="{6B6ACD0B-C28B-43EC-8BAD-9AD42B47F861}" type="slidenum">
              <a:rPr lang="en-US" smtClean="0">
                <a:solidFill>
                  <a:srgbClr val="1F497D"/>
                </a:solidFill>
              </a:rPr>
              <a:pPr/>
              <a:t>43</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1994261" y="1932665"/>
            <a:ext cx="1804575" cy="872851"/>
          </a:xfrm>
          <a:prstGeom prst="rect">
            <a:avLst/>
          </a:prstGeom>
          <a:ln w="76200">
            <a:noFill/>
          </a:ln>
        </p:spPr>
      </p:pic>
      <p:pic>
        <p:nvPicPr>
          <p:cNvPr id="8" name="Picture 7"/>
          <p:cNvPicPr>
            <a:picLocks noChangeAspect="1"/>
          </p:cNvPicPr>
          <p:nvPr/>
        </p:nvPicPr>
        <p:blipFill>
          <a:blip r:embed="rId3"/>
          <a:stretch>
            <a:fillRect/>
          </a:stretch>
        </p:blipFill>
        <p:spPr>
          <a:xfrm>
            <a:off x="1994261" y="3117595"/>
            <a:ext cx="1804573" cy="993404"/>
          </a:xfrm>
          <a:prstGeom prst="rect">
            <a:avLst/>
          </a:prstGeom>
          <a:ln w="3175">
            <a:solidFill>
              <a:srgbClr val="0000FF"/>
            </a:solidFill>
          </a:ln>
        </p:spPr>
      </p:pic>
      <p:pic>
        <p:nvPicPr>
          <p:cNvPr id="11" name="Picture 10"/>
          <p:cNvPicPr>
            <a:picLocks noChangeAspect="1"/>
          </p:cNvPicPr>
          <p:nvPr/>
        </p:nvPicPr>
        <p:blipFill>
          <a:blip r:embed="rId4"/>
          <a:stretch>
            <a:fillRect/>
          </a:stretch>
        </p:blipFill>
        <p:spPr>
          <a:xfrm>
            <a:off x="1988089" y="4423078"/>
            <a:ext cx="1804573" cy="836807"/>
          </a:xfrm>
          <a:prstGeom prst="rect">
            <a:avLst/>
          </a:prstGeom>
          <a:ln w="3175">
            <a:solidFill>
              <a:schemeClr val="tx1"/>
            </a:solidFill>
          </a:ln>
        </p:spPr>
      </p:pic>
      <p:pic>
        <p:nvPicPr>
          <p:cNvPr id="12" name="Content Placeholder 9"/>
          <p:cNvPicPr>
            <a:picLocks noChangeAspect="1"/>
          </p:cNvPicPr>
          <p:nvPr/>
        </p:nvPicPr>
        <p:blipFill>
          <a:blip r:embed="rId5"/>
          <a:stretch>
            <a:fillRect/>
          </a:stretch>
        </p:blipFill>
        <p:spPr>
          <a:xfrm>
            <a:off x="1988087" y="5571963"/>
            <a:ext cx="1804575" cy="912203"/>
          </a:xfrm>
          <a:prstGeom prst="rect">
            <a:avLst/>
          </a:prstGeom>
          <a:ln w="76200">
            <a:noFill/>
          </a:ln>
        </p:spPr>
      </p:pic>
      <p:pic>
        <p:nvPicPr>
          <p:cNvPr id="13" name="Picture 12"/>
          <p:cNvPicPr>
            <a:picLocks noChangeAspect="1"/>
          </p:cNvPicPr>
          <p:nvPr/>
        </p:nvPicPr>
        <p:blipFill>
          <a:blip r:embed="rId6"/>
          <a:stretch>
            <a:fillRect/>
          </a:stretch>
        </p:blipFill>
        <p:spPr>
          <a:xfrm>
            <a:off x="4350922" y="1908942"/>
            <a:ext cx="1825794" cy="904475"/>
          </a:xfrm>
          <a:prstGeom prst="rect">
            <a:avLst/>
          </a:prstGeom>
          <a:ln w="76200">
            <a:noFill/>
          </a:ln>
        </p:spPr>
      </p:pic>
      <p:pic>
        <p:nvPicPr>
          <p:cNvPr id="14" name="Picture 13"/>
          <p:cNvPicPr>
            <a:picLocks noChangeAspect="1"/>
          </p:cNvPicPr>
          <p:nvPr/>
        </p:nvPicPr>
        <p:blipFill>
          <a:blip r:embed="rId7"/>
          <a:stretch>
            <a:fillRect/>
          </a:stretch>
        </p:blipFill>
        <p:spPr>
          <a:xfrm>
            <a:off x="4350922" y="3078050"/>
            <a:ext cx="1859759" cy="1037492"/>
          </a:xfrm>
          <a:prstGeom prst="rect">
            <a:avLst/>
          </a:prstGeom>
          <a:ln w="76200">
            <a:noFill/>
          </a:ln>
        </p:spPr>
      </p:pic>
      <p:pic>
        <p:nvPicPr>
          <p:cNvPr id="15" name="Content Placeholder 6"/>
          <p:cNvPicPr>
            <a:picLocks noChangeAspect="1"/>
          </p:cNvPicPr>
          <p:nvPr/>
        </p:nvPicPr>
        <p:blipFill>
          <a:blip r:embed="rId8"/>
          <a:stretch>
            <a:fillRect/>
          </a:stretch>
        </p:blipFill>
        <p:spPr>
          <a:xfrm>
            <a:off x="6787426" y="1904026"/>
            <a:ext cx="1819874" cy="904327"/>
          </a:xfrm>
          <a:prstGeom prst="rect">
            <a:avLst/>
          </a:prstGeom>
          <a:ln w="3175">
            <a:solidFill>
              <a:srgbClr val="0000FF"/>
            </a:solidFill>
          </a:ln>
        </p:spPr>
      </p:pic>
      <p:sp>
        <p:nvSpPr>
          <p:cNvPr id="26" name="TextBox 25"/>
          <p:cNvSpPr txBox="1"/>
          <p:nvPr/>
        </p:nvSpPr>
        <p:spPr>
          <a:xfrm>
            <a:off x="1947143" y="1276659"/>
            <a:ext cx="1868910" cy="369332"/>
          </a:xfrm>
          <a:prstGeom prst="rect">
            <a:avLst/>
          </a:prstGeom>
          <a:solidFill>
            <a:srgbClr val="0033CC"/>
          </a:solidFill>
        </p:spPr>
        <p:txBody>
          <a:bodyPr wrap="none" rtlCol="0">
            <a:spAutoFit/>
          </a:bodyPr>
          <a:lstStyle/>
          <a:p>
            <a:r>
              <a:rPr lang="en-US" b="1" dirty="0" smtClean="0">
                <a:solidFill>
                  <a:schemeClr val="bg1"/>
                </a:solidFill>
              </a:rPr>
              <a:t>Contribution Plan</a:t>
            </a:r>
            <a:endParaRPr lang="en-US" b="1" dirty="0">
              <a:solidFill>
                <a:schemeClr val="bg1"/>
              </a:solidFill>
            </a:endParaRPr>
          </a:p>
        </p:txBody>
      </p:sp>
      <p:sp>
        <p:nvSpPr>
          <p:cNvPr id="27" name="TextBox 26"/>
          <p:cNvSpPr txBox="1"/>
          <p:nvPr/>
        </p:nvSpPr>
        <p:spPr>
          <a:xfrm>
            <a:off x="4144030" y="1291321"/>
            <a:ext cx="2248308" cy="369332"/>
          </a:xfrm>
          <a:prstGeom prst="rect">
            <a:avLst/>
          </a:prstGeom>
          <a:solidFill>
            <a:srgbClr val="00B050"/>
          </a:solidFill>
        </p:spPr>
        <p:txBody>
          <a:bodyPr wrap="none" rtlCol="0">
            <a:spAutoFit/>
          </a:bodyPr>
          <a:lstStyle/>
          <a:p>
            <a:r>
              <a:rPr lang="en-US" b="1" dirty="0" smtClean="0">
                <a:solidFill>
                  <a:schemeClr val="bg1"/>
                </a:solidFill>
              </a:rPr>
              <a:t>Midpoint Assessment</a:t>
            </a:r>
            <a:endParaRPr lang="en-US" b="1" dirty="0">
              <a:solidFill>
                <a:schemeClr val="bg1"/>
              </a:solidFill>
            </a:endParaRPr>
          </a:p>
        </p:txBody>
      </p:sp>
      <p:sp>
        <p:nvSpPr>
          <p:cNvPr id="28" name="TextBox 27"/>
          <p:cNvSpPr txBox="1"/>
          <p:nvPr/>
        </p:nvSpPr>
        <p:spPr>
          <a:xfrm>
            <a:off x="6574482" y="1293593"/>
            <a:ext cx="2122184" cy="369332"/>
          </a:xfrm>
          <a:prstGeom prst="rect">
            <a:avLst/>
          </a:prstGeom>
          <a:solidFill>
            <a:srgbClr val="0033CC"/>
          </a:solidFill>
        </p:spPr>
        <p:txBody>
          <a:bodyPr wrap="none" rtlCol="0">
            <a:spAutoFit/>
          </a:bodyPr>
          <a:lstStyle/>
          <a:p>
            <a:r>
              <a:rPr lang="en-US" b="1" dirty="0" smtClean="0">
                <a:solidFill>
                  <a:schemeClr val="bg1"/>
                </a:solidFill>
              </a:rPr>
              <a:t>Annual Assessment</a:t>
            </a:r>
            <a:endParaRPr lang="en-US" b="1" dirty="0">
              <a:solidFill>
                <a:schemeClr val="bg1"/>
              </a:solidFill>
            </a:endParaRPr>
          </a:p>
        </p:txBody>
      </p:sp>
      <p:pic>
        <p:nvPicPr>
          <p:cNvPr id="49" name="Picture 48"/>
          <p:cNvPicPr>
            <a:picLocks noChangeAspect="1"/>
          </p:cNvPicPr>
          <p:nvPr/>
        </p:nvPicPr>
        <p:blipFill>
          <a:blip r:embed="rId9"/>
          <a:stretch>
            <a:fillRect/>
          </a:stretch>
        </p:blipFill>
        <p:spPr>
          <a:xfrm>
            <a:off x="4365221" y="4380175"/>
            <a:ext cx="1875225" cy="890094"/>
          </a:xfrm>
          <a:prstGeom prst="rect">
            <a:avLst/>
          </a:prstGeom>
          <a:ln w="12700">
            <a:solidFill>
              <a:srgbClr val="0033CC"/>
            </a:solidFill>
          </a:ln>
        </p:spPr>
      </p:pic>
      <p:pic>
        <p:nvPicPr>
          <p:cNvPr id="51" name="Picture 50"/>
          <p:cNvPicPr>
            <a:picLocks noChangeAspect="1"/>
          </p:cNvPicPr>
          <p:nvPr/>
        </p:nvPicPr>
        <p:blipFill>
          <a:blip r:embed="rId10"/>
          <a:stretch>
            <a:fillRect/>
          </a:stretch>
        </p:blipFill>
        <p:spPr>
          <a:xfrm>
            <a:off x="4373188" y="5534904"/>
            <a:ext cx="1889468" cy="1024796"/>
          </a:xfrm>
          <a:prstGeom prst="rect">
            <a:avLst/>
          </a:prstGeom>
          <a:ln w="3175">
            <a:noFill/>
          </a:ln>
        </p:spPr>
      </p:pic>
      <p:pic>
        <p:nvPicPr>
          <p:cNvPr id="52" name="Picture 51"/>
          <p:cNvPicPr>
            <a:picLocks noChangeAspect="1"/>
          </p:cNvPicPr>
          <p:nvPr/>
        </p:nvPicPr>
        <p:blipFill>
          <a:blip r:embed="rId11"/>
          <a:stretch>
            <a:fillRect/>
          </a:stretch>
        </p:blipFill>
        <p:spPr>
          <a:xfrm>
            <a:off x="6812287" y="3063154"/>
            <a:ext cx="1805935" cy="983061"/>
          </a:xfrm>
          <a:prstGeom prst="rect">
            <a:avLst/>
          </a:prstGeom>
          <a:ln>
            <a:noFill/>
          </a:ln>
        </p:spPr>
      </p:pic>
      <p:pic>
        <p:nvPicPr>
          <p:cNvPr id="53" name="Content Placeholder 9"/>
          <p:cNvPicPr>
            <a:picLocks noChangeAspect="1"/>
          </p:cNvPicPr>
          <p:nvPr/>
        </p:nvPicPr>
        <p:blipFill>
          <a:blip r:embed="rId12"/>
          <a:stretch>
            <a:fillRect/>
          </a:stretch>
        </p:blipFill>
        <p:spPr>
          <a:xfrm>
            <a:off x="6787426" y="4301016"/>
            <a:ext cx="1897178" cy="920893"/>
          </a:xfrm>
          <a:prstGeom prst="rect">
            <a:avLst/>
          </a:prstGeom>
          <a:ln>
            <a:noFill/>
          </a:ln>
        </p:spPr>
      </p:pic>
      <p:pic>
        <p:nvPicPr>
          <p:cNvPr id="54" name="Picture 53"/>
          <p:cNvPicPr>
            <a:picLocks noChangeAspect="1"/>
          </p:cNvPicPr>
          <p:nvPr/>
        </p:nvPicPr>
        <p:blipFill>
          <a:blip r:embed="rId13"/>
          <a:stretch>
            <a:fillRect/>
          </a:stretch>
        </p:blipFill>
        <p:spPr>
          <a:xfrm>
            <a:off x="6832962" y="5476713"/>
            <a:ext cx="1883398" cy="1090268"/>
          </a:xfrm>
          <a:prstGeom prst="rect">
            <a:avLst/>
          </a:prstGeom>
          <a:ln>
            <a:noFill/>
          </a:ln>
        </p:spPr>
      </p:pic>
      <p:sp>
        <p:nvSpPr>
          <p:cNvPr id="7" name="TextBox 6"/>
          <p:cNvSpPr txBox="1"/>
          <p:nvPr/>
        </p:nvSpPr>
        <p:spPr>
          <a:xfrm>
            <a:off x="1861655" y="1622737"/>
            <a:ext cx="1997919" cy="307777"/>
          </a:xfrm>
          <a:prstGeom prst="rect">
            <a:avLst/>
          </a:prstGeom>
          <a:noFill/>
        </p:spPr>
        <p:txBody>
          <a:bodyPr wrap="none" rtlCol="0">
            <a:spAutoFit/>
          </a:bodyPr>
          <a:lstStyle/>
          <a:p>
            <a:pPr algn="ctr"/>
            <a:r>
              <a:rPr lang="en-US" sz="1400" b="1" dirty="0" smtClean="0">
                <a:solidFill>
                  <a:srgbClr val="0000FF"/>
                </a:solidFill>
              </a:rPr>
              <a:t>CAS2Net to Supervisor 1</a:t>
            </a:r>
            <a:endParaRPr lang="en-US" sz="1400" b="1" dirty="0">
              <a:solidFill>
                <a:srgbClr val="0000FF"/>
              </a:solidFill>
            </a:endParaRPr>
          </a:p>
        </p:txBody>
      </p:sp>
      <p:sp>
        <p:nvSpPr>
          <p:cNvPr id="50" name="TextBox 49"/>
          <p:cNvSpPr txBox="1"/>
          <p:nvPr/>
        </p:nvSpPr>
        <p:spPr>
          <a:xfrm>
            <a:off x="4252430" y="1622737"/>
            <a:ext cx="1997919" cy="307777"/>
          </a:xfrm>
          <a:prstGeom prst="rect">
            <a:avLst/>
          </a:prstGeom>
          <a:noFill/>
        </p:spPr>
        <p:txBody>
          <a:bodyPr wrap="none" rtlCol="0">
            <a:spAutoFit/>
          </a:bodyPr>
          <a:lstStyle/>
          <a:p>
            <a:pPr algn="ctr"/>
            <a:r>
              <a:rPr lang="en-US" sz="1400" b="1" dirty="0" smtClean="0">
                <a:solidFill>
                  <a:srgbClr val="009900"/>
                </a:solidFill>
              </a:rPr>
              <a:t>CAS2Net to Supervisor 1</a:t>
            </a:r>
            <a:endParaRPr lang="en-US" sz="1400" b="1" dirty="0">
              <a:solidFill>
                <a:srgbClr val="009900"/>
              </a:solidFill>
            </a:endParaRPr>
          </a:p>
        </p:txBody>
      </p:sp>
      <p:sp>
        <p:nvSpPr>
          <p:cNvPr id="65" name="TextBox 64"/>
          <p:cNvSpPr txBox="1"/>
          <p:nvPr/>
        </p:nvSpPr>
        <p:spPr>
          <a:xfrm>
            <a:off x="6690830" y="1622737"/>
            <a:ext cx="1997919" cy="307777"/>
          </a:xfrm>
          <a:prstGeom prst="rect">
            <a:avLst/>
          </a:prstGeom>
          <a:noFill/>
        </p:spPr>
        <p:txBody>
          <a:bodyPr wrap="none" rtlCol="0">
            <a:spAutoFit/>
          </a:bodyPr>
          <a:lstStyle/>
          <a:p>
            <a:pPr algn="ctr"/>
            <a:r>
              <a:rPr lang="en-US" sz="1400" b="1" dirty="0" smtClean="0">
                <a:solidFill>
                  <a:srgbClr val="0000FF"/>
                </a:solidFill>
              </a:rPr>
              <a:t>CAS2Net to Supervisor 1</a:t>
            </a:r>
            <a:endParaRPr lang="en-US" sz="1400" b="1" dirty="0">
              <a:solidFill>
                <a:srgbClr val="0000FF"/>
              </a:solidFill>
            </a:endParaRPr>
          </a:p>
        </p:txBody>
      </p:sp>
      <p:sp>
        <p:nvSpPr>
          <p:cNvPr id="66" name="TextBox 65"/>
          <p:cNvSpPr txBox="1"/>
          <p:nvPr/>
        </p:nvSpPr>
        <p:spPr>
          <a:xfrm>
            <a:off x="1870216" y="4113150"/>
            <a:ext cx="1997919" cy="307777"/>
          </a:xfrm>
          <a:prstGeom prst="rect">
            <a:avLst/>
          </a:prstGeom>
          <a:noFill/>
        </p:spPr>
        <p:txBody>
          <a:bodyPr wrap="none" rtlCol="0">
            <a:spAutoFit/>
          </a:bodyPr>
          <a:lstStyle/>
          <a:p>
            <a:pPr algn="ctr"/>
            <a:r>
              <a:rPr lang="en-US" sz="1400" b="1" dirty="0" smtClean="0">
                <a:solidFill>
                  <a:srgbClr val="0000FF"/>
                </a:solidFill>
              </a:rPr>
              <a:t>CAS2Net to Supervisor 2</a:t>
            </a:r>
            <a:endParaRPr lang="en-US" sz="1400" b="1" dirty="0">
              <a:solidFill>
                <a:srgbClr val="0000FF"/>
              </a:solidFill>
            </a:endParaRPr>
          </a:p>
        </p:txBody>
      </p:sp>
      <p:sp>
        <p:nvSpPr>
          <p:cNvPr id="67" name="TextBox 66"/>
          <p:cNvSpPr txBox="1"/>
          <p:nvPr/>
        </p:nvSpPr>
        <p:spPr>
          <a:xfrm>
            <a:off x="4260991" y="4093970"/>
            <a:ext cx="1997919" cy="307777"/>
          </a:xfrm>
          <a:prstGeom prst="rect">
            <a:avLst/>
          </a:prstGeom>
          <a:noFill/>
        </p:spPr>
        <p:txBody>
          <a:bodyPr wrap="none" rtlCol="0">
            <a:spAutoFit/>
          </a:bodyPr>
          <a:lstStyle/>
          <a:p>
            <a:pPr algn="ctr"/>
            <a:r>
              <a:rPr lang="en-US" sz="1400" b="1" dirty="0" smtClean="0">
                <a:solidFill>
                  <a:srgbClr val="009900"/>
                </a:solidFill>
              </a:rPr>
              <a:t>CAS2Net to Supervisor 2</a:t>
            </a:r>
            <a:endParaRPr lang="en-US" sz="1400" b="1" dirty="0">
              <a:solidFill>
                <a:srgbClr val="009900"/>
              </a:solidFill>
            </a:endParaRPr>
          </a:p>
        </p:txBody>
      </p:sp>
      <p:sp>
        <p:nvSpPr>
          <p:cNvPr id="68" name="TextBox 67"/>
          <p:cNvSpPr txBox="1"/>
          <p:nvPr/>
        </p:nvSpPr>
        <p:spPr>
          <a:xfrm>
            <a:off x="6699391" y="4019727"/>
            <a:ext cx="1997919" cy="307777"/>
          </a:xfrm>
          <a:prstGeom prst="rect">
            <a:avLst/>
          </a:prstGeom>
          <a:noFill/>
        </p:spPr>
        <p:txBody>
          <a:bodyPr wrap="none" rtlCol="0">
            <a:spAutoFit/>
          </a:bodyPr>
          <a:lstStyle/>
          <a:p>
            <a:pPr algn="ctr"/>
            <a:r>
              <a:rPr lang="en-US" sz="1400" b="1" dirty="0" smtClean="0">
                <a:solidFill>
                  <a:srgbClr val="0000FF"/>
                </a:solidFill>
              </a:rPr>
              <a:t>CAS2Net to Supervisor 2</a:t>
            </a:r>
            <a:endParaRPr lang="en-US" sz="1400" b="1" dirty="0">
              <a:solidFill>
                <a:srgbClr val="0000FF"/>
              </a:solidFill>
            </a:endParaRPr>
          </a:p>
        </p:txBody>
      </p:sp>
      <p:sp>
        <p:nvSpPr>
          <p:cNvPr id="72" name="TextBox 71"/>
          <p:cNvSpPr txBox="1"/>
          <p:nvPr/>
        </p:nvSpPr>
        <p:spPr>
          <a:xfrm>
            <a:off x="1694110" y="2807667"/>
            <a:ext cx="2350132" cy="307777"/>
          </a:xfrm>
          <a:prstGeom prst="rect">
            <a:avLst/>
          </a:prstGeom>
          <a:noFill/>
        </p:spPr>
        <p:txBody>
          <a:bodyPr wrap="none" rtlCol="0">
            <a:spAutoFit/>
          </a:bodyPr>
          <a:lstStyle/>
          <a:p>
            <a:pPr algn="ctr"/>
            <a:r>
              <a:rPr lang="en-US" sz="1400" b="1" dirty="0" smtClean="0">
                <a:solidFill>
                  <a:srgbClr val="0000FF"/>
                </a:solidFill>
              </a:rPr>
              <a:t>CAS2Net Return to Employee</a:t>
            </a:r>
            <a:endParaRPr lang="en-US" sz="1400" b="1" dirty="0">
              <a:solidFill>
                <a:srgbClr val="0000FF"/>
              </a:solidFill>
            </a:endParaRPr>
          </a:p>
        </p:txBody>
      </p:sp>
      <p:sp>
        <p:nvSpPr>
          <p:cNvPr id="73" name="TextBox 72"/>
          <p:cNvSpPr txBox="1"/>
          <p:nvPr/>
        </p:nvSpPr>
        <p:spPr>
          <a:xfrm>
            <a:off x="1606751" y="5262036"/>
            <a:ext cx="2543902" cy="307777"/>
          </a:xfrm>
          <a:prstGeom prst="rect">
            <a:avLst/>
          </a:prstGeom>
          <a:noFill/>
        </p:spPr>
        <p:txBody>
          <a:bodyPr wrap="none" rtlCol="0">
            <a:spAutoFit/>
          </a:bodyPr>
          <a:lstStyle/>
          <a:p>
            <a:pPr algn="ctr"/>
            <a:r>
              <a:rPr lang="en-US" sz="1400" b="1" dirty="0" smtClean="0">
                <a:solidFill>
                  <a:srgbClr val="0000FF"/>
                </a:solidFill>
              </a:rPr>
              <a:t>CAS2Net Return to Supervisor 1</a:t>
            </a:r>
            <a:endParaRPr lang="en-US" sz="1400" b="1" dirty="0">
              <a:solidFill>
                <a:srgbClr val="0000FF"/>
              </a:solidFill>
            </a:endParaRPr>
          </a:p>
        </p:txBody>
      </p:sp>
      <p:sp>
        <p:nvSpPr>
          <p:cNvPr id="74" name="TextBox 73"/>
          <p:cNvSpPr txBox="1"/>
          <p:nvPr/>
        </p:nvSpPr>
        <p:spPr>
          <a:xfrm>
            <a:off x="4105735" y="2791845"/>
            <a:ext cx="2350132" cy="307777"/>
          </a:xfrm>
          <a:prstGeom prst="rect">
            <a:avLst/>
          </a:prstGeom>
          <a:noFill/>
        </p:spPr>
        <p:txBody>
          <a:bodyPr wrap="none" rtlCol="0">
            <a:spAutoFit/>
          </a:bodyPr>
          <a:lstStyle/>
          <a:p>
            <a:pPr algn="ctr"/>
            <a:r>
              <a:rPr lang="en-US" sz="1400" b="1" dirty="0" smtClean="0">
                <a:solidFill>
                  <a:srgbClr val="009900"/>
                </a:solidFill>
              </a:rPr>
              <a:t>CAS2Net Return to Employee</a:t>
            </a:r>
            <a:endParaRPr lang="en-US" sz="1400" b="1" dirty="0">
              <a:solidFill>
                <a:srgbClr val="009900"/>
              </a:solidFill>
            </a:endParaRPr>
          </a:p>
        </p:txBody>
      </p:sp>
      <p:sp>
        <p:nvSpPr>
          <p:cNvPr id="75" name="TextBox 74"/>
          <p:cNvSpPr txBox="1"/>
          <p:nvPr/>
        </p:nvSpPr>
        <p:spPr>
          <a:xfrm>
            <a:off x="6514723" y="2781865"/>
            <a:ext cx="2350132" cy="307777"/>
          </a:xfrm>
          <a:prstGeom prst="rect">
            <a:avLst/>
          </a:prstGeom>
          <a:noFill/>
        </p:spPr>
        <p:txBody>
          <a:bodyPr wrap="none" rtlCol="0">
            <a:spAutoFit/>
          </a:bodyPr>
          <a:lstStyle/>
          <a:p>
            <a:pPr algn="ctr"/>
            <a:r>
              <a:rPr lang="en-US" sz="1400" b="1" dirty="0" smtClean="0">
                <a:solidFill>
                  <a:srgbClr val="0000FF"/>
                </a:solidFill>
              </a:rPr>
              <a:t>CAS2Net Return to Employee</a:t>
            </a:r>
            <a:endParaRPr lang="en-US" sz="1400" b="1" dirty="0">
              <a:solidFill>
                <a:srgbClr val="0000FF"/>
              </a:solidFill>
            </a:endParaRPr>
          </a:p>
        </p:txBody>
      </p:sp>
      <p:sp>
        <p:nvSpPr>
          <p:cNvPr id="76" name="TextBox 75"/>
          <p:cNvSpPr txBox="1"/>
          <p:nvPr/>
        </p:nvSpPr>
        <p:spPr>
          <a:xfrm>
            <a:off x="4030882" y="5248697"/>
            <a:ext cx="2543902" cy="307777"/>
          </a:xfrm>
          <a:prstGeom prst="rect">
            <a:avLst/>
          </a:prstGeom>
          <a:noFill/>
        </p:spPr>
        <p:txBody>
          <a:bodyPr wrap="none" rtlCol="0">
            <a:spAutoFit/>
          </a:bodyPr>
          <a:lstStyle/>
          <a:p>
            <a:pPr algn="ctr"/>
            <a:r>
              <a:rPr lang="en-US" sz="1400" b="1" dirty="0" smtClean="0">
                <a:solidFill>
                  <a:srgbClr val="009900"/>
                </a:solidFill>
              </a:rPr>
              <a:t>CAS2Net Return to Supervisor 1</a:t>
            </a:r>
            <a:endParaRPr lang="en-US" sz="1400" b="1" dirty="0">
              <a:solidFill>
                <a:srgbClr val="009900"/>
              </a:solidFill>
            </a:endParaRPr>
          </a:p>
        </p:txBody>
      </p:sp>
      <p:sp>
        <p:nvSpPr>
          <p:cNvPr id="77" name="TextBox 76"/>
          <p:cNvSpPr txBox="1"/>
          <p:nvPr/>
        </p:nvSpPr>
        <p:spPr>
          <a:xfrm>
            <a:off x="6428972" y="5195421"/>
            <a:ext cx="2543902" cy="307777"/>
          </a:xfrm>
          <a:prstGeom prst="rect">
            <a:avLst/>
          </a:prstGeom>
          <a:noFill/>
        </p:spPr>
        <p:txBody>
          <a:bodyPr wrap="none" rtlCol="0">
            <a:spAutoFit/>
          </a:bodyPr>
          <a:lstStyle/>
          <a:p>
            <a:pPr algn="ctr"/>
            <a:r>
              <a:rPr lang="en-US" sz="1400" b="1" dirty="0" smtClean="0">
                <a:solidFill>
                  <a:srgbClr val="0000FF"/>
                </a:solidFill>
              </a:rPr>
              <a:t>CAS2Net Return to Supervisor 1</a:t>
            </a:r>
            <a:endParaRPr lang="en-US" sz="1400" b="1" dirty="0">
              <a:solidFill>
                <a:srgbClr val="0000FF"/>
              </a:solidFill>
            </a:endParaRPr>
          </a:p>
        </p:txBody>
      </p:sp>
      <p:sp>
        <p:nvSpPr>
          <p:cNvPr id="78" name="TextBox 77"/>
          <p:cNvSpPr txBox="1"/>
          <p:nvPr/>
        </p:nvSpPr>
        <p:spPr>
          <a:xfrm>
            <a:off x="94453" y="2377169"/>
            <a:ext cx="1667528" cy="2893100"/>
          </a:xfrm>
          <a:prstGeom prst="rect">
            <a:avLst/>
          </a:prstGeom>
          <a:solidFill>
            <a:srgbClr val="30F0F0"/>
          </a:solidFill>
          <a:ln w="38100">
            <a:solidFill>
              <a:srgbClr val="0000FF"/>
            </a:solidFill>
          </a:ln>
        </p:spPr>
        <p:txBody>
          <a:bodyPr wrap="square" rtlCol="0">
            <a:spAutoFit/>
          </a:bodyPr>
          <a:lstStyle/>
          <a:p>
            <a:r>
              <a:rPr lang="en-US" sz="1400" b="1" dirty="0" smtClean="0">
                <a:solidFill>
                  <a:srgbClr val="0000FF"/>
                </a:solidFill>
              </a:rPr>
              <a:t>CAS2Net will send an email to the </a:t>
            </a:r>
            <a:r>
              <a:rPr lang="en-US" sz="1400" b="1" dirty="0">
                <a:solidFill>
                  <a:srgbClr val="0000FF"/>
                </a:solidFill>
              </a:rPr>
              <a:t> </a:t>
            </a:r>
            <a:r>
              <a:rPr lang="en-US" sz="1400" b="1" dirty="0" smtClean="0">
                <a:solidFill>
                  <a:srgbClr val="0000FF"/>
                </a:solidFill>
              </a:rPr>
              <a:t>user with approval authority </a:t>
            </a:r>
            <a:r>
              <a:rPr lang="en-US" sz="1400" b="1" i="1" dirty="0" smtClean="0">
                <a:solidFill>
                  <a:srgbClr val="002060"/>
                </a:solidFill>
              </a:rPr>
              <a:t>(Supervisor 1 and Supervisor 2) </a:t>
            </a:r>
            <a:r>
              <a:rPr lang="en-US" sz="1400" b="1" dirty="0" smtClean="0">
                <a:solidFill>
                  <a:srgbClr val="0000FF"/>
                </a:solidFill>
              </a:rPr>
              <a:t>and  email on action </a:t>
            </a:r>
            <a:r>
              <a:rPr lang="en-US" sz="1400" b="1" dirty="0">
                <a:solidFill>
                  <a:srgbClr val="0000FF"/>
                </a:solidFill>
              </a:rPr>
              <a:t>returned to Employee and Supervisor </a:t>
            </a:r>
            <a:r>
              <a:rPr lang="en-US" sz="1400" b="1" dirty="0" smtClean="0">
                <a:solidFill>
                  <a:srgbClr val="0000FF"/>
                </a:solidFill>
              </a:rPr>
              <a:t>1, i.e., </a:t>
            </a:r>
            <a:r>
              <a:rPr lang="en-US" sz="1400" b="1" i="1" dirty="0" smtClean="0">
                <a:solidFill>
                  <a:srgbClr val="002060"/>
                </a:solidFill>
              </a:rPr>
              <a:t>contribution plan, midpoint, closeout, and annual</a:t>
            </a:r>
            <a:r>
              <a:rPr lang="en-US" sz="1400" b="1" i="1" dirty="0" smtClean="0">
                <a:solidFill>
                  <a:srgbClr val="0000FF"/>
                </a:solidFill>
              </a:rPr>
              <a:t>.</a:t>
            </a:r>
            <a:endParaRPr lang="en-US" sz="1400" b="1" dirty="0">
              <a:solidFill>
                <a:srgbClr val="0000FF"/>
              </a:solidFill>
            </a:endParaRPr>
          </a:p>
        </p:txBody>
      </p:sp>
    </p:spTree>
    <p:extLst>
      <p:ext uri="{BB962C8B-B14F-4D97-AF65-F5344CB8AC3E}">
        <p14:creationId xmlns:p14="http://schemas.microsoft.com/office/powerpoint/2010/main" val="3842405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3" y="624848"/>
            <a:ext cx="8024149" cy="418576"/>
          </a:xfrm>
        </p:spPr>
        <p:txBody>
          <a:bodyPr/>
          <a:lstStyle/>
          <a:p>
            <a:r>
              <a:rPr lang="en-US" dirty="0" smtClean="0"/>
              <a:t>CAS2Net </a:t>
            </a:r>
            <a:r>
              <a:rPr lang="en-US" dirty="0"/>
              <a:t>Enhancement </a:t>
            </a:r>
            <a:r>
              <a:rPr lang="en-US" dirty="0" smtClean="0"/>
              <a:t>– </a:t>
            </a:r>
            <a:br>
              <a:rPr lang="en-US" dirty="0" smtClean="0"/>
            </a:br>
            <a:r>
              <a:rPr lang="en-US" sz="1800" dirty="0" smtClean="0"/>
              <a:t>Approved Contribution Plan Required for Midpoint and Annual Self-Assessment</a:t>
            </a:r>
            <a:endParaRPr lang="en-US" sz="1800"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44</a:t>
            </a:fld>
            <a:endParaRPr lang="en-US" dirty="0">
              <a:solidFill>
                <a:srgbClr val="1F497D"/>
              </a:solidFill>
            </a:endParaRPr>
          </a:p>
        </p:txBody>
      </p:sp>
      <p:pic>
        <p:nvPicPr>
          <p:cNvPr id="5" name="Content Placeholder 4"/>
          <p:cNvPicPr>
            <a:picLocks noGrp="1" noChangeAspect="1"/>
          </p:cNvPicPr>
          <p:nvPr>
            <p:ph sz="quarter" idx="13"/>
          </p:nvPr>
        </p:nvPicPr>
        <p:blipFill>
          <a:blip r:embed="rId2"/>
          <a:stretch>
            <a:fillRect/>
          </a:stretch>
        </p:blipFill>
        <p:spPr>
          <a:xfrm>
            <a:off x="544513" y="2536767"/>
            <a:ext cx="8137525" cy="1357668"/>
          </a:xfrm>
          <a:prstGeom prst="rect">
            <a:avLst/>
          </a:prstGeom>
        </p:spPr>
      </p:pic>
      <p:sp>
        <p:nvSpPr>
          <p:cNvPr id="6" name="TextBox 5"/>
          <p:cNvSpPr txBox="1"/>
          <p:nvPr/>
        </p:nvSpPr>
        <p:spPr>
          <a:xfrm>
            <a:off x="447103" y="1854150"/>
            <a:ext cx="8332346" cy="3539430"/>
          </a:xfrm>
          <a:prstGeom prst="rect">
            <a:avLst/>
          </a:prstGeom>
          <a:noFill/>
        </p:spPr>
        <p:txBody>
          <a:bodyPr wrap="none" rtlCol="0">
            <a:spAutoFit/>
          </a:bodyPr>
          <a:lstStyle/>
          <a:p>
            <a:pPr algn="ctr"/>
            <a:r>
              <a:rPr lang="en-US" sz="2800" dirty="0" smtClean="0">
                <a:solidFill>
                  <a:srgbClr val="080808"/>
                </a:solidFill>
              </a:rPr>
              <a:t>If you see this message</a:t>
            </a:r>
          </a:p>
          <a:p>
            <a:pPr algn="ctr"/>
            <a:endParaRPr lang="en-US" sz="2800" dirty="0">
              <a:solidFill>
                <a:srgbClr val="080808"/>
              </a:solidFill>
            </a:endParaRPr>
          </a:p>
          <a:p>
            <a:pPr algn="ctr"/>
            <a:endParaRPr lang="en-US" sz="2800" dirty="0" smtClean="0">
              <a:solidFill>
                <a:srgbClr val="080808"/>
              </a:solidFill>
            </a:endParaRPr>
          </a:p>
          <a:p>
            <a:pPr algn="ctr"/>
            <a:endParaRPr lang="en-US" sz="2800" dirty="0" smtClean="0">
              <a:solidFill>
                <a:srgbClr val="080808"/>
              </a:solidFill>
            </a:endParaRPr>
          </a:p>
          <a:p>
            <a:pPr algn="ctr"/>
            <a:endParaRPr lang="en-US" sz="2800" dirty="0">
              <a:solidFill>
                <a:srgbClr val="080808"/>
              </a:solidFill>
            </a:endParaRPr>
          </a:p>
          <a:p>
            <a:pPr algn="ctr"/>
            <a:r>
              <a:rPr lang="en-US" sz="2800" dirty="0">
                <a:solidFill>
                  <a:srgbClr val="080808"/>
                </a:solidFill>
              </a:rPr>
              <a:t>i</a:t>
            </a:r>
            <a:r>
              <a:rPr lang="en-US" sz="2800" dirty="0" smtClean="0">
                <a:solidFill>
                  <a:srgbClr val="080808"/>
                </a:solidFill>
              </a:rPr>
              <a:t>t means your pay </a:t>
            </a:r>
            <a:r>
              <a:rPr lang="en-US" sz="2800" dirty="0">
                <a:solidFill>
                  <a:srgbClr val="080808"/>
                </a:solidFill>
              </a:rPr>
              <a:t>p</a:t>
            </a:r>
            <a:r>
              <a:rPr lang="en-US" sz="2800" dirty="0" smtClean="0">
                <a:solidFill>
                  <a:srgbClr val="080808"/>
                </a:solidFill>
              </a:rPr>
              <a:t>ool business rules require </a:t>
            </a:r>
          </a:p>
          <a:p>
            <a:pPr algn="ctr"/>
            <a:r>
              <a:rPr lang="en-US" sz="2800" dirty="0" smtClean="0">
                <a:solidFill>
                  <a:srgbClr val="080808"/>
                </a:solidFill>
              </a:rPr>
              <a:t>an approved contribution plan in order to submit</a:t>
            </a:r>
          </a:p>
          <a:p>
            <a:pPr algn="ctr"/>
            <a:r>
              <a:rPr lang="en-US" sz="2800" dirty="0" smtClean="0">
                <a:solidFill>
                  <a:srgbClr val="080808"/>
                </a:solidFill>
              </a:rPr>
              <a:t>a midpoint self-assessment and annual self-assessment.</a:t>
            </a:r>
            <a:endParaRPr lang="en-US" sz="2800" dirty="0">
              <a:solidFill>
                <a:srgbClr val="080808"/>
              </a:solidFill>
            </a:endParaRPr>
          </a:p>
        </p:txBody>
      </p:sp>
    </p:spTree>
    <p:extLst>
      <p:ext uri="{BB962C8B-B14F-4D97-AF65-F5344CB8AC3E}">
        <p14:creationId xmlns:p14="http://schemas.microsoft.com/office/powerpoint/2010/main" val="3767979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Enhancements &gt; Reports</a:t>
            </a:r>
            <a:endParaRPr lang="en-US" dirty="0"/>
          </a:p>
        </p:txBody>
      </p:sp>
      <p:pic>
        <p:nvPicPr>
          <p:cNvPr id="5" name="Content Placeholder 4"/>
          <p:cNvPicPr>
            <a:picLocks noGrp="1" noChangeAspect="1"/>
          </p:cNvPicPr>
          <p:nvPr>
            <p:ph sz="quarter" idx="13"/>
          </p:nvPr>
        </p:nvPicPr>
        <p:blipFill>
          <a:blip r:embed="rId2"/>
          <a:stretch>
            <a:fillRect/>
          </a:stretch>
        </p:blipFill>
        <p:spPr>
          <a:xfrm>
            <a:off x="2386965" y="2712471"/>
            <a:ext cx="6348499" cy="173479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45</a:t>
            </a:fld>
            <a:endParaRPr lang="en-US" dirty="0">
              <a:solidFill>
                <a:srgbClr val="1F497D"/>
              </a:solidFill>
            </a:endParaRPr>
          </a:p>
        </p:txBody>
      </p:sp>
      <p:pic>
        <p:nvPicPr>
          <p:cNvPr id="6" name="Picture 5"/>
          <p:cNvPicPr>
            <a:picLocks noChangeAspect="1"/>
          </p:cNvPicPr>
          <p:nvPr/>
        </p:nvPicPr>
        <p:blipFill>
          <a:blip r:embed="rId3"/>
          <a:stretch>
            <a:fillRect/>
          </a:stretch>
        </p:blipFill>
        <p:spPr>
          <a:xfrm>
            <a:off x="2141300" y="4540988"/>
            <a:ext cx="6348499" cy="1942659"/>
          </a:xfrm>
          <a:prstGeom prst="rect">
            <a:avLst/>
          </a:prstGeom>
        </p:spPr>
      </p:pic>
      <p:pic>
        <p:nvPicPr>
          <p:cNvPr id="9" name="Picture 8"/>
          <p:cNvPicPr>
            <a:picLocks noChangeAspect="1"/>
          </p:cNvPicPr>
          <p:nvPr/>
        </p:nvPicPr>
        <p:blipFill>
          <a:blip r:embed="rId4"/>
          <a:stretch>
            <a:fillRect/>
          </a:stretch>
        </p:blipFill>
        <p:spPr>
          <a:xfrm>
            <a:off x="2578027" y="1049626"/>
            <a:ext cx="6348499" cy="1552268"/>
          </a:xfrm>
          <a:prstGeom prst="rect">
            <a:avLst/>
          </a:prstGeom>
        </p:spPr>
      </p:pic>
      <p:sp>
        <p:nvSpPr>
          <p:cNvPr id="10" name="Right Arrow Callout 9"/>
          <p:cNvSpPr/>
          <p:nvPr/>
        </p:nvSpPr>
        <p:spPr>
          <a:xfrm>
            <a:off x="1241946" y="1049626"/>
            <a:ext cx="1336081" cy="1534445"/>
          </a:xfrm>
          <a:prstGeom prst="rightArrowCallout">
            <a:avLst/>
          </a:prstGeom>
          <a:solidFill>
            <a:srgbClr val="30F0F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Initial View</a:t>
            </a:r>
            <a:endParaRPr lang="en-US" b="1" dirty="0">
              <a:solidFill>
                <a:srgbClr val="0000FF"/>
              </a:solidFill>
            </a:endParaRPr>
          </a:p>
        </p:txBody>
      </p:sp>
      <p:sp>
        <p:nvSpPr>
          <p:cNvPr id="11" name="Right Arrow Callout 10"/>
          <p:cNvSpPr/>
          <p:nvPr/>
        </p:nvSpPr>
        <p:spPr>
          <a:xfrm>
            <a:off x="450382" y="2800300"/>
            <a:ext cx="1936583" cy="1740686"/>
          </a:xfrm>
          <a:prstGeom prst="rightArrowCallout">
            <a:avLst>
              <a:gd name="adj1" fmla="val 25000"/>
              <a:gd name="adj2" fmla="val 25000"/>
              <a:gd name="adj3" fmla="val 25000"/>
              <a:gd name="adj4" fmla="val 74139"/>
            </a:avLst>
          </a:prstGeom>
          <a:solidFill>
            <a:srgbClr val="30F0F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Once the  Contribution Plan is approved, it is available in Reports</a:t>
            </a:r>
            <a:endParaRPr lang="en-US" b="1" dirty="0">
              <a:solidFill>
                <a:srgbClr val="0000FF"/>
              </a:solidFill>
            </a:endParaRPr>
          </a:p>
        </p:txBody>
      </p:sp>
      <p:sp>
        <p:nvSpPr>
          <p:cNvPr id="12" name="Right Arrow Callout 11"/>
          <p:cNvSpPr/>
          <p:nvPr/>
        </p:nvSpPr>
        <p:spPr>
          <a:xfrm>
            <a:off x="204717" y="4745094"/>
            <a:ext cx="1936583" cy="1534445"/>
          </a:xfrm>
          <a:prstGeom prst="rightArrowCallout">
            <a:avLst>
              <a:gd name="adj1" fmla="val 25000"/>
              <a:gd name="adj2" fmla="val 25000"/>
              <a:gd name="adj3" fmla="val 25000"/>
              <a:gd name="adj4" fmla="val 74139"/>
            </a:avLst>
          </a:prstGeom>
          <a:solidFill>
            <a:srgbClr val="30F0F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Approved Contribution Plan and Completed Midpoint</a:t>
            </a:r>
            <a:endParaRPr lang="en-US" b="1" dirty="0">
              <a:solidFill>
                <a:srgbClr val="0000FF"/>
              </a:solidFill>
            </a:endParaRPr>
          </a:p>
        </p:txBody>
      </p:sp>
    </p:spTree>
    <p:extLst>
      <p:ext uri="{BB962C8B-B14F-4D97-AF65-F5344CB8AC3E}">
        <p14:creationId xmlns:p14="http://schemas.microsoft.com/office/powerpoint/2010/main" val="4141672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Enhancements &gt; Reports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46</a:t>
            </a:fld>
            <a:endParaRPr lang="en-US" dirty="0">
              <a:solidFill>
                <a:srgbClr val="1F497D"/>
              </a:solidFill>
            </a:endParaRPr>
          </a:p>
        </p:txBody>
      </p:sp>
      <p:pic>
        <p:nvPicPr>
          <p:cNvPr id="8" name="Picture 7"/>
          <p:cNvPicPr>
            <a:picLocks noChangeAspect="1"/>
          </p:cNvPicPr>
          <p:nvPr/>
        </p:nvPicPr>
        <p:blipFill>
          <a:blip r:embed="rId2"/>
          <a:stretch>
            <a:fillRect/>
          </a:stretch>
        </p:blipFill>
        <p:spPr>
          <a:xfrm>
            <a:off x="1651379" y="3636392"/>
            <a:ext cx="6966385" cy="2641719"/>
          </a:xfrm>
          <a:prstGeom prst="rect">
            <a:avLst/>
          </a:prstGeom>
        </p:spPr>
      </p:pic>
      <p:pic>
        <p:nvPicPr>
          <p:cNvPr id="9" name="Content Placeholder 8"/>
          <p:cNvPicPr>
            <a:picLocks noGrp="1" noChangeAspect="1"/>
          </p:cNvPicPr>
          <p:nvPr>
            <p:ph sz="quarter" idx="13"/>
          </p:nvPr>
        </p:nvPicPr>
        <p:blipFill>
          <a:blip r:embed="rId3"/>
          <a:stretch>
            <a:fillRect/>
          </a:stretch>
        </p:blipFill>
        <p:spPr>
          <a:xfrm>
            <a:off x="544664" y="1312841"/>
            <a:ext cx="6966385" cy="2060336"/>
          </a:xfrm>
          <a:prstGeom prst="rect">
            <a:avLst/>
          </a:prstGeom>
        </p:spPr>
      </p:pic>
      <p:sp>
        <p:nvSpPr>
          <p:cNvPr id="10" name="Left Arrow Callout 9"/>
          <p:cNvSpPr/>
          <p:nvPr/>
        </p:nvSpPr>
        <p:spPr>
          <a:xfrm>
            <a:off x="5134571" y="2312405"/>
            <a:ext cx="2770497" cy="1148593"/>
          </a:xfrm>
          <a:prstGeom prst="leftArrowCallout">
            <a:avLst>
              <a:gd name="adj1" fmla="val 25000"/>
              <a:gd name="adj2" fmla="val 25000"/>
              <a:gd name="adj3" fmla="val 25000"/>
              <a:gd name="adj4" fmla="val 83336"/>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b="1" dirty="0" smtClean="0">
                <a:solidFill>
                  <a:srgbClr val="0000FF"/>
                </a:solidFill>
              </a:rPr>
              <a:t>Current Year </a:t>
            </a:r>
          </a:p>
          <a:p>
            <a:pPr marL="177800"/>
            <a:r>
              <a:rPr lang="en-US" b="1" dirty="0" smtClean="0">
                <a:solidFill>
                  <a:srgbClr val="0000FF"/>
                </a:solidFill>
              </a:rPr>
              <a:t>Plus </a:t>
            </a:r>
          </a:p>
          <a:p>
            <a:pPr marL="177800"/>
            <a:r>
              <a:rPr lang="en-US" b="1" dirty="0" smtClean="0">
                <a:solidFill>
                  <a:srgbClr val="0000FF"/>
                </a:solidFill>
              </a:rPr>
              <a:t>Four Previous Years</a:t>
            </a:r>
            <a:endParaRPr lang="en-US" b="1" dirty="0">
              <a:solidFill>
                <a:srgbClr val="0000FF"/>
              </a:solidFill>
            </a:endParaRPr>
          </a:p>
        </p:txBody>
      </p:sp>
      <p:sp>
        <p:nvSpPr>
          <p:cNvPr id="11" name="Left Arrow Callout 10"/>
          <p:cNvSpPr/>
          <p:nvPr/>
        </p:nvSpPr>
        <p:spPr>
          <a:xfrm>
            <a:off x="7133964" y="4943603"/>
            <a:ext cx="1137546" cy="856986"/>
          </a:xfrm>
          <a:prstGeom prst="leftArrowCallout">
            <a:avLst>
              <a:gd name="adj1" fmla="val 25000"/>
              <a:gd name="adj2" fmla="val 25000"/>
              <a:gd name="adj3" fmla="val 25000"/>
              <a:gd name="adj4" fmla="val 75593"/>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Select </a:t>
            </a:r>
          </a:p>
          <a:p>
            <a:pPr algn="ctr"/>
            <a:r>
              <a:rPr lang="en-US" b="1" dirty="0" smtClean="0">
                <a:solidFill>
                  <a:srgbClr val="0000FF"/>
                </a:solidFill>
              </a:rPr>
              <a:t>Click</a:t>
            </a:r>
            <a:endParaRPr lang="en-US" b="1" dirty="0">
              <a:solidFill>
                <a:srgbClr val="0000FF"/>
              </a:solidFill>
            </a:endParaRPr>
          </a:p>
        </p:txBody>
      </p:sp>
    </p:spTree>
    <p:extLst>
      <p:ext uri="{BB962C8B-B14F-4D97-AF65-F5344CB8AC3E}">
        <p14:creationId xmlns:p14="http://schemas.microsoft.com/office/powerpoint/2010/main" val="24016647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Enhancements </a:t>
            </a:r>
            <a:r>
              <a:rPr lang="en-US" dirty="0" smtClean="0"/>
              <a:t>&gt; Reports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47</a:t>
            </a:fld>
            <a:endParaRPr lang="en-US" dirty="0">
              <a:solidFill>
                <a:srgbClr val="1F497D"/>
              </a:solidFill>
            </a:endParaRPr>
          </a:p>
        </p:txBody>
      </p:sp>
      <p:pic>
        <p:nvPicPr>
          <p:cNvPr id="9" name="Content Placeholder 4"/>
          <p:cNvPicPr>
            <a:picLocks noChangeAspect="1"/>
          </p:cNvPicPr>
          <p:nvPr/>
        </p:nvPicPr>
        <p:blipFill>
          <a:blip r:embed="rId2"/>
          <a:stretch>
            <a:fillRect/>
          </a:stretch>
        </p:blipFill>
        <p:spPr>
          <a:xfrm>
            <a:off x="544513" y="1190344"/>
            <a:ext cx="8154987" cy="2155161"/>
          </a:xfrm>
          <a:prstGeom prst="rect">
            <a:avLst/>
          </a:prstGeom>
        </p:spPr>
      </p:pic>
      <p:sp>
        <p:nvSpPr>
          <p:cNvPr id="14" name="Rectangle 13"/>
          <p:cNvSpPr/>
          <p:nvPr/>
        </p:nvSpPr>
        <p:spPr>
          <a:xfrm>
            <a:off x="558160" y="2660089"/>
            <a:ext cx="1284287" cy="272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a:stretch>
            <a:fillRect/>
          </a:stretch>
        </p:blipFill>
        <p:spPr>
          <a:xfrm>
            <a:off x="587662" y="3951211"/>
            <a:ext cx="8053134" cy="2511385"/>
          </a:xfrm>
          <a:prstGeom prst="rect">
            <a:avLst/>
          </a:prstGeom>
        </p:spPr>
      </p:pic>
      <p:sp>
        <p:nvSpPr>
          <p:cNvPr id="17" name="Rectangle 16"/>
          <p:cNvSpPr/>
          <p:nvPr/>
        </p:nvSpPr>
        <p:spPr>
          <a:xfrm>
            <a:off x="7724632" y="5888483"/>
            <a:ext cx="752387" cy="2337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stCxn id="19" idx="3"/>
            <a:endCxn id="17" idx="1"/>
          </p:cNvCxnSpPr>
          <p:nvPr/>
        </p:nvCxnSpPr>
        <p:spPr>
          <a:xfrm>
            <a:off x="1899314" y="4939748"/>
            <a:ext cx="5825318" cy="10656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30878" y="4837389"/>
            <a:ext cx="1268436" cy="2047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87662" y="3617877"/>
            <a:ext cx="8082790" cy="369332"/>
          </a:xfrm>
          <a:prstGeom prst="rect">
            <a:avLst/>
          </a:prstGeom>
          <a:noFill/>
        </p:spPr>
        <p:txBody>
          <a:bodyPr wrap="none" rtlCol="0">
            <a:spAutoFit/>
          </a:bodyPr>
          <a:lstStyle/>
          <a:p>
            <a:r>
              <a:rPr lang="en-US" b="1" i="1" dirty="0" smtClean="0">
                <a:solidFill>
                  <a:srgbClr val="0000FF"/>
                </a:solidFill>
              </a:rPr>
              <a:t>Or</a:t>
            </a:r>
            <a:r>
              <a:rPr lang="en-US" dirty="0" smtClean="0">
                <a:solidFill>
                  <a:srgbClr val="080808"/>
                </a:solidFill>
              </a:rPr>
              <a:t> open APPROVED Contribution Plan, Midpoint or Closeout to Generate PDF report</a:t>
            </a:r>
            <a:endParaRPr lang="en-US" dirty="0">
              <a:solidFill>
                <a:srgbClr val="080808"/>
              </a:solidFill>
            </a:endParaRPr>
          </a:p>
        </p:txBody>
      </p:sp>
      <p:pic>
        <p:nvPicPr>
          <p:cNvPr id="21" name="Picture 20"/>
          <p:cNvPicPr>
            <a:picLocks noChangeAspect="1"/>
          </p:cNvPicPr>
          <p:nvPr/>
        </p:nvPicPr>
        <p:blipFill>
          <a:blip r:embed="rId4"/>
          <a:stretch>
            <a:fillRect/>
          </a:stretch>
        </p:blipFill>
        <p:spPr>
          <a:xfrm>
            <a:off x="544514" y="3028580"/>
            <a:ext cx="1323379" cy="616370"/>
          </a:xfrm>
          <a:prstGeom prst="rect">
            <a:avLst/>
          </a:prstGeom>
        </p:spPr>
      </p:pic>
      <p:pic>
        <p:nvPicPr>
          <p:cNvPr id="11" name="Picture 10"/>
          <p:cNvPicPr>
            <a:picLocks noChangeAspect="1"/>
          </p:cNvPicPr>
          <p:nvPr/>
        </p:nvPicPr>
        <p:blipFill>
          <a:blip r:embed="rId5"/>
          <a:stretch>
            <a:fillRect/>
          </a:stretch>
        </p:blipFill>
        <p:spPr>
          <a:xfrm>
            <a:off x="1867893" y="1784190"/>
            <a:ext cx="6831607" cy="1860983"/>
          </a:xfrm>
          <a:prstGeom prst="rect">
            <a:avLst/>
          </a:prstGeom>
        </p:spPr>
      </p:pic>
      <p:sp>
        <p:nvSpPr>
          <p:cNvPr id="3" name="Right Arrow 2"/>
          <p:cNvSpPr/>
          <p:nvPr/>
        </p:nvSpPr>
        <p:spPr>
          <a:xfrm>
            <a:off x="0" y="2614370"/>
            <a:ext cx="587662" cy="36826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a:t>
            </a:r>
            <a:endParaRPr lang="en-US" sz="1200" b="1" dirty="0">
              <a:solidFill>
                <a:srgbClr val="FF0000"/>
              </a:solidFill>
            </a:endParaRPr>
          </a:p>
        </p:txBody>
      </p:sp>
      <p:sp>
        <p:nvSpPr>
          <p:cNvPr id="15" name="Right Arrow 14"/>
          <p:cNvSpPr/>
          <p:nvPr/>
        </p:nvSpPr>
        <p:spPr>
          <a:xfrm>
            <a:off x="2505456" y="2704722"/>
            <a:ext cx="818390" cy="552625"/>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Select</a:t>
            </a:r>
            <a:endParaRPr lang="en-US" sz="1200" b="1" dirty="0">
              <a:solidFill>
                <a:srgbClr val="FF0000"/>
              </a:solidFill>
            </a:endParaRPr>
          </a:p>
        </p:txBody>
      </p:sp>
      <p:sp>
        <p:nvSpPr>
          <p:cNvPr id="22" name="Right Arrow 21"/>
          <p:cNvSpPr/>
          <p:nvPr/>
        </p:nvSpPr>
        <p:spPr>
          <a:xfrm>
            <a:off x="24384" y="4760162"/>
            <a:ext cx="587662" cy="36826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Click</a:t>
            </a:r>
            <a:endParaRPr lang="en-US" sz="1200" b="1" dirty="0">
              <a:solidFill>
                <a:srgbClr val="FF0000"/>
              </a:solidFill>
            </a:endParaRPr>
          </a:p>
        </p:txBody>
      </p:sp>
    </p:spTree>
    <p:extLst>
      <p:ext uri="{BB962C8B-B14F-4D97-AF65-F5344CB8AC3E}">
        <p14:creationId xmlns:p14="http://schemas.microsoft.com/office/powerpoint/2010/main" val="29343837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48</a:t>
            </a:fld>
            <a:endParaRPr lang="en-US" sz="1000" dirty="0">
              <a:solidFill>
                <a:srgbClr val="060606"/>
              </a:solidFill>
            </a:endParaRPr>
          </a:p>
        </p:txBody>
      </p:sp>
    </p:spTree>
    <p:extLst>
      <p:ext uri="{BB962C8B-B14F-4D97-AF65-F5344CB8AC3E}">
        <p14:creationId xmlns:p14="http://schemas.microsoft.com/office/powerpoint/2010/main" val="117403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1636294"/>
            <a:ext cx="7772400" cy="3744795"/>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smtClean="0">
                <a:solidFill>
                  <a:srgbClr val="000000"/>
                </a:solidFill>
              </a:rPr>
              <a:t>Contribution Plan</a:t>
            </a:r>
            <a:br>
              <a:rPr lang="en-US" dirty="0" smtClean="0">
                <a:solidFill>
                  <a:srgbClr val="000000"/>
                </a:solidFill>
              </a:rPr>
            </a:br>
            <a:r>
              <a:rPr lang="en-US" dirty="0" smtClean="0">
                <a:solidFill>
                  <a:schemeClr val="bg1">
                    <a:lumMod val="85000"/>
                  </a:schemeClr>
                </a:solidFill>
              </a:rPr>
              <a:t>Mid-Point</a:t>
            </a:r>
            <a:br>
              <a:rPr lang="en-US" dirty="0" smtClean="0">
                <a:solidFill>
                  <a:schemeClr val="bg1">
                    <a:lumMod val="85000"/>
                  </a:schemeClr>
                </a:solidFill>
              </a:rPr>
            </a:br>
            <a:r>
              <a:rPr lang="en-US" dirty="0" smtClean="0">
                <a:solidFill>
                  <a:schemeClr val="bg1">
                    <a:lumMod val="85000"/>
                  </a:schemeClr>
                </a:solidFill>
              </a:rPr>
              <a:t>Closeout</a:t>
            </a:r>
            <a:br>
              <a:rPr lang="en-US" dirty="0" smtClean="0">
                <a:solidFill>
                  <a:schemeClr val="bg1">
                    <a:lumMod val="85000"/>
                  </a:schemeClr>
                </a:solidFill>
              </a:rPr>
            </a:br>
            <a:r>
              <a:rPr lang="en-US" dirty="0" smtClean="0">
                <a:solidFill>
                  <a:schemeClr val="bg1">
                    <a:lumMod val="85000"/>
                  </a:schemeClr>
                </a:solidFill>
              </a:rPr>
              <a:t>Annual</a:t>
            </a:r>
            <a:endParaRPr lang="en-US" dirty="0">
              <a:solidFill>
                <a:schemeClr val="bg1">
                  <a:lumMod val="85000"/>
                </a:schemeClr>
              </a:solidFill>
            </a:endParaRPr>
          </a:p>
        </p:txBody>
      </p:sp>
      <p:sp>
        <p:nvSpPr>
          <p:cNvPr id="3" name="Subtitle 2"/>
          <p:cNvSpPr>
            <a:spLocks noGrp="1"/>
          </p:cNvSpPr>
          <p:nvPr>
            <p:ph type="subTitle" idx="1"/>
          </p:nvPr>
        </p:nvSpPr>
        <p:spPr>
          <a:xfrm>
            <a:off x="739589" y="5555018"/>
            <a:ext cx="7772400" cy="615553"/>
          </a:xfrm>
        </p:spPr>
        <p:txBody>
          <a:bodyPr/>
          <a:lstStyle/>
          <a:p>
            <a:r>
              <a:rPr lang="en-US" sz="4000" i="1" dirty="0" smtClean="0">
                <a:solidFill>
                  <a:srgbClr val="0000FF"/>
                </a:solidFill>
              </a:rPr>
              <a:t>Employee</a:t>
            </a:r>
            <a:endParaRPr lang="en-US" sz="4000" i="1"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49</a:t>
            </a:fld>
            <a:endParaRPr lang="en-US" sz="1000" dirty="0">
              <a:solidFill>
                <a:srgbClr val="1F497D"/>
              </a:solidFill>
            </a:endParaRPr>
          </a:p>
        </p:txBody>
      </p:sp>
      <p:sp>
        <p:nvSpPr>
          <p:cNvPr id="5" name="TextBox 4"/>
          <p:cNvSpPr txBox="1"/>
          <p:nvPr/>
        </p:nvSpPr>
        <p:spPr>
          <a:xfrm>
            <a:off x="286604" y="6210000"/>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340967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Login</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a:t>
            </a:fld>
            <a:endParaRPr lang="en-US" dirty="0">
              <a:solidFill>
                <a:srgbClr val="1F497D"/>
              </a:solidFill>
            </a:endParaRPr>
          </a:p>
        </p:txBody>
      </p:sp>
      <p:pic>
        <p:nvPicPr>
          <p:cNvPr id="7" name="Content Placeholder 6"/>
          <p:cNvPicPr>
            <a:picLocks noGrp="1" noChangeAspect="1"/>
          </p:cNvPicPr>
          <p:nvPr>
            <p:ph sz="quarter" idx="13"/>
          </p:nvPr>
        </p:nvPicPr>
        <p:blipFill>
          <a:blip r:embed="rId2"/>
          <a:stretch>
            <a:fillRect/>
          </a:stretch>
        </p:blipFill>
        <p:spPr>
          <a:xfrm>
            <a:off x="544513" y="1188008"/>
            <a:ext cx="8154987" cy="2549563"/>
          </a:xfrm>
          <a:prstGeom prst="rect">
            <a:avLst/>
          </a:prstGeom>
        </p:spPr>
      </p:pic>
      <p:pic>
        <p:nvPicPr>
          <p:cNvPr id="6" name="Content Placeholder 4"/>
          <p:cNvPicPr>
            <a:picLocks noChangeAspect="1"/>
          </p:cNvPicPr>
          <p:nvPr/>
        </p:nvPicPr>
        <p:blipFill>
          <a:blip r:embed="rId3"/>
          <a:stretch>
            <a:fillRect/>
          </a:stretch>
        </p:blipFill>
        <p:spPr>
          <a:xfrm>
            <a:off x="544513" y="3833703"/>
            <a:ext cx="8154987" cy="2823798"/>
          </a:xfrm>
          <a:prstGeom prst="rect">
            <a:avLst/>
          </a:prstGeom>
        </p:spPr>
      </p:pic>
      <p:sp>
        <p:nvSpPr>
          <p:cNvPr id="3" name="Left Arrow Callout 2"/>
          <p:cNvSpPr/>
          <p:nvPr/>
        </p:nvSpPr>
        <p:spPr>
          <a:xfrm>
            <a:off x="5486399" y="2462789"/>
            <a:ext cx="1680520" cy="529389"/>
          </a:xfrm>
          <a:prstGeom prst="leftArrowCallout">
            <a:avLst>
              <a:gd name="adj1" fmla="val 25000"/>
              <a:gd name="adj2" fmla="val 25000"/>
              <a:gd name="adj3" fmla="val 25000"/>
              <a:gd name="adj4" fmla="val 82705"/>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 Enter Pin</a:t>
            </a:r>
            <a:endParaRPr lang="en-US" b="1" dirty="0">
              <a:solidFill>
                <a:srgbClr val="FF0000"/>
              </a:solidFill>
            </a:endParaRPr>
          </a:p>
        </p:txBody>
      </p:sp>
      <p:sp>
        <p:nvSpPr>
          <p:cNvPr id="9" name="Up Arrow Callout 8"/>
          <p:cNvSpPr/>
          <p:nvPr/>
        </p:nvSpPr>
        <p:spPr>
          <a:xfrm>
            <a:off x="3322791" y="3442403"/>
            <a:ext cx="1411313" cy="590335"/>
          </a:xfrm>
          <a:prstGeom prst="up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 Click</a:t>
            </a:r>
            <a:endParaRPr lang="en-US" b="1" dirty="0">
              <a:solidFill>
                <a:srgbClr val="FF0000"/>
              </a:solidFill>
            </a:endParaRPr>
          </a:p>
        </p:txBody>
      </p:sp>
    </p:spTree>
    <p:extLst>
      <p:ext uri="{BB962C8B-B14F-4D97-AF65-F5344CB8AC3E}">
        <p14:creationId xmlns:p14="http://schemas.microsoft.com/office/powerpoint/2010/main" val="1444328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50</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3087152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Plan - Employee</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446663"/>
            <a:ext cx="1771076" cy="380661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51</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2315740" y="1446663"/>
            <a:ext cx="6581710" cy="1420513"/>
          </a:xfrm>
          <a:prstGeom prst="rect">
            <a:avLst/>
          </a:prstGeom>
        </p:spPr>
      </p:pic>
      <p:sp>
        <p:nvSpPr>
          <p:cNvPr id="11" name="Rectangle 10"/>
          <p:cNvSpPr/>
          <p:nvPr/>
        </p:nvSpPr>
        <p:spPr>
          <a:xfrm>
            <a:off x="586854" y="3398293"/>
            <a:ext cx="1728886" cy="4027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27292" y="3332747"/>
            <a:ext cx="818866" cy="468290"/>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3613627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pic>
        <p:nvPicPr>
          <p:cNvPr id="5" name="Content Placeholder 4"/>
          <p:cNvPicPr>
            <a:picLocks noGrp="1" noChangeAspect="1"/>
          </p:cNvPicPr>
          <p:nvPr>
            <p:ph sz="quarter" idx="13"/>
          </p:nvPr>
        </p:nvPicPr>
        <p:blipFill>
          <a:blip r:embed="rId2"/>
          <a:stretch>
            <a:fillRect/>
          </a:stretch>
        </p:blipFill>
        <p:spPr>
          <a:xfrm>
            <a:off x="544513" y="1636552"/>
            <a:ext cx="8137525" cy="2736354"/>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52</a:t>
            </a:fld>
            <a:endParaRPr lang="en-US" dirty="0">
              <a:solidFill>
                <a:srgbClr val="1F497D"/>
              </a:solidFill>
            </a:endParaRPr>
          </a:p>
        </p:txBody>
      </p:sp>
      <p:pic>
        <p:nvPicPr>
          <p:cNvPr id="7" name="Picture 6"/>
          <p:cNvPicPr>
            <a:picLocks noChangeAspect="1"/>
          </p:cNvPicPr>
          <p:nvPr/>
        </p:nvPicPr>
        <p:blipFill>
          <a:blip r:embed="rId3"/>
          <a:stretch>
            <a:fillRect/>
          </a:stretch>
        </p:blipFill>
        <p:spPr>
          <a:xfrm>
            <a:off x="1999434" y="2349046"/>
            <a:ext cx="3333750" cy="247650"/>
          </a:xfrm>
          <a:prstGeom prst="rect">
            <a:avLst/>
          </a:prstGeom>
        </p:spPr>
      </p:pic>
      <p:sp>
        <p:nvSpPr>
          <p:cNvPr id="8" name="TextBox 7"/>
          <p:cNvSpPr txBox="1"/>
          <p:nvPr/>
        </p:nvSpPr>
        <p:spPr>
          <a:xfrm>
            <a:off x="7550346" y="1693587"/>
            <a:ext cx="1082348" cy="230832"/>
          </a:xfrm>
          <a:prstGeom prst="rect">
            <a:avLst/>
          </a:prstGeom>
          <a:solidFill>
            <a:schemeClr val="bg1"/>
          </a:solidFill>
        </p:spPr>
        <p:txBody>
          <a:bodyPr wrap="none" rtlCol="0">
            <a:spAutoFit/>
          </a:bodyPr>
          <a:lstStyle/>
          <a:p>
            <a:r>
              <a:rPr lang="en-US" sz="900" dirty="0" smtClean="0"/>
              <a:t>Joe Contributor  </a:t>
            </a:r>
            <a:r>
              <a:rPr lang="en-US" sz="900" dirty="0" smtClean="0">
                <a:sym typeface="Webdings" panose="05030102010509060703" pitchFamily="18" charset="2"/>
              </a:rPr>
              <a:t></a:t>
            </a:r>
            <a:endParaRPr lang="en-US" sz="900" dirty="0"/>
          </a:p>
        </p:txBody>
      </p:sp>
      <p:sp>
        <p:nvSpPr>
          <p:cNvPr id="9" name="Down Arrow 8"/>
          <p:cNvSpPr/>
          <p:nvPr/>
        </p:nvSpPr>
        <p:spPr>
          <a:xfrm>
            <a:off x="3148212" y="1939037"/>
            <a:ext cx="2623185" cy="723900"/>
          </a:xfrm>
          <a:prstGeom prst="down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Panel 1</a:t>
            </a:r>
          </a:p>
          <a:p>
            <a:pPr algn="ctr"/>
            <a:r>
              <a:rPr lang="en-US" sz="1000" b="1" dirty="0" smtClean="0">
                <a:solidFill>
                  <a:srgbClr val="0000FF"/>
                </a:solidFill>
              </a:rPr>
              <a:t>General Information</a:t>
            </a:r>
            <a:endParaRPr lang="en-US" sz="1000" b="1" dirty="0">
              <a:solidFill>
                <a:srgbClr val="0000FF"/>
              </a:solidFill>
            </a:endParaRPr>
          </a:p>
        </p:txBody>
      </p:sp>
      <p:sp>
        <p:nvSpPr>
          <p:cNvPr id="10" name="Down Arrow 9"/>
          <p:cNvSpPr/>
          <p:nvPr/>
        </p:nvSpPr>
        <p:spPr>
          <a:xfrm>
            <a:off x="5384521" y="2364509"/>
            <a:ext cx="2743200" cy="687906"/>
          </a:xfrm>
          <a:prstGeom prst="down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Panel 2</a:t>
            </a:r>
          </a:p>
          <a:p>
            <a:pPr algn="ctr"/>
            <a:r>
              <a:rPr lang="en-US" sz="1000" b="1" dirty="0" smtClean="0">
                <a:solidFill>
                  <a:srgbClr val="0000FF"/>
                </a:solidFill>
              </a:rPr>
              <a:t>Contribution Planning</a:t>
            </a:r>
            <a:endParaRPr lang="en-US" sz="1000" b="1" dirty="0">
              <a:solidFill>
                <a:srgbClr val="0000FF"/>
              </a:solidFill>
            </a:endParaRPr>
          </a:p>
        </p:txBody>
      </p:sp>
      <p:sp>
        <p:nvSpPr>
          <p:cNvPr id="3" name="Up Arrow Callout 2"/>
          <p:cNvSpPr/>
          <p:nvPr/>
        </p:nvSpPr>
        <p:spPr>
          <a:xfrm>
            <a:off x="6499544" y="3980483"/>
            <a:ext cx="2022959" cy="859809"/>
          </a:xfrm>
          <a:prstGeom prst="up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Action Buttons</a:t>
            </a:r>
            <a:endParaRPr lang="en-US" b="1" dirty="0">
              <a:solidFill>
                <a:srgbClr val="0000FF"/>
              </a:solidFill>
            </a:endParaRPr>
          </a:p>
        </p:txBody>
      </p:sp>
      <p:sp>
        <p:nvSpPr>
          <p:cNvPr id="6" name="Rectangle 5"/>
          <p:cNvSpPr/>
          <p:nvPr/>
        </p:nvSpPr>
        <p:spPr>
          <a:xfrm>
            <a:off x="6509982" y="3519801"/>
            <a:ext cx="2002085" cy="451698"/>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stretch>
            <a:fillRect/>
          </a:stretch>
        </p:blipFill>
        <p:spPr>
          <a:xfrm>
            <a:off x="7073985" y="1478604"/>
            <a:ext cx="1952625" cy="600075"/>
          </a:xfrm>
          <a:prstGeom prst="rect">
            <a:avLst/>
          </a:prstGeom>
        </p:spPr>
      </p:pic>
      <p:sp>
        <p:nvSpPr>
          <p:cNvPr id="14" name="Left Arrow 13"/>
          <p:cNvSpPr/>
          <p:nvPr/>
        </p:nvSpPr>
        <p:spPr>
          <a:xfrm rot="20971118">
            <a:off x="3171739" y="1278726"/>
            <a:ext cx="2867025" cy="521646"/>
          </a:xfrm>
          <a:prstGeom prst="lef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Session Countdown Timer</a:t>
            </a:r>
            <a:endParaRPr lang="en-US" b="1" dirty="0">
              <a:solidFill>
                <a:srgbClr val="0000FF"/>
              </a:solidFill>
            </a:endParaRPr>
          </a:p>
        </p:txBody>
      </p:sp>
    </p:spTree>
    <p:extLst>
      <p:ext uri="{BB962C8B-B14F-4D97-AF65-F5344CB8AC3E}">
        <p14:creationId xmlns:p14="http://schemas.microsoft.com/office/powerpoint/2010/main" val="29350569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53</a:t>
            </a:fld>
            <a:endParaRPr lang="en-US" dirty="0">
              <a:solidFill>
                <a:srgbClr val="1F497D"/>
              </a:solidFill>
            </a:endParaRPr>
          </a:p>
        </p:txBody>
      </p:sp>
      <p:pic>
        <p:nvPicPr>
          <p:cNvPr id="8" name="Content Placeholder 4"/>
          <p:cNvPicPr>
            <a:picLocks noChangeAspect="1"/>
          </p:cNvPicPr>
          <p:nvPr/>
        </p:nvPicPr>
        <p:blipFill>
          <a:blip r:embed="rId2"/>
          <a:stretch>
            <a:fillRect/>
          </a:stretch>
        </p:blipFill>
        <p:spPr>
          <a:xfrm>
            <a:off x="544664" y="1141855"/>
            <a:ext cx="1770517" cy="3806611"/>
          </a:xfrm>
          <a:prstGeom prst="rect">
            <a:avLst/>
          </a:prstGeom>
        </p:spPr>
      </p:pic>
      <p:pic>
        <p:nvPicPr>
          <p:cNvPr id="13" name="Content Placeholder 12"/>
          <p:cNvPicPr>
            <a:picLocks noGrp="1" noChangeAspect="1"/>
          </p:cNvPicPr>
          <p:nvPr>
            <p:ph sz="quarter" idx="13"/>
          </p:nvPr>
        </p:nvPicPr>
        <p:blipFill>
          <a:blip r:embed="rId3"/>
          <a:stretch>
            <a:fillRect/>
          </a:stretch>
        </p:blipFill>
        <p:spPr>
          <a:xfrm>
            <a:off x="2315181" y="1181966"/>
            <a:ext cx="6367463" cy="3207526"/>
          </a:xfrm>
          <a:prstGeom prst="rect">
            <a:avLst/>
          </a:prstGeom>
        </p:spPr>
      </p:pic>
      <p:sp>
        <p:nvSpPr>
          <p:cNvPr id="14" name="Rectangle 13"/>
          <p:cNvSpPr/>
          <p:nvPr/>
        </p:nvSpPr>
        <p:spPr>
          <a:xfrm>
            <a:off x="544663" y="3111685"/>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7106343" y="2486221"/>
            <a:ext cx="1401135" cy="497177"/>
          </a:xfrm>
          <a:prstGeom prst="rect">
            <a:avLst/>
          </a:prstGeom>
        </p:spPr>
      </p:pic>
      <p:grpSp>
        <p:nvGrpSpPr>
          <p:cNvPr id="5" name="Group 4"/>
          <p:cNvGrpSpPr/>
          <p:nvPr/>
        </p:nvGrpSpPr>
        <p:grpSpPr>
          <a:xfrm>
            <a:off x="7537815" y="2398829"/>
            <a:ext cx="1467389" cy="646331"/>
            <a:chOff x="6441743" y="5117910"/>
            <a:chExt cx="1467389" cy="646331"/>
          </a:xfrm>
        </p:grpSpPr>
        <p:sp>
          <p:nvSpPr>
            <p:cNvPr id="3" name="TextBox 2"/>
            <p:cNvSpPr txBox="1"/>
            <p:nvPr/>
          </p:nvSpPr>
          <p:spPr>
            <a:xfrm>
              <a:off x="6441743" y="5117910"/>
              <a:ext cx="1467389" cy="646331"/>
            </a:xfrm>
            <a:prstGeom prst="rect">
              <a:avLst/>
            </a:prstGeom>
            <a:solidFill>
              <a:srgbClr val="FFFF00"/>
            </a:solidFill>
            <a:ln w="57150">
              <a:solidFill>
                <a:srgbClr val="FF0000"/>
              </a:solidFill>
            </a:ln>
          </p:spPr>
          <p:txBody>
            <a:bodyPr wrap="none" rtlCol="0">
              <a:spAutoFit/>
            </a:bodyPr>
            <a:lstStyle/>
            <a:p>
              <a:pPr algn="ctr"/>
              <a:r>
                <a:rPr lang="en-US" b="1" dirty="0" smtClean="0">
                  <a:solidFill>
                    <a:srgbClr val="FF0000"/>
                  </a:solidFill>
                </a:rPr>
                <a:t>Click      to </a:t>
              </a:r>
            </a:p>
            <a:p>
              <a:pPr algn="ctr"/>
              <a:r>
                <a:rPr lang="en-US" b="1" dirty="0" smtClean="0">
                  <a:solidFill>
                    <a:srgbClr val="FF0000"/>
                  </a:solidFill>
                </a:rPr>
                <a:t>Expand Panel</a:t>
              </a:r>
              <a:endParaRPr lang="en-US" b="1" dirty="0">
                <a:solidFill>
                  <a:srgbClr val="FF0000"/>
                </a:solidFill>
              </a:endParaRPr>
            </a:p>
          </p:txBody>
        </p:sp>
        <p:pic>
          <p:nvPicPr>
            <p:cNvPr id="10" name="Picture 9"/>
            <p:cNvPicPr>
              <a:picLocks noChangeAspect="1"/>
            </p:cNvPicPr>
            <p:nvPr/>
          </p:nvPicPr>
          <p:blipFill>
            <a:blip r:embed="rId5"/>
            <a:stretch>
              <a:fillRect/>
            </a:stretch>
          </p:blipFill>
          <p:spPr>
            <a:xfrm>
              <a:off x="7148141" y="5175392"/>
              <a:ext cx="231845" cy="266700"/>
            </a:xfrm>
            <a:prstGeom prst="rect">
              <a:avLst/>
            </a:prstGeom>
            <a:solidFill>
              <a:srgbClr val="FFFF00"/>
            </a:solidFill>
          </p:spPr>
        </p:pic>
      </p:grpSp>
    </p:spTree>
    <p:extLst>
      <p:ext uri="{BB962C8B-B14F-4D97-AF65-F5344CB8AC3E}">
        <p14:creationId xmlns:p14="http://schemas.microsoft.com/office/powerpoint/2010/main" val="24104892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0801" y="4749421"/>
            <a:ext cx="1784410" cy="1760561"/>
          </a:xfrm>
          <a:prstGeom prst="rect">
            <a:avLst/>
          </a:prstGeom>
        </p:spPr>
      </p:pic>
      <p:pic>
        <p:nvPicPr>
          <p:cNvPr id="10" name="Content Placeholder 12"/>
          <p:cNvPicPr>
            <a:picLocks noGrp="1" noChangeAspect="1"/>
          </p:cNvPicPr>
          <p:nvPr>
            <p:ph sz="quarter" idx="13"/>
          </p:nvPr>
        </p:nvPicPr>
        <p:blipFill>
          <a:blip r:embed="rId3"/>
          <a:stretch>
            <a:fillRect/>
          </a:stretch>
        </p:blipFill>
        <p:spPr>
          <a:xfrm>
            <a:off x="2340284" y="1182508"/>
            <a:ext cx="6369050" cy="3208325"/>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54</a:t>
            </a:fld>
            <a:endParaRPr lang="en-US" dirty="0">
              <a:solidFill>
                <a:srgbClr val="1F497D"/>
              </a:solidFill>
            </a:endParaRPr>
          </a:p>
        </p:txBody>
      </p:sp>
      <p:pic>
        <p:nvPicPr>
          <p:cNvPr id="8" name="Content Placeholder 4"/>
          <p:cNvPicPr>
            <a:picLocks noChangeAspect="1"/>
          </p:cNvPicPr>
          <p:nvPr/>
        </p:nvPicPr>
        <p:blipFill>
          <a:blip r:embed="rId4"/>
          <a:stretch>
            <a:fillRect/>
          </a:stretch>
        </p:blipFill>
        <p:spPr>
          <a:xfrm>
            <a:off x="544664" y="1141855"/>
            <a:ext cx="1770517" cy="3806611"/>
          </a:xfrm>
          <a:prstGeom prst="rect">
            <a:avLst/>
          </a:prstGeom>
        </p:spPr>
      </p:pic>
      <p:pic>
        <p:nvPicPr>
          <p:cNvPr id="6" name="Picture 5"/>
          <p:cNvPicPr>
            <a:picLocks noChangeAspect="1"/>
          </p:cNvPicPr>
          <p:nvPr/>
        </p:nvPicPr>
        <p:blipFill>
          <a:blip r:embed="rId5"/>
          <a:stretch>
            <a:fillRect/>
          </a:stretch>
        </p:blipFill>
        <p:spPr>
          <a:xfrm>
            <a:off x="2313417" y="3045160"/>
            <a:ext cx="6395917" cy="2975078"/>
          </a:xfrm>
          <a:prstGeom prst="rect">
            <a:avLst/>
          </a:prstGeom>
        </p:spPr>
      </p:pic>
      <p:pic>
        <p:nvPicPr>
          <p:cNvPr id="5" name="Picture 4"/>
          <p:cNvPicPr>
            <a:picLocks noChangeAspect="1"/>
          </p:cNvPicPr>
          <p:nvPr/>
        </p:nvPicPr>
        <p:blipFill>
          <a:blip r:embed="rId6"/>
          <a:stretch>
            <a:fillRect/>
          </a:stretch>
        </p:blipFill>
        <p:spPr>
          <a:xfrm>
            <a:off x="2313417" y="6123786"/>
            <a:ext cx="6369227" cy="290833"/>
          </a:xfrm>
          <a:prstGeom prst="rect">
            <a:avLst/>
          </a:prstGeom>
        </p:spPr>
      </p:pic>
      <p:sp>
        <p:nvSpPr>
          <p:cNvPr id="11" name="Left Arrow 10"/>
          <p:cNvSpPr/>
          <p:nvPr/>
        </p:nvSpPr>
        <p:spPr>
          <a:xfrm>
            <a:off x="6051884" y="1849140"/>
            <a:ext cx="2219626" cy="529389"/>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Ensure Current Fiscal Year</a:t>
            </a:r>
            <a:endParaRPr lang="en-US" sz="1200" b="1" dirty="0">
              <a:solidFill>
                <a:srgbClr val="FF0000"/>
              </a:solidFill>
            </a:endParaRPr>
          </a:p>
        </p:txBody>
      </p:sp>
      <p:sp>
        <p:nvSpPr>
          <p:cNvPr id="13" name="TextBox 12"/>
          <p:cNvSpPr txBox="1"/>
          <p:nvPr/>
        </p:nvSpPr>
        <p:spPr>
          <a:xfrm>
            <a:off x="2818246" y="4789230"/>
            <a:ext cx="5315104" cy="707886"/>
          </a:xfrm>
          <a:prstGeom prst="rect">
            <a:avLst/>
          </a:prstGeom>
          <a:solidFill>
            <a:srgbClr val="30F0F0"/>
          </a:solidFill>
        </p:spPr>
        <p:txBody>
          <a:bodyPr wrap="square" rtlCol="0">
            <a:spAutoFit/>
          </a:bodyPr>
          <a:lstStyle/>
          <a:p>
            <a:pPr algn="ctr"/>
            <a:r>
              <a:rPr lang="en-US" sz="2000" dirty="0" smtClean="0">
                <a:solidFill>
                  <a:srgbClr val="1C1C1C"/>
                </a:solidFill>
              </a:rPr>
              <a:t>6,000 Characters for Individual Objectives</a:t>
            </a:r>
          </a:p>
          <a:p>
            <a:pPr algn="ctr"/>
            <a:r>
              <a:rPr lang="en-US" sz="2000" dirty="0" smtClean="0">
                <a:solidFill>
                  <a:srgbClr val="1C1C1C"/>
                </a:solidFill>
              </a:rPr>
              <a:t>Can Paste 5,400 Characters from Word Doc</a:t>
            </a:r>
            <a:endParaRPr lang="en-US" sz="2000" dirty="0">
              <a:solidFill>
                <a:srgbClr val="1C1C1C"/>
              </a:solidFill>
            </a:endParaRPr>
          </a:p>
        </p:txBody>
      </p:sp>
      <p:pic>
        <p:nvPicPr>
          <p:cNvPr id="12" name="Picture 11"/>
          <p:cNvPicPr>
            <a:picLocks noChangeAspect="1"/>
          </p:cNvPicPr>
          <p:nvPr/>
        </p:nvPicPr>
        <p:blipFill>
          <a:blip r:embed="rId7"/>
          <a:stretch>
            <a:fillRect/>
          </a:stretch>
        </p:blipFill>
        <p:spPr>
          <a:xfrm>
            <a:off x="7106343" y="2486221"/>
            <a:ext cx="1401135" cy="497177"/>
          </a:xfrm>
          <a:prstGeom prst="rect">
            <a:avLst/>
          </a:prstGeom>
        </p:spPr>
      </p:pic>
      <p:sp>
        <p:nvSpPr>
          <p:cNvPr id="15" name="Left Arrow Callout 14"/>
          <p:cNvSpPr/>
          <p:nvPr/>
        </p:nvSpPr>
        <p:spPr>
          <a:xfrm>
            <a:off x="5523602" y="1002916"/>
            <a:ext cx="2761771" cy="593207"/>
          </a:xfrm>
          <a:prstGeom prst="leftArrowCallout">
            <a:avLst>
              <a:gd name="adj1" fmla="val 25000"/>
              <a:gd name="adj2" fmla="val 50000"/>
              <a:gd name="adj3" fmla="val 22129"/>
              <a:gd name="adj4" fmla="val 85238"/>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80808"/>
                </a:solidFill>
              </a:rPr>
              <a:t>Note Status is Draft </a:t>
            </a:r>
            <a:endParaRPr lang="en-US" b="1" dirty="0">
              <a:solidFill>
                <a:srgbClr val="080808"/>
              </a:solidFill>
            </a:endParaRPr>
          </a:p>
        </p:txBody>
      </p:sp>
      <p:sp>
        <p:nvSpPr>
          <p:cNvPr id="9" name="Action Button: Forward or Next 8">
            <a:hlinkClick r:id="rId8" action="ppaction://hlinksldjump" highlightClick="1"/>
          </p:cNvPr>
          <p:cNvSpPr/>
          <p:nvPr/>
        </p:nvSpPr>
        <p:spPr>
          <a:xfrm>
            <a:off x="6705058" y="3445803"/>
            <a:ext cx="2219486" cy="1188630"/>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FF"/>
                </a:solidFill>
              </a:rPr>
              <a:t>Some Pay Pool Business Rules May Have Mandatory Objective(s) and/or </a:t>
            </a:r>
            <a:r>
              <a:rPr lang="en-US" sz="1200" dirty="0" smtClean="0">
                <a:solidFill>
                  <a:srgbClr val="0000FF"/>
                </a:solidFill>
              </a:rPr>
              <a:t>Require Objectives </a:t>
            </a:r>
            <a:r>
              <a:rPr lang="en-US" sz="1200" dirty="0">
                <a:solidFill>
                  <a:srgbClr val="0000FF"/>
                </a:solidFill>
              </a:rPr>
              <a:t>for Each </a:t>
            </a:r>
            <a:r>
              <a:rPr lang="en-US" sz="1200" dirty="0" smtClean="0">
                <a:solidFill>
                  <a:srgbClr val="0000FF"/>
                </a:solidFill>
              </a:rPr>
              <a:t>Factor.  </a:t>
            </a:r>
          </a:p>
          <a:p>
            <a:pPr algn="ctr"/>
            <a:r>
              <a:rPr lang="en-US" sz="1200" b="1" i="1" dirty="0" smtClean="0">
                <a:solidFill>
                  <a:srgbClr val="0000FF"/>
                </a:solidFill>
              </a:rPr>
              <a:t>(If in Slide Show, click this box to go to Mandatory Objectives)</a:t>
            </a:r>
            <a:endParaRPr lang="en-US" sz="1200" b="1" i="1" dirty="0">
              <a:solidFill>
                <a:srgbClr val="0000FF"/>
              </a:solidFill>
            </a:endParaRPr>
          </a:p>
        </p:txBody>
      </p:sp>
      <p:sp>
        <p:nvSpPr>
          <p:cNvPr id="16" name="Rectangle 15"/>
          <p:cNvSpPr/>
          <p:nvPr/>
        </p:nvSpPr>
        <p:spPr>
          <a:xfrm>
            <a:off x="544663" y="3111685"/>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98487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sz="quarter" idx="13"/>
          </p:nvPr>
        </p:nvPicPr>
        <p:blipFill>
          <a:blip r:embed="rId2"/>
          <a:stretch>
            <a:fillRect/>
          </a:stretch>
        </p:blipFill>
        <p:spPr>
          <a:xfrm>
            <a:off x="544513" y="1074073"/>
            <a:ext cx="8154987" cy="3808154"/>
          </a:xfrm>
          <a:prstGeom prst="rect">
            <a:avLst/>
          </a:prstGeom>
        </p:spPr>
      </p:pic>
      <p:sp>
        <p:nvSpPr>
          <p:cNvPr id="2" name="Title 1"/>
          <p:cNvSpPr>
            <a:spLocks noGrp="1"/>
          </p:cNvSpPr>
          <p:nvPr>
            <p:ph type="title"/>
          </p:nvPr>
        </p:nvSpPr>
        <p:spPr>
          <a:xfrm>
            <a:off x="544664" y="631050"/>
            <a:ext cx="8370736" cy="418576"/>
          </a:xfrm>
        </p:spPr>
        <p:txBody>
          <a:bodyPr/>
          <a:lstStyle/>
          <a:p>
            <a:r>
              <a:rPr lang="en-US" dirty="0" smtClean="0"/>
              <a:t>Writing Tool Kit</a:t>
            </a:r>
            <a:br>
              <a:rPr lang="en-US" dirty="0" smtClean="0"/>
            </a:br>
            <a:r>
              <a:rPr lang="en-US" sz="1400" dirty="0"/>
              <a:t>Contribution Plan, Midpoint Assessment, Closeout Assessment, Additional Feedback, and Annual Assessment</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55</a:t>
            </a:fld>
            <a:endParaRPr lang="en-US" dirty="0">
              <a:solidFill>
                <a:srgbClr val="1F497D"/>
              </a:solidFill>
            </a:endParaRPr>
          </a:p>
        </p:txBody>
      </p:sp>
      <p:sp>
        <p:nvSpPr>
          <p:cNvPr id="14" name="Rectangle 13"/>
          <p:cNvSpPr/>
          <p:nvPr/>
        </p:nvSpPr>
        <p:spPr>
          <a:xfrm>
            <a:off x="704850" y="2543174"/>
            <a:ext cx="2589563" cy="4381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178843" y="4572831"/>
            <a:ext cx="4886325" cy="876300"/>
          </a:xfrm>
          <a:prstGeom prst="rect">
            <a:avLst/>
          </a:prstGeom>
          <a:ln w="57150">
            <a:solidFill>
              <a:srgbClr val="FF0000"/>
            </a:solidFill>
          </a:ln>
        </p:spPr>
      </p:pic>
      <p:cxnSp>
        <p:nvCxnSpPr>
          <p:cNvPr id="16" name="Elbow Connector 15"/>
          <p:cNvCxnSpPr>
            <a:endCxn id="12" idx="1"/>
          </p:cNvCxnSpPr>
          <p:nvPr/>
        </p:nvCxnSpPr>
        <p:spPr>
          <a:xfrm rot="16200000" flipH="1">
            <a:off x="737772" y="3569910"/>
            <a:ext cx="2029654" cy="85248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49209" y="3857652"/>
            <a:ext cx="1445204" cy="276999"/>
          </a:xfrm>
          <a:prstGeom prst="rect">
            <a:avLst/>
          </a:prstGeom>
          <a:solidFill>
            <a:schemeClr val="bg1"/>
          </a:solidFill>
          <a:ln w="28575">
            <a:solidFill>
              <a:srgbClr val="00B050"/>
            </a:solidFill>
          </a:ln>
        </p:spPr>
        <p:txBody>
          <a:bodyPr wrap="none" rtlCol="0">
            <a:spAutoFit/>
          </a:bodyPr>
          <a:lstStyle/>
          <a:p>
            <a:pPr algn="ctr"/>
            <a:r>
              <a:rPr lang="en-US" sz="1200" dirty="0" smtClean="0">
                <a:solidFill>
                  <a:srgbClr val="0000FF"/>
                </a:solidFill>
              </a:rPr>
              <a:t>Save/Preview/Print/</a:t>
            </a:r>
            <a:endParaRPr lang="en-US" sz="1200" dirty="0">
              <a:solidFill>
                <a:srgbClr val="0000FF"/>
              </a:solidFill>
            </a:endParaRPr>
          </a:p>
        </p:txBody>
      </p:sp>
      <p:sp>
        <p:nvSpPr>
          <p:cNvPr id="20" name="TextBox 19"/>
          <p:cNvSpPr txBox="1"/>
          <p:nvPr/>
        </p:nvSpPr>
        <p:spPr>
          <a:xfrm>
            <a:off x="340377" y="5682828"/>
            <a:ext cx="1498872" cy="276999"/>
          </a:xfrm>
          <a:prstGeom prst="rect">
            <a:avLst/>
          </a:prstGeom>
          <a:noFill/>
          <a:ln w="28575">
            <a:solidFill>
              <a:srgbClr val="0000FF"/>
            </a:solidFill>
          </a:ln>
        </p:spPr>
        <p:txBody>
          <a:bodyPr wrap="none" rtlCol="0">
            <a:spAutoFit/>
          </a:bodyPr>
          <a:lstStyle/>
          <a:p>
            <a:pPr algn="ctr"/>
            <a:r>
              <a:rPr lang="en-US" sz="1200" dirty="0" smtClean="0">
                <a:solidFill>
                  <a:srgbClr val="0000FF"/>
                </a:solidFill>
              </a:rPr>
              <a:t>Bold/Italic/Underline</a:t>
            </a:r>
            <a:endParaRPr lang="en-US" sz="1200" dirty="0">
              <a:solidFill>
                <a:srgbClr val="0000FF"/>
              </a:solidFill>
            </a:endParaRPr>
          </a:p>
        </p:txBody>
      </p:sp>
      <p:sp>
        <p:nvSpPr>
          <p:cNvPr id="21" name="TextBox 20"/>
          <p:cNvSpPr txBox="1"/>
          <p:nvPr/>
        </p:nvSpPr>
        <p:spPr>
          <a:xfrm>
            <a:off x="1013325" y="6112078"/>
            <a:ext cx="3608680" cy="276999"/>
          </a:xfrm>
          <a:prstGeom prst="rect">
            <a:avLst/>
          </a:prstGeom>
          <a:noFill/>
          <a:ln w="28575">
            <a:solidFill>
              <a:srgbClr val="00B050"/>
            </a:solidFill>
          </a:ln>
        </p:spPr>
        <p:txBody>
          <a:bodyPr wrap="none" rtlCol="0">
            <a:spAutoFit/>
          </a:bodyPr>
          <a:lstStyle/>
          <a:p>
            <a:pPr algn="ctr"/>
            <a:r>
              <a:rPr lang="en-US" sz="1200" dirty="0" smtClean="0">
                <a:solidFill>
                  <a:srgbClr val="0000FF"/>
                </a:solidFill>
              </a:rPr>
              <a:t>Insert Remove Numbered List/Insert Remove Bulleted/</a:t>
            </a:r>
            <a:endParaRPr lang="en-US" sz="1200" dirty="0">
              <a:solidFill>
                <a:srgbClr val="0000FF"/>
              </a:solidFill>
            </a:endParaRPr>
          </a:p>
        </p:txBody>
      </p:sp>
      <p:sp>
        <p:nvSpPr>
          <p:cNvPr id="22" name="TextBox 21"/>
          <p:cNvSpPr txBox="1"/>
          <p:nvPr/>
        </p:nvSpPr>
        <p:spPr>
          <a:xfrm>
            <a:off x="3371850" y="5634037"/>
            <a:ext cx="2341472" cy="276999"/>
          </a:xfrm>
          <a:prstGeom prst="rect">
            <a:avLst/>
          </a:prstGeom>
          <a:noFill/>
          <a:ln w="28575">
            <a:solidFill>
              <a:srgbClr val="1C1C1C"/>
            </a:solidFill>
          </a:ln>
        </p:spPr>
        <p:txBody>
          <a:bodyPr wrap="square" rtlCol="0">
            <a:spAutoFit/>
          </a:bodyPr>
          <a:lstStyle/>
          <a:p>
            <a:pPr algn="ctr"/>
            <a:r>
              <a:rPr lang="en-US" sz="1200" dirty="0" smtClean="0">
                <a:solidFill>
                  <a:srgbClr val="0000FF"/>
                </a:solidFill>
              </a:rPr>
              <a:t>Decrease Indent/Increase Indent/ </a:t>
            </a:r>
            <a:endParaRPr lang="en-US" sz="1200" dirty="0">
              <a:solidFill>
                <a:srgbClr val="0000FF"/>
              </a:solidFill>
            </a:endParaRPr>
          </a:p>
        </p:txBody>
      </p:sp>
      <p:sp>
        <p:nvSpPr>
          <p:cNvPr id="23" name="TextBox 22"/>
          <p:cNvSpPr txBox="1"/>
          <p:nvPr/>
        </p:nvSpPr>
        <p:spPr>
          <a:xfrm>
            <a:off x="4805065" y="6095942"/>
            <a:ext cx="2476512" cy="276999"/>
          </a:xfrm>
          <a:prstGeom prst="rect">
            <a:avLst/>
          </a:prstGeom>
          <a:noFill/>
          <a:ln w="28575">
            <a:solidFill>
              <a:srgbClr val="7030A0"/>
            </a:solidFill>
          </a:ln>
        </p:spPr>
        <p:txBody>
          <a:bodyPr wrap="none" rtlCol="0">
            <a:spAutoFit/>
          </a:bodyPr>
          <a:lstStyle/>
          <a:p>
            <a:pPr algn="ctr"/>
            <a:r>
              <a:rPr lang="en-US" sz="1200" dirty="0" smtClean="0">
                <a:solidFill>
                  <a:srgbClr val="0000FF"/>
                </a:solidFill>
              </a:rPr>
              <a:t>Align Left/Center/Align Right/Justify/</a:t>
            </a:r>
            <a:endParaRPr lang="en-US" sz="1200" dirty="0">
              <a:solidFill>
                <a:srgbClr val="0000FF"/>
              </a:solidFill>
            </a:endParaRPr>
          </a:p>
        </p:txBody>
      </p:sp>
      <p:sp>
        <p:nvSpPr>
          <p:cNvPr id="24" name="TextBox 23"/>
          <p:cNvSpPr txBox="1"/>
          <p:nvPr/>
        </p:nvSpPr>
        <p:spPr>
          <a:xfrm>
            <a:off x="6795320" y="5587989"/>
            <a:ext cx="1617302" cy="276999"/>
          </a:xfrm>
          <a:prstGeom prst="rect">
            <a:avLst/>
          </a:prstGeom>
          <a:noFill/>
          <a:ln w="28575">
            <a:solidFill>
              <a:schemeClr val="accent2">
                <a:lumMod val="75000"/>
              </a:schemeClr>
            </a:solidFill>
          </a:ln>
        </p:spPr>
        <p:txBody>
          <a:bodyPr wrap="none" rtlCol="0">
            <a:spAutoFit/>
          </a:bodyPr>
          <a:lstStyle/>
          <a:p>
            <a:pPr algn="ctr"/>
            <a:r>
              <a:rPr lang="en-US" sz="1200" dirty="0" smtClean="0">
                <a:solidFill>
                  <a:srgbClr val="0000FF"/>
                </a:solidFill>
              </a:rPr>
              <a:t>Maximize/Show Blocks</a:t>
            </a:r>
            <a:endParaRPr lang="en-US" sz="1200" dirty="0">
              <a:solidFill>
                <a:srgbClr val="0000FF"/>
              </a:solidFill>
            </a:endParaRPr>
          </a:p>
        </p:txBody>
      </p:sp>
      <p:sp>
        <p:nvSpPr>
          <p:cNvPr id="9" name="Line Callout 1 8"/>
          <p:cNvSpPr/>
          <p:nvPr/>
        </p:nvSpPr>
        <p:spPr>
          <a:xfrm>
            <a:off x="6305550" y="5010981"/>
            <a:ext cx="671375" cy="359251"/>
          </a:xfrm>
          <a:prstGeom prst="borderCallout1">
            <a:avLst>
              <a:gd name="adj1" fmla="val 100942"/>
              <a:gd name="adj2" fmla="val 52672"/>
              <a:gd name="adj3" fmla="val 160224"/>
              <a:gd name="adj4" fmla="val 187245"/>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Callout 1 24"/>
          <p:cNvSpPr/>
          <p:nvPr/>
        </p:nvSpPr>
        <p:spPr>
          <a:xfrm>
            <a:off x="4847936" y="5010980"/>
            <a:ext cx="1388421" cy="359251"/>
          </a:xfrm>
          <a:prstGeom prst="borderCallout1">
            <a:avLst>
              <a:gd name="adj1" fmla="val 100942"/>
              <a:gd name="adj2" fmla="val 52672"/>
              <a:gd name="adj3" fmla="val 295443"/>
              <a:gd name="adj4" fmla="val 9600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Callout 1 25"/>
          <p:cNvSpPr/>
          <p:nvPr/>
        </p:nvSpPr>
        <p:spPr>
          <a:xfrm>
            <a:off x="4057650" y="5019034"/>
            <a:ext cx="733135" cy="359251"/>
          </a:xfrm>
          <a:prstGeom prst="borderCallout1">
            <a:avLst>
              <a:gd name="adj1" fmla="val 100942"/>
              <a:gd name="adj2" fmla="val 52672"/>
              <a:gd name="adj3" fmla="val 170829"/>
              <a:gd name="adj4" fmla="val 53426"/>
            </a:avLst>
          </a:prstGeom>
          <a:noFill/>
          <a:ln w="28575">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Callout 1 26"/>
          <p:cNvSpPr/>
          <p:nvPr/>
        </p:nvSpPr>
        <p:spPr>
          <a:xfrm>
            <a:off x="3324224" y="5010980"/>
            <a:ext cx="666325" cy="359251"/>
          </a:xfrm>
          <a:prstGeom prst="borderCallout1">
            <a:avLst>
              <a:gd name="adj1" fmla="val 100942"/>
              <a:gd name="adj2" fmla="val 52672"/>
              <a:gd name="adj3" fmla="val 306048"/>
              <a:gd name="adj4" fmla="val -10698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ine Callout 1 27"/>
          <p:cNvSpPr/>
          <p:nvPr/>
        </p:nvSpPr>
        <p:spPr>
          <a:xfrm>
            <a:off x="2204245" y="5009509"/>
            <a:ext cx="1072354" cy="359251"/>
          </a:xfrm>
          <a:prstGeom prst="borderCallout1">
            <a:avLst>
              <a:gd name="adj1" fmla="val 100942"/>
              <a:gd name="adj2" fmla="val 52672"/>
              <a:gd name="adj3" fmla="val 189389"/>
              <a:gd name="adj4" fmla="val -36344"/>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839049" y="3395139"/>
            <a:ext cx="3565913" cy="276999"/>
          </a:xfrm>
          <a:prstGeom prst="rect">
            <a:avLst/>
          </a:prstGeom>
          <a:solidFill>
            <a:schemeClr val="bg1"/>
          </a:solidFill>
          <a:ln w="28575">
            <a:solidFill>
              <a:srgbClr val="800080"/>
            </a:solidFill>
          </a:ln>
        </p:spPr>
        <p:txBody>
          <a:bodyPr wrap="none" rtlCol="0">
            <a:spAutoFit/>
          </a:bodyPr>
          <a:lstStyle/>
          <a:p>
            <a:pPr algn="ctr"/>
            <a:r>
              <a:rPr lang="en-US" sz="1200" dirty="0" smtClean="0">
                <a:solidFill>
                  <a:srgbClr val="0000FF"/>
                </a:solidFill>
              </a:rPr>
              <a:t>Cut/Copy/Paste/Paste as Plain Text/Paste from Word/</a:t>
            </a:r>
            <a:endParaRPr lang="en-US" sz="1200" dirty="0">
              <a:solidFill>
                <a:srgbClr val="0000FF"/>
              </a:solidFill>
            </a:endParaRPr>
          </a:p>
        </p:txBody>
      </p:sp>
      <p:sp>
        <p:nvSpPr>
          <p:cNvPr id="36" name="TextBox 35"/>
          <p:cNvSpPr txBox="1"/>
          <p:nvPr/>
        </p:nvSpPr>
        <p:spPr>
          <a:xfrm>
            <a:off x="6056538" y="3909884"/>
            <a:ext cx="2481192" cy="276999"/>
          </a:xfrm>
          <a:prstGeom prst="rect">
            <a:avLst/>
          </a:prstGeom>
          <a:solidFill>
            <a:schemeClr val="bg1"/>
          </a:solidFill>
          <a:ln w="28575">
            <a:solidFill>
              <a:schemeClr val="accent3">
                <a:lumMod val="75000"/>
              </a:schemeClr>
            </a:solidFill>
          </a:ln>
        </p:spPr>
        <p:txBody>
          <a:bodyPr wrap="none" rtlCol="0">
            <a:spAutoFit/>
          </a:bodyPr>
          <a:lstStyle/>
          <a:p>
            <a:pPr algn="ctr"/>
            <a:r>
              <a:rPr lang="en-US" sz="1200" dirty="0" smtClean="0">
                <a:solidFill>
                  <a:srgbClr val="0000FF"/>
                </a:solidFill>
              </a:rPr>
              <a:t>Undo/Redo/Find/Replace/Select All</a:t>
            </a:r>
            <a:endParaRPr lang="en-US" sz="1200" dirty="0">
              <a:solidFill>
                <a:srgbClr val="0000FF"/>
              </a:solidFill>
            </a:endParaRPr>
          </a:p>
        </p:txBody>
      </p:sp>
      <p:sp>
        <p:nvSpPr>
          <p:cNvPr id="37" name="Line Callout 1 36"/>
          <p:cNvSpPr/>
          <p:nvPr/>
        </p:nvSpPr>
        <p:spPr>
          <a:xfrm>
            <a:off x="2215775" y="4600467"/>
            <a:ext cx="1060824" cy="359251"/>
          </a:xfrm>
          <a:prstGeom prst="borderCallout1">
            <a:avLst>
              <a:gd name="adj1" fmla="val -2461"/>
              <a:gd name="adj2" fmla="val 50876"/>
              <a:gd name="adj3" fmla="val -134076"/>
              <a:gd name="adj4" fmla="val 5014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Line Callout 1 37"/>
          <p:cNvSpPr/>
          <p:nvPr/>
        </p:nvSpPr>
        <p:spPr>
          <a:xfrm>
            <a:off x="3333613" y="4608253"/>
            <a:ext cx="1733687" cy="359251"/>
          </a:xfrm>
          <a:prstGeom prst="borderCallout1">
            <a:avLst>
              <a:gd name="adj1" fmla="val -2461"/>
              <a:gd name="adj2" fmla="val 47178"/>
              <a:gd name="adj3" fmla="val -261340"/>
              <a:gd name="adj4" fmla="val 4655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Line Callout 1 38"/>
          <p:cNvSpPr/>
          <p:nvPr/>
        </p:nvSpPr>
        <p:spPr>
          <a:xfrm>
            <a:off x="5136151" y="4600466"/>
            <a:ext cx="1840774" cy="359251"/>
          </a:xfrm>
          <a:prstGeom prst="borderCallout1">
            <a:avLst>
              <a:gd name="adj1" fmla="val -7763"/>
              <a:gd name="adj2" fmla="val 49050"/>
              <a:gd name="adj3" fmla="val -110213"/>
              <a:gd name="adj4" fmla="val 76857"/>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53104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983" y="5993501"/>
            <a:ext cx="7227276" cy="305846"/>
          </a:xfrm>
          <a:prstGeom prst="rect">
            <a:avLst/>
          </a:prstGeom>
        </p:spPr>
      </p:pic>
      <p:pic>
        <p:nvPicPr>
          <p:cNvPr id="5" name="Content Placeholder 4"/>
          <p:cNvPicPr>
            <a:picLocks noGrp="1" noChangeAspect="1"/>
          </p:cNvPicPr>
          <p:nvPr>
            <p:ph sz="quarter" idx="13"/>
          </p:nvPr>
        </p:nvPicPr>
        <p:blipFill>
          <a:blip r:embed="rId3"/>
          <a:stretch>
            <a:fillRect/>
          </a:stretch>
        </p:blipFill>
        <p:spPr>
          <a:xfrm>
            <a:off x="468883" y="1283367"/>
            <a:ext cx="7180120" cy="2588020"/>
          </a:xfrm>
          <a:prstGeom prst="rect">
            <a:avLst/>
          </a:prstGeom>
        </p:spPr>
      </p:pic>
      <p:sp>
        <p:nvSpPr>
          <p:cNvPr id="2" name="Title 1"/>
          <p:cNvSpPr>
            <a:spLocks noGrp="1"/>
          </p:cNvSpPr>
          <p:nvPr>
            <p:ph type="title"/>
          </p:nvPr>
        </p:nvSpPr>
        <p:spPr>
          <a:xfrm>
            <a:off x="544663" y="631050"/>
            <a:ext cx="8332595" cy="418576"/>
          </a:xfrm>
        </p:spPr>
        <p:txBody>
          <a:bodyPr/>
          <a:lstStyle/>
          <a:p>
            <a:r>
              <a:rPr lang="en-US" dirty="0" smtClean="0"/>
              <a:t>Auto Save</a:t>
            </a:r>
            <a:br>
              <a:rPr lang="en-US" dirty="0" smtClean="0"/>
            </a:br>
            <a:r>
              <a:rPr lang="en-US" sz="1400" dirty="0"/>
              <a:t>Contribution Plan, Midpoint Assessment, Closeout Assessment, Additional Feedback, and Annual Assessment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56</a:t>
            </a:fld>
            <a:endParaRPr lang="en-US" dirty="0">
              <a:solidFill>
                <a:srgbClr val="1F497D"/>
              </a:solidFill>
            </a:endParaRPr>
          </a:p>
        </p:txBody>
      </p:sp>
      <p:sp>
        <p:nvSpPr>
          <p:cNvPr id="6" name="Rectangle 5"/>
          <p:cNvSpPr/>
          <p:nvPr/>
        </p:nvSpPr>
        <p:spPr>
          <a:xfrm>
            <a:off x="335968" y="3512118"/>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Elbow Connector 14"/>
          <p:cNvCxnSpPr>
            <a:stCxn id="6" idx="2"/>
            <a:endCxn id="10" idx="1"/>
          </p:cNvCxnSpPr>
          <p:nvPr/>
        </p:nvCxnSpPr>
        <p:spPr>
          <a:xfrm rot="16200000" flipH="1">
            <a:off x="350104" y="4509986"/>
            <a:ext cx="1942750" cy="657007"/>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49983" y="3354918"/>
            <a:ext cx="7227276" cy="2632445"/>
          </a:xfrm>
          <a:prstGeom prst="rect">
            <a:avLst/>
          </a:prstGeom>
        </p:spPr>
      </p:pic>
      <p:sp>
        <p:nvSpPr>
          <p:cNvPr id="10" name="Rectangle 9"/>
          <p:cNvSpPr/>
          <p:nvPr/>
        </p:nvSpPr>
        <p:spPr>
          <a:xfrm>
            <a:off x="1649983" y="5632366"/>
            <a:ext cx="1314015" cy="35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Callout 10"/>
          <p:cNvSpPr/>
          <p:nvPr/>
        </p:nvSpPr>
        <p:spPr>
          <a:xfrm>
            <a:off x="6363734" y="6271864"/>
            <a:ext cx="2060812" cy="378173"/>
          </a:xfrm>
          <a:prstGeom prst="upArrowCallou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FF0000"/>
                </a:solidFill>
              </a:rPr>
              <a:t>Best Practice to Save Often</a:t>
            </a:r>
            <a:endParaRPr lang="en-US" sz="1200" dirty="0">
              <a:solidFill>
                <a:srgbClr val="FF0000"/>
              </a:solidFill>
            </a:endParaRPr>
          </a:p>
        </p:txBody>
      </p:sp>
      <p:sp>
        <p:nvSpPr>
          <p:cNvPr id="12" name="TextBox 11"/>
          <p:cNvSpPr txBox="1"/>
          <p:nvPr/>
        </p:nvSpPr>
        <p:spPr>
          <a:xfrm>
            <a:off x="3562066" y="2315575"/>
            <a:ext cx="2279176" cy="923330"/>
          </a:xfrm>
          <a:prstGeom prst="rect">
            <a:avLst/>
          </a:prstGeom>
          <a:solidFill>
            <a:srgbClr val="30F0F0"/>
          </a:solidFill>
        </p:spPr>
        <p:txBody>
          <a:bodyPr wrap="square" rtlCol="0">
            <a:spAutoFit/>
          </a:bodyPr>
          <a:lstStyle/>
          <a:p>
            <a:pPr algn="ctr"/>
            <a:r>
              <a:rPr lang="en-US" b="1" dirty="0" smtClean="0">
                <a:solidFill>
                  <a:srgbClr val="080808"/>
                </a:solidFill>
              </a:rPr>
              <a:t>Auto Save is activated upon typing or pasting text</a:t>
            </a:r>
            <a:endParaRPr lang="en-US" b="1" dirty="0">
              <a:solidFill>
                <a:srgbClr val="080808"/>
              </a:solidFill>
            </a:endParaRPr>
          </a:p>
        </p:txBody>
      </p:sp>
      <p:sp>
        <p:nvSpPr>
          <p:cNvPr id="13" name="TextBox 12"/>
          <p:cNvSpPr txBox="1"/>
          <p:nvPr/>
        </p:nvSpPr>
        <p:spPr>
          <a:xfrm>
            <a:off x="4408086" y="3292606"/>
            <a:ext cx="2484923" cy="646331"/>
          </a:xfrm>
          <a:prstGeom prst="rect">
            <a:avLst/>
          </a:prstGeom>
          <a:solidFill>
            <a:srgbClr val="30F0F0"/>
          </a:solidFill>
        </p:spPr>
        <p:txBody>
          <a:bodyPr wrap="square" rtlCol="0">
            <a:spAutoFit/>
          </a:bodyPr>
          <a:lstStyle/>
          <a:p>
            <a:pPr algn="ctr"/>
            <a:r>
              <a:rPr lang="en-US" b="1" dirty="0" smtClean="0">
                <a:solidFill>
                  <a:srgbClr val="080808"/>
                </a:solidFill>
              </a:rPr>
              <a:t>Auto Save after </a:t>
            </a:r>
          </a:p>
          <a:p>
            <a:pPr algn="ctr"/>
            <a:r>
              <a:rPr lang="en-US" b="1" dirty="0" smtClean="0">
                <a:solidFill>
                  <a:srgbClr val="080808"/>
                </a:solidFill>
              </a:rPr>
              <a:t>300 seconds (5 minutes)</a:t>
            </a:r>
            <a:endParaRPr lang="en-US" b="1" dirty="0">
              <a:solidFill>
                <a:srgbClr val="080808"/>
              </a:solidFill>
            </a:endParaRPr>
          </a:p>
        </p:txBody>
      </p:sp>
    </p:spTree>
    <p:extLst>
      <p:ext uri="{BB962C8B-B14F-4D97-AF65-F5344CB8AC3E}">
        <p14:creationId xmlns:p14="http://schemas.microsoft.com/office/powerpoint/2010/main" val="19373248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4" y="631050"/>
            <a:ext cx="8361592" cy="418576"/>
          </a:xfrm>
        </p:spPr>
        <p:txBody>
          <a:bodyPr/>
          <a:lstStyle/>
          <a:p>
            <a:r>
              <a:rPr lang="en-US" dirty="0" smtClean="0"/>
              <a:t>Spell Check</a:t>
            </a:r>
            <a:br>
              <a:rPr lang="en-US" dirty="0" smtClean="0"/>
            </a:br>
            <a:r>
              <a:rPr lang="en-US" sz="1400" dirty="0"/>
              <a:t>Contribution Plan, Midpoint Assessment, Closeout Assessment, Additional Feedback, and Annual Assessment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2387667"/>
            <a:ext cx="8154987" cy="2571615"/>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57</a:t>
            </a:fld>
            <a:endParaRPr lang="en-US" dirty="0">
              <a:solidFill>
                <a:srgbClr val="1F497D"/>
              </a:solidFill>
            </a:endParaRPr>
          </a:p>
        </p:txBody>
      </p:sp>
      <p:sp>
        <p:nvSpPr>
          <p:cNvPr id="6" name="Oval 5"/>
          <p:cNvSpPr/>
          <p:nvPr/>
        </p:nvSpPr>
        <p:spPr>
          <a:xfrm>
            <a:off x="3400425" y="3676650"/>
            <a:ext cx="533400" cy="323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5567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30801" y="4749421"/>
            <a:ext cx="1784410" cy="1760561"/>
          </a:xfrm>
          <a:prstGeom prst="rect">
            <a:avLst/>
          </a:prstGeom>
        </p:spPr>
      </p:pic>
      <p:pic>
        <p:nvPicPr>
          <p:cNvPr id="11" name="Content Placeholder 12"/>
          <p:cNvPicPr>
            <a:picLocks noGrp="1" noChangeAspect="1"/>
          </p:cNvPicPr>
          <p:nvPr>
            <p:ph sz="quarter" idx="13"/>
          </p:nvPr>
        </p:nvPicPr>
        <p:blipFill>
          <a:blip r:embed="rId3"/>
          <a:stretch>
            <a:fillRect/>
          </a:stretch>
        </p:blipFill>
        <p:spPr>
          <a:xfrm>
            <a:off x="2326636" y="1182200"/>
            <a:ext cx="6369050" cy="3208325"/>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58</a:t>
            </a:fld>
            <a:endParaRPr lang="en-US" dirty="0">
              <a:solidFill>
                <a:srgbClr val="1F497D"/>
              </a:solidFill>
            </a:endParaRPr>
          </a:p>
        </p:txBody>
      </p:sp>
      <p:pic>
        <p:nvPicPr>
          <p:cNvPr id="8" name="Content Placeholder 4"/>
          <p:cNvPicPr>
            <a:picLocks noChangeAspect="1"/>
          </p:cNvPicPr>
          <p:nvPr/>
        </p:nvPicPr>
        <p:blipFill>
          <a:blip r:embed="rId4"/>
          <a:stretch>
            <a:fillRect/>
          </a:stretch>
        </p:blipFill>
        <p:spPr>
          <a:xfrm>
            <a:off x="544664" y="1141855"/>
            <a:ext cx="1770517" cy="3806611"/>
          </a:xfrm>
          <a:prstGeom prst="rect">
            <a:avLst/>
          </a:prstGeom>
        </p:spPr>
      </p:pic>
      <p:pic>
        <p:nvPicPr>
          <p:cNvPr id="5" name="Picture 4"/>
          <p:cNvPicPr>
            <a:picLocks noChangeAspect="1"/>
          </p:cNvPicPr>
          <p:nvPr/>
        </p:nvPicPr>
        <p:blipFill>
          <a:blip r:embed="rId5"/>
          <a:stretch>
            <a:fillRect/>
          </a:stretch>
        </p:blipFill>
        <p:spPr>
          <a:xfrm>
            <a:off x="2313417" y="6123786"/>
            <a:ext cx="6369227" cy="290833"/>
          </a:xfrm>
          <a:prstGeom prst="rect">
            <a:avLst/>
          </a:prstGeom>
        </p:spPr>
      </p:pic>
      <p:pic>
        <p:nvPicPr>
          <p:cNvPr id="9" name="Picture 8"/>
          <p:cNvPicPr>
            <a:picLocks noChangeAspect="1"/>
          </p:cNvPicPr>
          <p:nvPr/>
        </p:nvPicPr>
        <p:blipFill>
          <a:blip r:embed="rId6"/>
          <a:stretch>
            <a:fillRect/>
          </a:stretch>
        </p:blipFill>
        <p:spPr>
          <a:xfrm>
            <a:off x="7106343" y="2471473"/>
            <a:ext cx="1401135" cy="497177"/>
          </a:xfrm>
          <a:prstGeom prst="rect">
            <a:avLst/>
          </a:prstGeom>
        </p:spPr>
      </p:pic>
      <p:pic>
        <p:nvPicPr>
          <p:cNvPr id="6" name="Picture 5"/>
          <p:cNvPicPr>
            <a:picLocks noChangeAspect="1"/>
          </p:cNvPicPr>
          <p:nvPr/>
        </p:nvPicPr>
        <p:blipFill>
          <a:blip r:embed="rId7"/>
          <a:stretch>
            <a:fillRect/>
          </a:stretch>
        </p:blipFill>
        <p:spPr>
          <a:xfrm>
            <a:off x="2300813" y="3083586"/>
            <a:ext cx="6394873" cy="3006938"/>
          </a:xfrm>
          <a:prstGeom prst="rect">
            <a:avLst/>
          </a:prstGeom>
        </p:spPr>
      </p:pic>
      <p:sp>
        <p:nvSpPr>
          <p:cNvPr id="3" name="Right Arrow Callout 2"/>
          <p:cNvSpPr/>
          <p:nvPr/>
        </p:nvSpPr>
        <p:spPr>
          <a:xfrm>
            <a:off x="544664" y="4948466"/>
            <a:ext cx="1854980" cy="587659"/>
          </a:xfrm>
          <a:prstGeom prst="rightArrowCallout">
            <a:avLst>
              <a:gd name="adj1" fmla="val 25000"/>
              <a:gd name="adj2" fmla="val 50000"/>
              <a:gd name="adj3" fmla="val 25000"/>
              <a:gd name="adj4" fmla="val 74125"/>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 Objectives</a:t>
            </a:r>
            <a:endParaRPr lang="en-US" b="1" dirty="0">
              <a:solidFill>
                <a:srgbClr val="FF0000"/>
              </a:solidFill>
            </a:endParaRPr>
          </a:p>
        </p:txBody>
      </p:sp>
      <p:sp>
        <p:nvSpPr>
          <p:cNvPr id="13" name="Rectangle 12"/>
          <p:cNvSpPr/>
          <p:nvPr/>
        </p:nvSpPr>
        <p:spPr>
          <a:xfrm>
            <a:off x="544663" y="3111685"/>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94374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0801" y="4694829"/>
            <a:ext cx="1784410" cy="1760561"/>
          </a:xfrm>
          <a:prstGeom prst="rect">
            <a:avLst/>
          </a:prstGeom>
        </p:spPr>
      </p:pic>
      <p:pic>
        <p:nvPicPr>
          <p:cNvPr id="11" name="Content Placeholder 12"/>
          <p:cNvPicPr>
            <a:picLocks noGrp="1" noChangeAspect="1"/>
          </p:cNvPicPr>
          <p:nvPr>
            <p:ph sz="quarter" idx="13"/>
          </p:nvPr>
        </p:nvPicPr>
        <p:blipFill>
          <a:blip r:embed="rId3"/>
          <a:stretch>
            <a:fillRect/>
          </a:stretch>
        </p:blipFill>
        <p:spPr>
          <a:xfrm>
            <a:off x="2326636" y="1182200"/>
            <a:ext cx="6369050" cy="3208325"/>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59</a:t>
            </a:fld>
            <a:endParaRPr lang="en-US" dirty="0">
              <a:solidFill>
                <a:srgbClr val="1F497D"/>
              </a:solidFill>
            </a:endParaRPr>
          </a:p>
        </p:txBody>
      </p:sp>
      <p:pic>
        <p:nvPicPr>
          <p:cNvPr id="8" name="Content Placeholder 4"/>
          <p:cNvPicPr>
            <a:picLocks noChangeAspect="1"/>
          </p:cNvPicPr>
          <p:nvPr/>
        </p:nvPicPr>
        <p:blipFill>
          <a:blip r:embed="rId4"/>
          <a:stretch>
            <a:fillRect/>
          </a:stretch>
        </p:blipFill>
        <p:spPr>
          <a:xfrm>
            <a:off x="544664" y="1141855"/>
            <a:ext cx="1770517" cy="3806611"/>
          </a:xfrm>
          <a:prstGeom prst="rect">
            <a:avLst/>
          </a:prstGeom>
        </p:spPr>
      </p:pic>
      <p:pic>
        <p:nvPicPr>
          <p:cNvPr id="5" name="Picture 4"/>
          <p:cNvPicPr>
            <a:picLocks noChangeAspect="1"/>
          </p:cNvPicPr>
          <p:nvPr/>
        </p:nvPicPr>
        <p:blipFill>
          <a:blip r:embed="rId5"/>
          <a:stretch>
            <a:fillRect/>
          </a:stretch>
        </p:blipFill>
        <p:spPr>
          <a:xfrm>
            <a:off x="2313417" y="6123786"/>
            <a:ext cx="6369227" cy="290833"/>
          </a:xfrm>
          <a:prstGeom prst="rect">
            <a:avLst/>
          </a:prstGeom>
        </p:spPr>
      </p:pic>
      <p:pic>
        <p:nvPicPr>
          <p:cNvPr id="13" name="Picture 12"/>
          <p:cNvPicPr>
            <a:picLocks noChangeAspect="1"/>
          </p:cNvPicPr>
          <p:nvPr/>
        </p:nvPicPr>
        <p:blipFill>
          <a:blip r:embed="rId6"/>
          <a:stretch>
            <a:fillRect/>
          </a:stretch>
        </p:blipFill>
        <p:spPr>
          <a:xfrm>
            <a:off x="7106343" y="2471473"/>
            <a:ext cx="1401135" cy="497177"/>
          </a:xfrm>
          <a:prstGeom prst="rect">
            <a:avLst/>
          </a:prstGeom>
        </p:spPr>
      </p:pic>
      <p:pic>
        <p:nvPicPr>
          <p:cNvPr id="15" name="Picture 14"/>
          <p:cNvPicPr>
            <a:picLocks noChangeAspect="1"/>
          </p:cNvPicPr>
          <p:nvPr/>
        </p:nvPicPr>
        <p:blipFill>
          <a:blip r:embed="rId7"/>
          <a:stretch>
            <a:fillRect/>
          </a:stretch>
        </p:blipFill>
        <p:spPr>
          <a:xfrm>
            <a:off x="2300813" y="3083586"/>
            <a:ext cx="6394873" cy="3006938"/>
          </a:xfrm>
          <a:prstGeom prst="rect">
            <a:avLst/>
          </a:prstGeom>
        </p:spPr>
      </p:pic>
      <p:sp>
        <p:nvSpPr>
          <p:cNvPr id="9" name="Rectangle 8"/>
          <p:cNvSpPr/>
          <p:nvPr/>
        </p:nvSpPr>
        <p:spPr>
          <a:xfrm>
            <a:off x="7064765" y="6084657"/>
            <a:ext cx="60527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a:off x="5669280" y="5971621"/>
            <a:ext cx="1337063" cy="58903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Save</a:t>
            </a:r>
            <a:endParaRPr lang="en-US" b="1" dirty="0">
              <a:solidFill>
                <a:srgbClr val="FF0000"/>
              </a:solidFill>
            </a:endParaRPr>
          </a:p>
        </p:txBody>
      </p:sp>
      <p:sp>
        <p:nvSpPr>
          <p:cNvPr id="16" name="Rectangle 15"/>
          <p:cNvSpPr/>
          <p:nvPr/>
        </p:nvSpPr>
        <p:spPr>
          <a:xfrm>
            <a:off x="544663" y="3111685"/>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196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Overview – Menu / Home / Welcome</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a:t>
            </a:fld>
            <a:endParaRPr lang="en-US" dirty="0">
              <a:solidFill>
                <a:srgbClr val="1F497D"/>
              </a:solidFill>
            </a:endParaRPr>
          </a:p>
        </p:txBody>
      </p:sp>
      <p:sp>
        <p:nvSpPr>
          <p:cNvPr id="7" name="Down Arrow Callout 6"/>
          <p:cNvSpPr/>
          <p:nvPr/>
        </p:nvSpPr>
        <p:spPr>
          <a:xfrm>
            <a:off x="140994" y="1326064"/>
            <a:ext cx="2086601" cy="1044645"/>
          </a:xfrm>
          <a:prstGeom prst="downArrowCallout">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C1C1C"/>
                </a:solidFill>
              </a:rPr>
              <a:t>Navigation Menu</a:t>
            </a:r>
          </a:p>
          <a:p>
            <a:pPr algn="ctr"/>
            <a:r>
              <a:rPr lang="en-US" sz="1200" b="1" dirty="0" smtClean="0">
                <a:solidFill>
                  <a:srgbClr val="1C1C1C"/>
                </a:solidFill>
              </a:rPr>
              <a:t>(Click on Menu Item to Open)</a:t>
            </a:r>
            <a:endParaRPr lang="en-US" sz="1200" b="1" dirty="0">
              <a:solidFill>
                <a:srgbClr val="1C1C1C"/>
              </a:solidFill>
            </a:endParaRPr>
          </a:p>
        </p:txBody>
      </p:sp>
      <p:pic>
        <p:nvPicPr>
          <p:cNvPr id="16" name="Content Placeholder 15"/>
          <p:cNvPicPr>
            <a:picLocks noGrp="1" noChangeAspect="1"/>
          </p:cNvPicPr>
          <p:nvPr>
            <p:ph sz="quarter" idx="13"/>
          </p:nvPr>
        </p:nvPicPr>
        <p:blipFill>
          <a:blip r:embed="rId2"/>
          <a:stretch>
            <a:fillRect/>
          </a:stretch>
        </p:blipFill>
        <p:spPr>
          <a:xfrm>
            <a:off x="545306" y="2439987"/>
            <a:ext cx="8153400" cy="2466975"/>
          </a:xfrm>
          <a:prstGeom prst="rect">
            <a:avLst/>
          </a:prstGeom>
        </p:spPr>
      </p:pic>
      <p:sp>
        <p:nvSpPr>
          <p:cNvPr id="8" name="Rectangle 7"/>
          <p:cNvSpPr/>
          <p:nvPr/>
        </p:nvSpPr>
        <p:spPr>
          <a:xfrm>
            <a:off x="559249" y="2440675"/>
            <a:ext cx="1299035" cy="24656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655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30801" y="4749421"/>
            <a:ext cx="1784410" cy="1760561"/>
          </a:xfrm>
          <a:prstGeom prst="rect">
            <a:avLst/>
          </a:prstGeom>
        </p:spPr>
      </p:pic>
      <p:pic>
        <p:nvPicPr>
          <p:cNvPr id="11" name="Content Placeholder 12"/>
          <p:cNvPicPr>
            <a:picLocks noGrp="1" noChangeAspect="1"/>
          </p:cNvPicPr>
          <p:nvPr>
            <p:ph sz="quarter" idx="13"/>
          </p:nvPr>
        </p:nvPicPr>
        <p:blipFill>
          <a:blip r:embed="rId3"/>
          <a:stretch>
            <a:fillRect/>
          </a:stretch>
        </p:blipFill>
        <p:spPr>
          <a:xfrm>
            <a:off x="2326636" y="1182200"/>
            <a:ext cx="6369050" cy="3208325"/>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60</a:t>
            </a:fld>
            <a:endParaRPr lang="en-US" dirty="0">
              <a:solidFill>
                <a:srgbClr val="1F497D"/>
              </a:solidFill>
            </a:endParaRPr>
          </a:p>
        </p:txBody>
      </p:sp>
      <p:pic>
        <p:nvPicPr>
          <p:cNvPr id="8" name="Content Placeholder 4"/>
          <p:cNvPicPr>
            <a:picLocks noChangeAspect="1"/>
          </p:cNvPicPr>
          <p:nvPr/>
        </p:nvPicPr>
        <p:blipFill>
          <a:blip r:embed="rId4"/>
          <a:stretch>
            <a:fillRect/>
          </a:stretch>
        </p:blipFill>
        <p:spPr>
          <a:xfrm>
            <a:off x="544664" y="1141855"/>
            <a:ext cx="1770517" cy="3806611"/>
          </a:xfrm>
          <a:prstGeom prst="rect">
            <a:avLst/>
          </a:prstGeom>
        </p:spPr>
      </p:pic>
      <p:pic>
        <p:nvPicPr>
          <p:cNvPr id="5" name="Picture 4"/>
          <p:cNvPicPr>
            <a:picLocks noChangeAspect="1"/>
          </p:cNvPicPr>
          <p:nvPr/>
        </p:nvPicPr>
        <p:blipFill>
          <a:blip r:embed="rId5"/>
          <a:stretch>
            <a:fillRect/>
          </a:stretch>
        </p:blipFill>
        <p:spPr>
          <a:xfrm>
            <a:off x="2313417" y="6123786"/>
            <a:ext cx="6369227" cy="290833"/>
          </a:xfrm>
          <a:prstGeom prst="rect">
            <a:avLst/>
          </a:prstGeom>
        </p:spPr>
      </p:pic>
      <p:pic>
        <p:nvPicPr>
          <p:cNvPr id="14" name="Picture 13"/>
          <p:cNvPicPr>
            <a:picLocks noChangeAspect="1"/>
          </p:cNvPicPr>
          <p:nvPr/>
        </p:nvPicPr>
        <p:blipFill>
          <a:blip r:embed="rId6"/>
          <a:stretch>
            <a:fillRect/>
          </a:stretch>
        </p:blipFill>
        <p:spPr>
          <a:xfrm>
            <a:off x="7106343" y="2471473"/>
            <a:ext cx="1401135" cy="497177"/>
          </a:xfrm>
          <a:prstGeom prst="rect">
            <a:avLst/>
          </a:prstGeom>
        </p:spPr>
      </p:pic>
      <p:pic>
        <p:nvPicPr>
          <p:cNvPr id="17" name="Picture 16"/>
          <p:cNvPicPr>
            <a:picLocks noChangeAspect="1"/>
          </p:cNvPicPr>
          <p:nvPr/>
        </p:nvPicPr>
        <p:blipFill>
          <a:blip r:embed="rId7"/>
          <a:stretch>
            <a:fillRect/>
          </a:stretch>
        </p:blipFill>
        <p:spPr>
          <a:xfrm>
            <a:off x="2300813" y="3083586"/>
            <a:ext cx="6394873" cy="3006938"/>
          </a:xfrm>
          <a:prstGeom prst="rect">
            <a:avLst/>
          </a:prstGeom>
        </p:spPr>
      </p:pic>
      <p:sp>
        <p:nvSpPr>
          <p:cNvPr id="12" name="Rectangle 11"/>
          <p:cNvSpPr/>
          <p:nvPr/>
        </p:nvSpPr>
        <p:spPr>
          <a:xfrm>
            <a:off x="7433257" y="6084657"/>
            <a:ext cx="1151185"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4251960" y="5985269"/>
            <a:ext cx="3151431" cy="58903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Submit to Supervisor 1</a:t>
            </a:r>
            <a:endParaRPr lang="en-US" b="1" dirty="0">
              <a:solidFill>
                <a:srgbClr val="FF0000"/>
              </a:solidFill>
            </a:endParaRPr>
          </a:p>
        </p:txBody>
      </p:sp>
      <p:sp>
        <p:nvSpPr>
          <p:cNvPr id="16" name="Rectangle 15"/>
          <p:cNvSpPr/>
          <p:nvPr/>
        </p:nvSpPr>
        <p:spPr>
          <a:xfrm>
            <a:off x="544663" y="3111685"/>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282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61</a:t>
            </a:fld>
            <a:endParaRPr lang="en-US" dirty="0">
              <a:solidFill>
                <a:srgbClr val="1F497D"/>
              </a:solidFill>
            </a:endParaRPr>
          </a:p>
        </p:txBody>
      </p:sp>
      <p:pic>
        <p:nvPicPr>
          <p:cNvPr id="11" name="Content Placeholder 10"/>
          <p:cNvPicPr>
            <a:picLocks noGrp="1" noChangeAspect="1"/>
          </p:cNvPicPr>
          <p:nvPr>
            <p:ph sz="quarter" idx="13"/>
          </p:nvPr>
        </p:nvPicPr>
        <p:blipFill>
          <a:blip r:embed="rId2"/>
          <a:stretch>
            <a:fillRect/>
          </a:stretch>
        </p:blipFill>
        <p:spPr>
          <a:xfrm>
            <a:off x="544513" y="1996525"/>
            <a:ext cx="8137525" cy="3353899"/>
          </a:xfrm>
          <a:prstGeom prst="rect">
            <a:avLst/>
          </a:prstGeom>
        </p:spPr>
      </p:pic>
      <p:sp>
        <p:nvSpPr>
          <p:cNvPr id="6" name="Rectangle 5"/>
          <p:cNvSpPr/>
          <p:nvPr/>
        </p:nvSpPr>
        <p:spPr>
          <a:xfrm>
            <a:off x="2798064" y="2121408"/>
            <a:ext cx="3657600" cy="120700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8482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62</a:t>
            </a:fld>
            <a:endParaRPr lang="en-US" dirty="0">
              <a:solidFill>
                <a:srgbClr val="1F497D"/>
              </a:solidFill>
            </a:endParaRPr>
          </a:p>
        </p:txBody>
      </p:sp>
      <p:pic>
        <p:nvPicPr>
          <p:cNvPr id="11" name="Content Placeholder 10"/>
          <p:cNvPicPr>
            <a:picLocks noGrp="1" noChangeAspect="1"/>
          </p:cNvPicPr>
          <p:nvPr>
            <p:ph sz="quarter" idx="13"/>
          </p:nvPr>
        </p:nvPicPr>
        <p:blipFill>
          <a:blip r:embed="rId2"/>
          <a:stretch>
            <a:fillRect/>
          </a:stretch>
        </p:blipFill>
        <p:spPr>
          <a:xfrm>
            <a:off x="544513" y="1996525"/>
            <a:ext cx="8137525" cy="3353899"/>
          </a:xfrm>
          <a:prstGeom prst="rect">
            <a:avLst/>
          </a:prstGeom>
        </p:spPr>
      </p:pic>
      <p:sp>
        <p:nvSpPr>
          <p:cNvPr id="8" name="Up Arrow 7"/>
          <p:cNvSpPr/>
          <p:nvPr/>
        </p:nvSpPr>
        <p:spPr>
          <a:xfrm>
            <a:off x="5536692" y="3364149"/>
            <a:ext cx="1280160" cy="539496"/>
          </a:xfrm>
          <a:prstGeom prst="up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9" name="Rectangle 8"/>
          <p:cNvSpPr/>
          <p:nvPr/>
        </p:nvSpPr>
        <p:spPr>
          <a:xfrm>
            <a:off x="5989320" y="2962656"/>
            <a:ext cx="411480" cy="32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57813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3" y="4763069"/>
            <a:ext cx="1770547" cy="1746913"/>
          </a:xfrm>
          <a:prstGeom prst="rect">
            <a:avLst/>
          </a:prstGeom>
        </p:spPr>
      </p:pic>
      <p:pic>
        <p:nvPicPr>
          <p:cNvPr id="14" name="Content Placeholder 12"/>
          <p:cNvPicPr>
            <a:picLocks noGrp="1" noChangeAspect="1"/>
          </p:cNvPicPr>
          <p:nvPr>
            <p:ph sz="quarter" idx="13"/>
          </p:nvPr>
        </p:nvPicPr>
        <p:blipFill>
          <a:blip r:embed="rId3"/>
          <a:stretch>
            <a:fillRect/>
          </a:stretch>
        </p:blipFill>
        <p:spPr>
          <a:xfrm>
            <a:off x="2335213" y="1146854"/>
            <a:ext cx="6346825" cy="3197130"/>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a:t>
            </a:r>
            <a:r>
              <a:rPr lang="en-US" dirty="0" smtClean="0"/>
              <a:t>Employee</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63</a:t>
            </a:fld>
            <a:endParaRPr lang="en-US" dirty="0">
              <a:solidFill>
                <a:srgbClr val="1F497D"/>
              </a:solidFill>
            </a:endParaRPr>
          </a:p>
        </p:txBody>
      </p:sp>
      <p:pic>
        <p:nvPicPr>
          <p:cNvPr id="12" name="Picture 11"/>
          <p:cNvPicPr>
            <a:picLocks noChangeAspect="1"/>
          </p:cNvPicPr>
          <p:nvPr/>
        </p:nvPicPr>
        <p:blipFill>
          <a:blip r:embed="rId4"/>
          <a:stretch>
            <a:fillRect/>
          </a:stretch>
        </p:blipFill>
        <p:spPr>
          <a:xfrm>
            <a:off x="2335430" y="3033787"/>
            <a:ext cx="6347214" cy="2885626"/>
          </a:xfrm>
          <a:prstGeom prst="rect">
            <a:avLst/>
          </a:prstGeom>
        </p:spPr>
      </p:pic>
      <p:pic>
        <p:nvPicPr>
          <p:cNvPr id="13" name="Content Placeholder 4"/>
          <p:cNvPicPr>
            <a:picLocks noChangeAspect="1"/>
          </p:cNvPicPr>
          <p:nvPr/>
        </p:nvPicPr>
        <p:blipFill>
          <a:blip r:embed="rId5"/>
          <a:stretch>
            <a:fillRect/>
          </a:stretch>
        </p:blipFill>
        <p:spPr>
          <a:xfrm>
            <a:off x="2293323" y="1176066"/>
            <a:ext cx="6388715" cy="256950"/>
          </a:xfrm>
          <a:prstGeom prst="rect">
            <a:avLst/>
          </a:prstGeom>
        </p:spPr>
      </p:pic>
      <p:pic>
        <p:nvPicPr>
          <p:cNvPr id="8" name="Content Placeholder 4"/>
          <p:cNvPicPr>
            <a:picLocks noChangeAspect="1"/>
          </p:cNvPicPr>
          <p:nvPr/>
        </p:nvPicPr>
        <p:blipFill>
          <a:blip r:embed="rId6"/>
          <a:stretch>
            <a:fillRect/>
          </a:stretch>
        </p:blipFill>
        <p:spPr>
          <a:xfrm>
            <a:off x="544664" y="1141855"/>
            <a:ext cx="1770517" cy="3806611"/>
          </a:xfrm>
          <a:prstGeom prst="rect">
            <a:avLst/>
          </a:prstGeom>
        </p:spPr>
      </p:pic>
      <p:sp>
        <p:nvSpPr>
          <p:cNvPr id="15" name="Rectangle 14"/>
          <p:cNvSpPr/>
          <p:nvPr/>
        </p:nvSpPr>
        <p:spPr>
          <a:xfrm>
            <a:off x="2293323" y="5141829"/>
            <a:ext cx="2904319" cy="36908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1414297" y="5028792"/>
            <a:ext cx="818866" cy="635027"/>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80808"/>
                </a:solidFill>
              </a:rPr>
              <a:t>Note</a:t>
            </a:r>
            <a:endParaRPr lang="en-US" b="1" dirty="0">
              <a:solidFill>
                <a:srgbClr val="080808"/>
              </a:solidFill>
            </a:endParaRPr>
          </a:p>
        </p:txBody>
      </p:sp>
      <p:pic>
        <p:nvPicPr>
          <p:cNvPr id="10" name="Picture 9"/>
          <p:cNvPicPr>
            <a:picLocks noChangeAspect="1"/>
          </p:cNvPicPr>
          <p:nvPr/>
        </p:nvPicPr>
        <p:blipFill>
          <a:blip r:embed="rId7"/>
          <a:stretch>
            <a:fillRect/>
          </a:stretch>
        </p:blipFill>
        <p:spPr>
          <a:xfrm>
            <a:off x="7106343" y="2441977"/>
            <a:ext cx="1401135" cy="497177"/>
          </a:xfrm>
          <a:prstGeom prst="rect">
            <a:avLst/>
          </a:prstGeom>
        </p:spPr>
      </p:pic>
      <p:sp>
        <p:nvSpPr>
          <p:cNvPr id="3" name="Left Arrow Callout 2"/>
          <p:cNvSpPr/>
          <p:nvPr/>
        </p:nvSpPr>
        <p:spPr>
          <a:xfrm>
            <a:off x="5523602" y="1002916"/>
            <a:ext cx="2761771" cy="593207"/>
          </a:xfrm>
          <a:prstGeom prst="leftArrowCallout">
            <a:avLst>
              <a:gd name="adj1" fmla="val 25000"/>
              <a:gd name="adj2" fmla="val 50000"/>
              <a:gd name="adj3" fmla="val 22129"/>
              <a:gd name="adj4" fmla="val 85238"/>
            </a:avLst>
          </a:prstGeom>
          <a:solidFill>
            <a:srgbClr val="30F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80808"/>
                </a:solidFill>
              </a:rPr>
              <a:t>Note change from Draft to Submitted</a:t>
            </a:r>
            <a:endParaRPr lang="en-US" b="1" dirty="0">
              <a:solidFill>
                <a:srgbClr val="080808"/>
              </a:solidFill>
            </a:endParaRPr>
          </a:p>
        </p:txBody>
      </p:sp>
      <p:sp>
        <p:nvSpPr>
          <p:cNvPr id="17" name="Rectangle 16"/>
          <p:cNvSpPr/>
          <p:nvPr/>
        </p:nvSpPr>
        <p:spPr>
          <a:xfrm>
            <a:off x="544663" y="3111685"/>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11639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3" y="4903034"/>
            <a:ext cx="1770547" cy="1746913"/>
          </a:xfrm>
          <a:prstGeom prst="rect">
            <a:avLst/>
          </a:prstGeom>
        </p:spPr>
      </p:pic>
      <p:pic>
        <p:nvPicPr>
          <p:cNvPr id="14" name="Content Placeholder 12"/>
          <p:cNvPicPr>
            <a:picLocks noGrp="1" noChangeAspect="1"/>
          </p:cNvPicPr>
          <p:nvPr>
            <p:ph sz="quarter" idx="13"/>
          </p:nvPr>
        </p:nvPicPr>
        <p:blipFill>
          <a:blip r:embed="rId3"/>
          <a:stretch>
            <a:fillRect/>
          </a:stretch>
        </p:blipFill>
        <p:spPr>
          <a:xfrm>
            <a:off x="2335213" y="1286819"/>
            <a:ext cx="6346825" cy="3197130"/>
          </a:xfrm>
          <a:prstGeom prst="rect">
            <a:avLst/>
          </a:prstGeom>
        </p:spPr>
      </p:pic>
      <p:sp>
        <p:nvSpPr>
          <p:cNvPr id="2" name="Title 1"/>
          <p:cNvSpPr>
            <a:spLocks noGrp="1"/>
          </p:cNvSpPr>
          <p:nvPr>
            <p:ph type="title"/>
          </p:nvPr>
        </p:nvSpPr>
        <p:spPr/>
        <p:txBody>
          <a:bodyPr/>
          <a:lstStyle/>
          <a:p>
            <a:r>
              <a:rPr lang="en-US" dirty="0"/>
              <a:t>Contribution </a:t>
            </a:r>
            <a:r>
              <a:rPr lang="en-US" dirty="0" smtClean="0"/>
              <a:t>Plan </a:t>
            </a:r>
            <a:r>
              <a:rPr lang="en-US" dirty="0"/>
              <a:t>- </a:t>
            </a:r>
            <a:r>
              <a:rPr lang="en-US" dirty="0" smtClean="0"/>
              <a:t>Employee</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64</a:t>
            </a:fld>
            <a:endParaRPr lang="en-US" dirty="0">
              <a:solidFill>
                <a:srgbClr val="1F497D"/>
              </a:solidFill>
            </a:endParaRPr>
          </a:p>
        </p:txBody>
      </p:sp>
      <p:pic>
        <p:nvPicPr>
          <p:cNvPr id="12" name="Picture 11"/>
          <p:cNvPicPr>
            <a:picLocks noChangeAspect="1"/>
          </p:cNvPicPr>
          <p:nvPr/>
        </p:nvPicPr>
        <p:blipFill>
          <a:blip r:embed="rId4"/>
          <a:stretch>
            <a:fillRect/>
          </a:stretch>
        </p:blipFill>
        <p:spPr>
          <a:xfrm>
            <a:off x="2335430" y="3173752"/>
            <a:ext cx="6347214" cy="2885626"/>
          </a:xfrm>
          <a:prstGeom prst="rect">
            <a:avLst/>
          </a:prstGeom>
        </p:spPr>
      </p:pic>
      <p:pic>
        <p:nvPicPr>
          <p:cNvPr id="13" name="Content Placeholder 4"/>
          <p:cNvPicPr>
            <a:picLocks noChangeAspect="1"/>
          </p:cNvPicPr>
          <p:nvPr/>
        </p:nvPicPr>
        <p:blipFill>
          <a:blip r:embed="rId5"/>
          <a:stretch>
            <a:fillRect/>
          </a:stretch>
        </p:blipFill>
        <p:spPr>
          <a:xfrm>
            <a:off x="2293323" y="1316031"/>
            <a:ext cx="6388715" cy="256950"/>
          </a:xfrm>
          <a:prstGeom prst="rect">
            <a:avLst/>
          </a:prstGeom>
        </p:spPr>
      </p:pic>
      <p:pic>
        <p:nvPicPr>
          <p:cNvPr id="8" name="Content Placeholder 4"/>
          <p:cNvPicPr>
            <a:picLocks noChangeAspect="1"/>
          </p:cNvPicPr>
          <p:nvPr/>
        </p:nvPicPr>
        <p:blipFill>
          <a:blip r:embed="rId6"/>
          <a:stretch>
            <a:fillRect/>
          </a:stretch>
        </p:blipFill>
        <p:spPr>
          <a:xfrm>
            <a:off x="544664" y="1281820"/>
            <a:ext cx="1770517" cy="3806611"/>
          </a:xfrm>
          <a:prstGeom prst="rect">
            <a:avLst/>
          </a:prstGeom>
        </p:spPr>
      </p:pic>
      <p:pic>
        <p:nvPicPr>
          <p:cNvPr id="10" name="Picture 9"/>
          <p:cNvPicPr>
            <a:picLocks noChangeAspect="1"/>
          </p:cNvPicPr>
          <p:nvPr/>
        </p:nvPicPr>
        <p:blipFill>
          <a:blip r:embed="rId7"/>
          <a:stretch>
            <a:fillRect/>
          </a:stretch>
        </p:blipFill>
        <p:spPr>
          <a:xfrm>
            <a:off x="7106343" y="2581942"/>
            <a:ext cx="1401135" cy="497177"/>
          </a:xfrm>
          <a:prstGeom prst="rect">
            <a:avLst/>
          </a:prstGeom>
        </p:spPr>
      </p:pic>
      <p:pic>
        <p:nvPicPr>
          <p:cNvPr id="5" name="Picture 4"/>
          <p:cNvPicPr>
            <a:picLocks noChangeAspect="1"/>
          </p:cNvPicPr>
          <p:nvPr/>
        </p:nvPicPr>
        <p:blipFill>
          <a:blip r:embed="rId8"/>
          <a:stretch>
            <a:fillRect/>
          </a:stretch>
        </p:blipFill>
        <p:spPr>
          <a:xfrm>
            <a:off x="544635" y="1067774"/>
            <a:ext cx="8137403" cy="242084"/>
          </a:xfrm>
          <a:prstGeom prst="rect">
            <a:avLst/>
          </a:prstGeom>
        </p:spPr>
      </p:pic>
      <p:pic>
        <p:nvPicPr>
          <p:cNvPr id="17" name="Picture 16"/>
          <p:cNvPicPr>
            <a:picLocks noChangeAspect="1"/>
          </p:cNvPicPr>
          <p:nvPr/>
        </p:nvPicPr>
        <p:blipFill>
          <a:blip r:embed="rId9"/>
          <a:stretch>
            <a:fillRect/>
          </a:stretch>
        </p:blipFill>
        <p:spPr>
          <a:xfrm>
            <a:off x="7841796" y="1083949"/>
            <a:ext cx="840241" cy="291470"/>
          </a:xfrm>
          <a:prstGeom prst="rect">
            <a:avLst/>
          </a:prstGeom>
        </p:spPr>
      </p:pic>
      <p:sp>
        <p:nvSpPr>
          <p:cNvPr id="18" name="Down Arrow Callout 17"/>
          <p:cNvSpPr/>
          <p:nvPr/>
        </p:nvSpPr>
        <p:spPr>
          <a:xfrm>
            <a:off x="8106973" y="671880"/>
            <a:ext cx="952204" cy="483053"/>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pic>
        <p:nvPicPr>
          <p:cNvPr id="19" name="Picture 18"/>
          <p:cNvPicPr>
            <a:picLocks noChangeAspect="1"/>
          </p:cNvPicPr>
          <p:nvPr/>
        </p:nvPicPr>
        <p:blipFill>
          <a:blip r:embed="rId10"/>
          <a:stretch>
            <a:fillRect/>
          </a:stretch>
        </p:blipFill>
        <p:spPr>
          <a:xfrm>
            <a:off x="7089390" y="1398038"/>
            <a:ext cx="1524000" cy="847725"/>
          </a:xfrm>
          <a:prstGeom prst="rect">
            <a:avLst/>
          </a:prstGeom>
          <a:ln w="57150">
            <a:solidFill>
              <a:srgbClr val="0000FF"/>
            </a:solidFill>
          </a:ln>
        </p:spPr>
      </p:pic>
      <p:sp>
        <p:nvSpPr>
          <p:cNvPr id="20" name="Up Arrow Callout 19"/>
          <p:cNvSpPr/>
          <p:nvPr/>
        </p:nvSpPr>
        <p:spPr>
          <a:xfrm>
            <a:off x="6826337" y="2142502"/>
            <a:ext cx="1106567" cy="833688"/>
          </a:xfrm>
          <a:prstGeom prst="upArrowCallout">
            <a:avLst>
              <a:gd name="adj1" fmla="val 25000"/>
              <a:gd name="adj2" fmla="val 25000"/>
              <a:gd name="adj3" fmla="val 25000"/>
              <a:gd name="adj4" fmla="val 639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15" name="Rectangle 14"/>
          <p:cNvSpPr/>
          <p:nvPr/>
        </p:nvSpPr>
        <p:spPr>
          <a:xfrm>
            <a:off x="544663" y="3220869"/>
            <a:ext cx="1770517" cy="36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78559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2287432"/>
            <a:ext cx="7772400" cy="1569660"/>
          </a:xfrm>
        </p:spPr>
        <p:txBody>
          <a:bodyPr/>
          <a:lstStyle/>
          <a:p>
            <a:r>
              <a:rPr lang="en-US" dirty="0" smtClean="0">
                <a:solidFill>
                  <a:srgbClr val="080808"/>
                </a:solidFill>
              </a:rPr>
              <a:t>Contribution Plan</a:t>
            </a:r>
            <a:br>
              <a:rPr lang="en-US" dirty="0" smtClean="0">
                <a:solidFill>
                  <a:srgbClr val="080808"/>
                </a:solidFill>
              </a:rPr>
            </a:br>
            <a:r>
              <a:rPr lang="en-US" dirty="0" smtClean="0">
                <a:solidFill>
                  <a:srgbClr val="080808"/>
                </a:solidFill>
              </a:rPr>
              <a:t>with Mandatory Objectives</a:t>
            </a:r>
            <a:br>
              <a:rPr lang="en-US" dirty="0" smtClean="0">
                <a:solidFill>
                  <a:srgbClr val="080808"/>
                </a:solidFill>
              </a:rPr>
            </a:br>
            <a:r>
              <a:rPr lang="en-US" dirty="0" smtClean="0">
                <a:solidFill>
                  <a:srgbClr val="080808"/>
                </a:solidFill>
              </a:rPr>
              <a:t>and by Three Factors</a:t>
            </a:r>
            <a:endParaRPr lang="en-US" dirty="0">
              <a:solidFill>
                <a:srgbClr val="080808"/>
              </a:solidFill>
            </a:endParaRPr>
          </a:p>
        </p:txBody>
      </p:sp>
      <p:sp>
        <p:nvSpPr>
          <p:cNvPr id="6" name="Subtitle 5"/>
          <p:cNvSpPr>
            <a:spLocks noGrp="1"/>
          </p:cNvSpPr>
          <p:nvPr>
            <p:ph type="subTitle" idx="1"/>
          </p:nvPr>
        </p:nvSpPr>
        <p:spPr>
          <a:xfrm>
            <a:off x="739589" y="4111225"/>
            <a:ext cx="7772400" cy="1415772"/>
          </a:xfrm>
        </p:spPr>
        <p:txBody>
          <a:bodyPr/>
          <a:lstStyle/>
          <a:p>
            <a:r>
              <a:rPr lang="en-US" sz="2000" dirty="0" smtClean="0">
                <a:solidFill>
                  <a:srgbClr val="0000FF"/>
                </a:solidFill>
              </a:rPr>
              <a:t>Some Pay Pool Business Rules May Require Mandatory Objectives</a:t>
            </a:r>
          </a:p>
          <a:p>
            <a:endParaRPr lang="en-US" sz="2000" dirty="0" smtClean="0">
              <a:solidFill>
                <a:srgbClr val="0000FF"/>
              </a:solidFill>
            </a:endParaRPr>
          </a:p>
          <a:p>
            <a:r>
              <a:rPr lang="en-US" sz="2000" dirty="0">
                <a:solidFill>
                  <a:srgbClr val="0000FF"/>
                </a:solidFill>
              </a:rPr>
              <a:t>Some Pay Pool Business Rules May Require </a:t>
            </a:r>
            <a:r>
              <a:rPr lang="en-US" sz="2000" dirty="0" smtClean="0">
                <a:solidFill>
                  <a:srgbClr val="0000FF"/>
                </a:solidFill>
              </a:rPr>
              <a:t>Objectives for Each Factor</a:t>
            </a:r>
            <a:endParaRPr lang="en-US" sz="2000" dirty="0">
              <a:solidFill>
                <a:srgbClr val="0000FF"/>
              </a:solidFill>
            </a:endParaRPr>
          </a:p>
          <a:p>
            <a:endParaRPr lang="en-US" sz="20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65</a:t>
            </a:fld>
            <a:endParaRPr lang="en-US" sz="1000" dirty="0">
              <a:solidFill>
                <a:srgbClr val="1F497D"/>
              </a:solidFill>
            </a:endParaRPr>
          </a:p>
        </p:txBody>
      </p:sp>
    </p:spTree>
    <p:extLst>
      <p:ext uri="{BB962C8B-B14F-4D97-AF65-F5344CB8AC3E}">
        <p14:creationId xmlns:p14="http://schemas.microsoft.com/office/powerpoint/2010/main" val="4153612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29272" y="1014902"/>
            <a:ext cx="6396694" cy="1515470"/>
          </a:xfrm>
          <a:prstGeom prst="rect">
            <a:avLst/>
          </a:prstGeom>
        </p:spPr>
      </p:pic>
      <p:sp>
        <p:nvSpPr>
          <p:cNvPr id="2" name="Title 1"/>
          <p:cNvSpPr>
            <a:spLocks noGrp="1"/>
          </p:cNvSpPr>
          <p:nvPr>
            <p:ph type="title"/>
          </p:nvPr>
        </p:nvSpPr>
        <p:spPr/>
        <p:txBody>
          <a:bodyPr/>
          <a:lstStyle/>
          <a:p>
            <a:r>
              <a:rPr lang="en-US" dirty="0" smtClean="0"/>
              <a:t>Contribution Plan by Three Factors - Employee</a:t>
            </a:r>
            <a:endParaRPr lang="en-US" dirty="0"/>
          </a:p>
        </p:txBody>
      </p:sp>
      <p:pic>
        <p:nvPicPr>
          <p:cNvPr id="5" name="Content Placeholder 4"/>
          <p:cNvPicPr>
            <a:picLocks noGrp="1" noChangeAspect="1"/>
          </p:cNvPicPr>
          <p:nvPr>
            <p:ph sz="quarter" idx="13"/>
          </p:nvPr>
        </p:nvPicPr>
        <p:blipFill>
          <a:blip r:embed="rId3"/>
          <a:stretch>
            <a:fillRect/>
          </a:stretch>
        </p:blipFill>
        <p:spPr>
          <a:xfrm>
            <a:off x="544664" y="1030624"/>
            <a:ext cx="1999376"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66</a:t>
            </a:fld>
            <a:endParaRPr lang="en-US" dirty="0">
              <a:solidFill>
                <a:srgbClr val="1F497D"/>
              </a:solidFill>
            </a:endParaRPr>
          </a:p>
        </p:txBody>
      </p:sp>
      <p:sp>
        <p:nvSpPr>
          <p:cNvPr id="9" name="Rectangle 8"/>
          <p:cNvSpPr/>
          <p:nvPr/>
        </p:nvSpPr>
        <p:spPr>
          <a:xfrm>
            <a:off x="383458" y="5341675"/>
            <a:ext cx="2159890" cy="1029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47518" y="2404414"/>
            <a:ext cx="1981754" cy="3430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4"/>
          <a:stretch>
            <a:fillRect/>
          </a:stretch>
        </p:blipFill>
        <p:spPr>
          <a:xfrm>
            <a:off x="544664" y="4128248"/>
            <a:ext cx="1997992" cy="2695437"/>
          </a:xfrm>
          <a:prstGeom prst="rect">
            <a:avLst/>
          </a:prstGeom>
        </p:spPr>
      </p:pic>
      <p:pic>
        <p:nvPicPr>
          <p:cNvPr id="23" name="Picture 22"/>
          <p:cNvPicPr>
            <a:picLocks noChangeAspect="1"/>
          </p:cNvPicPr>
          <p:nvPr/>
        </p:nvPicPr>
        <p:blipFill>
          <a:blip r:embed="rId5"/>
          <a:stretch>
            <a:fillRect/>
          </a:stretch>
        </p:blipFill>
        <p:spPr>
          <a:xfrm>
            <a:off x="2543349" y="2458106"/>
            <a:ext cx="6382618" cy="1807726"/>
          </a:xfrm>
          <a:prstGeom prst="rect">
            <a:avLst/>
          </a:prstGeom>
        </p:spPr>
      </p:pic>
      <p:sp>
        <p:nvSpPr>
          <p:cNvPr id="25" name="Down Arrow Callout 24"/>
          <p:cNvSpPr/>
          <p:nvPr/>
        </p:nvSpPr>
        <p:spPr>
          <a:xfrm>
            <a:off x="3261814" y="2574685"/>
            <a:ext cx="1596789" cy="990259"/>
          </a:xfrm>
          <a:prstGeom prst="down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80808"/>
                </a:solidFill>
              </a:rPr>
              <a:t>Mandatory Objective</a:t>
            </a:r>
            <a:endParaRPr lang="en-US" b="1" dirty="0">
              <a:solidFill>
                <a:srgbClr val="080808"/>
              </a:solidFill>
            </a:endParaRPr>
          </a:p>
        </p:txBody>
      </p:sp>
      <p:sp>
        <p:nvSpPr>
          <p:cNvPr id="11" name="Rectangle 10"/>
          <p:cNvSpPr/>
          <p:nvPr/>
        </p:nvSpPr>
        <p:spPr>
          <a:xfrm>
            <a:off x="2574509" y="3528369"/>
            <a:ext cx="6306221" cy="59987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6"/>
          <a:stretch>
            <a:fillRect/>
          </a:stretch>
        </p:blipFill>
        <p:spPr>
          <a:xfrm>
            <a:off x="7590584" y="2155436"/>
            <a:ext cx="922480" cy="221681"/>
          </a:xfrm>
          <a:prstGeom prst="rect">
            <a:avLst/>
          </a:prstGeom>
        </p:spPr>
      </p:pic>
      <p:pic>
        <p:nvPicPr>
          <p:cNvPr id="12" name="Picture 11"/>
          <p:cNvPicPr>
            <a:picLocks noChangeAspect="1"/>
          </p:cNvPicPr>
          <p:nvPr/>
        </p:nvPicPr>
        <p:blipFill>
          <a:blip r:embed="rId7"/>
          <a:stretch>
            <a:fillRect/>
          </a:stretch>
        </p:blipFill>
        <p:spPr>
          <a:xfrm>
            <a:off x="2574509" y="4144584"/>
            <a:ext cx="6381750" cy="2800350"/>
          </a:xfrm>
          <a:prstGeom prst="rect">
            <a:avLst/>
          </a:prstGeom>
        </p:spPr>
      </p:pic>
    </p:spTree>
    <p:extLst>
      <p:ext uri="{BB962C8B-B14F-4D97-AF65-F5344CB8AC3E}">
        <p14:creationId xmlns:p14="http://schemas.microsoft.com/office/powerpoint/2010/main" val="2754249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544175" y="3399808"/>
            <a:ext cx="6381791" cy="2799771"/>
          </a:xfrm>
          <a:prstGeom prst="rect">
            <a:avLst/>
          </a:prstGeom>
        </p:spPr>
      </p:pic>
      <p:sp>
        <p:nvSpPr>
          <p:cNvPr id="18" name="Rectangle 17"/>
          <p:cNvSpPr/>
          <p:nvPr/>
        </p:nvSpPr>
        <p:spPr>
          <a:xfrm>
            <a:off x="2743200" y="4739609"/>
            <a:ext cx="5076967" cy="28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2574292" y="1209987"/>
            <a:ext cx="6367638" cy="2155559"/>
          </a:xfrm>
          <a:prstGeom prst="rect">
            <a:avLst/>
          </a:prstGeom>
        </p:spPr>
      </p:pic>
      <p:sp>
        <p:nvSpPr>
          <p:cNvPr id="2" name="Title 1"/>
          <p:cNvSpPr>
            <a:spLocks noGrp="1"/>
          </p:cNvSpPr>
          <p:nvPr>
            <p:ph type="title"/>
          </p:nvPr>
        </p:nvSpPr>
        <p:spPr/>
        <p:txBody>
          <a:bodyPr/>
          <a:lstStyle/>
          <a:p>
            <a:r>
              <a:rPr lang="en-US" dirty="0" smtClean="0"/>
              <a:t>Contribution Plan by Three Factors - Employee</a:t>
            </a:r>
            <a:endParaRPr lang="en-US" dirty="0"/>
          </a:p>
        </p:txBody>
      </p:sp>
      <p:pic>
        <p:nvPicPr>
          <p:cNvPr id="5" name="Content Placeholder 4"/>
          <p:cNvPicPr>
            <a:picLocks noGrp="1" noChangeAspect="1"/>
          </p:cNvPicPr>
          <p:nvPr>
            <p:ph sz="quarter" idx="13"/>
          </p:nvPr>
        </p:nvPicPr>
        <p:blipFill>
          <a:blip r:embed="rId4"/>
          <a:stretch>
            <a:fillRect/>
          </a:stretch>
        </p:blipFill>
        <p:spPr>
          <a:xfrm>
            <a:off x="544664" y="1226472"/>
            <a:ext cx="1999376"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67</a:t>
            </a:fld>
            <a:endParaRPr lang="en-US" dirty="0">
              <a:solidFill>
                <a:srgbClr val="1F497D"/>
              </a:solidFill>
            </a:endParaRPr>
          </a:p>
        </p:txBody>
      </p:sp>
      <p:pic>
        <p:nvPicPr>
          <p:cNvPr id="8" name="Picture 7"/>
          <p:cNvPicPr>
            <a:picLocks noChangeAspect="1"/>
          </p:cNvPicPr>
          <p:nvPr/>
        </p:nvPicPr>
        <p:blipFill>
          <a:blip r:embed="rId5"/>
          <a:stretch>
            <a:fillRect/>
          </a:stretch>
        </p:blipFill>
        <p:spPr>
          <a:xfrm>
            <a:off x="2543348" y="6081106"/>
            <a:ext cx="6364679" cy="455037"/>
          </a:xfrm>
          <a:prstGeom prst="rect">
            <a:avLst/>
          </a:prstGeom>
        </p:spPr>
      </p:pic>
      <p:sp>
        <p:nvSpPr>
          <p:cNvPr id="9" name="Rectangle 8"/>
          <p:cNvSpPr/>
          <p:nvPr/>
        </p:nvSpPr>
        <p:spPr>
          <a:xfrm>
            <a:off x="383458" y="5703625"/>
            <a:ext cx="2159890" cy="1029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601806" y="3437604"/>
            <a:ext cx="1355806" cy="328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957612" y="3415935"/>
            <a:ext cx="1212854" cy="3449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15358" y="3405757"/>
            <a:ext cx="673772" cy="355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88931" y="3046366"/>
            <a:ext cx="3306901" cy="369332"/>
          </a:xfrm>
          <a:prstGeom prst="rect">
            <a:avLst/>
          </a:prstGeom>
          <a:solidFill>
            <a:srgbClr val="FFFF00"/>
          </a:solidFill>
          <a:ln w="57150">
            <a:solidFill>
              <a:srgbClr val="FF0000"/>
            </a:solidFill>
          </a:ln>
        </p:spPr>
        <p:txBody>
          <a:bodyPr wrap="square" rtlCol="0">
            <a:spAutoFit/>
          </a:bodyPr>
          <a:lstStyle/>
          <a:p>
            <a:pPr algn="ctr"/>
            <a:r>
              <a:rPr lang="en-US" b="1" dirty="0" smtClean="0">
                <a:solidFill>
                  <a:srgbClr val="FF0000"/>
                </a:solidFill>
              </a:rPr>
              <a:t>Three Factor Tabs</a:t>
            </a:r>
            <a:endParaRPr lang="en-US" b="1" dirty="0">
              <a:solidFill>
                <a:srgbClr val="FF0000"/>
              </a:solidFill>
            </a:endParaRPr>
          </a:p>
        </p:txBody>
      </p:sp>
      <p:sp>
        <p:nvSpPr>
          <p:cNvPr id="20" name="Rectangle 19"/>
          <p:cNvSpPr/>
          <p:nvPr/>
        </p:nvSpPr>
        <p:spPr>
          <a:xfrm>
            <a:off x="2502320" y="3812426"/>
            <a:ext cx="802354" cy="3251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6"/>
          <a:stretch>
            <a:fillRect/>
          </a:stretch>
        </p:blipFill>
        <p:spPr>
          <a:xfrm>
            <a:off x="544664" y="5241530"/>
            <a:ext cx="1997992" cy="1322871"/>
          </a:xfrm>
          <a:prstGeom prst="rect">
            <a:avLst/>
          </a:prstGeom>
        </p:spPr>
      </p:pic>
      <p:sp>
        <p:nvSpPr>
          <p:cNvPr id="16" name="Rectangle 15"/>
          <p:cNvSpPr/>
          <p:nvPr/>
        </p:nvSpPr>
        <p:spPr>
          <a:xfrm>
            <a:off x="547518" y="2581838"/>
            <a:ext cx="1981754" cy="3430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144379" y="2240431"/>
            <a:ext cx="2325857" cy="3466483"/>
          </a:xfrm>
          <a:prstGeom prst="rightArrow">
            <a:avLst>
              <a:gd name="adj1" fmla="val 50000"/>
              <a:gd name="adj2" fmla="val 18068"/>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“Factor Descriptors”</a:t>
            </a:r>
          </a:p>
          <a:p>
            <a:pPr algn="ctr"/>
            <a:r>
              <a:rPr lang="en-US" b="1" dirty="0" smtClean="0">
                <a:solidFill>
                  <a:srgbClr val="FF0000"/>
                </a:solidFill>
              </a:rPr>
              <a:t>For</a:t>
            </a:r>
          </a:p>
          <a:p>
            <a:pPr algn="ctr"/>
            <a:r>
              <a:rPr lang="en-US" b="1" dirty="0" smtClean="0">
                <a:solidFill>
                  <a:srgbClr val="FF0000"/>
                </a:solidFill>
              </a:rPr>
              <a:t>Hot Link to</a:t>
            </a:r>
          </a:p>
          <a:p>
            <a:pPr algn="ctr"/>
            <a:r>
              <a:rPr lang="en-US" b="1" dirty="0" smtClean="0">
                <a:solidFill>
                  <a:srgbClr val="FF0000"/>
                </a:solidFill>
              </a:rPr>
              <a:t>Level Descriptors</a:t>
            </a:r>
          </a:p>
          <a:p>
            <a:pPr algn="ctr"/>
            <a:r>
              <a:rPr lang="en-US" b="1" i="1" dirty="0" smtClean="0">
                <a:solidFill>
                  <a:srgbClr val="0000FF"/>
                </a:solidFill>
              </a:rPr>
              <a:t>See Next Slide</a:t>
            </a:r>
            <a:endParaRPr lang="en-US" b="1" i="1" dirty="0">
              <a:solidFill>
                <a:srgbClr val="0000FF"/>
              </a:solidFill>
            </a:endParaRPr>
          </a:p>
        </p:txBody>
      </p:sp>
    </p:spTree>
    <p:extLst>
      <p:ext uri="{BB962C8B-B14F-4D97-AF65-F5344CB8AC3E}">
        <p14:creationId xmlns:p14="http://schemas.microsoft.com/office/powerpoint/2010/main" val="931331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by Three Factors - Employee</a:t>
            </a:r>
            <a:r>
              <a:rPr lang="en-US" dirty="0" smtClean="0"/>
              <a:t/>
            </a:r>
            <a:br>
              <a:rPr lang="en-US" dirty="0" smtClean="0"/>
            </a:br>
            <a:r>
              <a:rPr lang="en-US" dirty="0" smtClean="0"/>
              <a:t>Hot Link to Factor Level Descriptors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68</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1554946" y="1648603"/>
            <a:ext cx="5706282" cy="4953000"/>
          </a:xfrm>
          <a:prstGeom prst="rect">
            <a:avLst/>
          </a:prstGeom>
        </p:spPr>
      </p:pic>
      <p:pic>
        <p:nvPicPr>
          <p:cNvPr id="14" name="Picture 13"/>
          <p:cNvPicPr>
            <a:picLocks noChangeAspect="1"/>
          </p:cNvPicPr>
          <p:nvPr/>
        </p:nvPicPr>
        <p:blipFill>
          <a:blip r:embed="rId3"/>
          <a:stretch>
            <a:fillRect/>
          </a:stretch>
        </p:blipFill>
        <p:spPr>
          <a:xfrm>
            <a:off x="1554946" y="1235584"/>
            <a:ext cx="5706283" cy="413020"/>
          </a:xfrm>
          <a:prstGeom prst="rect">
            <a:avLst/>
          </a:prstGeom>
        </p:spPr>
      </p:pic>
    </p:spTree>
    <p:extLst>
      <p:ext uri="{BB962C8B-B14F-4D97-AF65-F5344CB8AC3E}">
        <p14:creationId xmlns:p14="http://schemas.microsoft.com/office/powerpoint/2010/main" val="10481227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74292" y="1209987"/>
            <a:ext cx="6367638" cy="2155559"/>
          </a:xfrm>
          <a:prstGeom prst="rect">
            <a:avLst/>
          </a:prstGeom>
        </p:spPr>
      </p:pic>
      <p:sp>
        <p:nvSpPr>
          <p:cNvPr id="2" name="Title 1"/>
          <p:cNvSpPr>
            <a:spLocks noGrp="1"/>
          </p:cNvSpPr>
          <p:nvPr>
            <p:ph type="title"/>
          </p:nvPr>
        </p:nvSpPr>
        <p:spPr/>
        <p:txBody>
          <a:bodyPr/>
          <a:lstStyle/>
          <a:p>
            <a:r>
              <a:rPr lang="en-US" dirty="0" smtClean="0"/>
              <a:t>Contribution Plan by Three Factors - Employee</a:t>
            </a:r>
            <a:endParaRPr lang="en-US" dirty="0"/>
          </a:p>
        </p:txBody>
      </p:sp>
      <p:pic>
        <p:nvPicPr>
          <p:cNvPr id="5" name="Content Placeholder 4"/>
          <p:cNvPicPr>
            <a:picLocks noGrp="1" noChangeAspect="1"/>
          </p:cNvPicPr>
          <p:nvPr>
            <p:ph sz="quarter" idx="13"/>
          </p:nvPr>
        </p:nvPicPr>
        <p:blipFill>
          <a:blip r:embed="rId3"/>
          <a:stretch>
            <a:fillRect/>
          </a:stretch>
        </p:blipFill>
        <p:spPr>
          <a:xfrm>
            <a:off x="544664" y="1226472"/>
            <a:ext cx="1999376"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69</a:t>
            </a:fld>
            <a:endParaRPr lang="en-US" dirty="0">
              <a:solidFill>
                <a:srgbClr val="1F497D"/>
              </a:solidFill>
            </a:endParaRPr>
          </a:p>
        </p:txBody>
      </p:sp>
      <p:pic>
        <p:nvPicPr>
          <p:cNvPr id="8" name="Picture 7"/>
          <p:cNvPicPr>
            <a:picLocks noChangeAspect="1"/>
          </p:cNvPicPr>
          <p:nvPr/>
        </p:nvPicPr>
        <p:blipFill>
          <a:blip r:embed="rId4"/>
          <a:stretch>
            <a:fillRect/>
          </a:stretch>
        </p:blipFill>
        <p:spPr>
          <a:xfrm>
            <a:off x="2543348" y="6081106"/>
            <a:ext cx="6364679" cy="455037"/>
          </a:xfrm>
          <a:prstGeom prst="rect">
            <a:avLst/>
          </a:prstGeom>
        </p:spPr>
      </p:pic>
      <p:sp>
        <p:nvSpPr>
          <p:cNvPr id="9" name="Rectangle 8"/>
          <p:cNvSpPr/>
          <p:nvPr/>
        </p:nvSpPr>
        <p:spPr>
          <a:xfrm>
            <a:off x="383458" y="5703625"/>
            <a:ext cx="2159890" cy="1029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a:stretch>
            <a:fillRect/>
          </a:stretch>
        </p:blipFill>
        <p:spPr>
          <a:xfrm>
            <a:off x="2544175" y="3364455"/>
            <a:ext cx="6381791" cy="2716652"/>
          </a:xfrm>
          <a:prstGeom prst="rect">
            <a:avLst/>
          </a:prstGeom>
        </p:spPr>
      </p:pic>
      <p:sp>
        <p:nvSpPr>
          <p:cNvPr id="11" name="Rectangle 10"/>
          <p:cNvSpPr/>
          <p:nvPr/>
        </p:nvSpPr>
        <p:spPr>
          <a:xfrm>
            <a:off x="2601806" y="3437604"/>
            <a:ext cx="1355806" cy="328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6"/>
          <a:stretch>
            <a:fillRect/>
          </a:stretch>
        </p:blipFill>
        <p:spPr>
          <a:xfrm>
            <a:off x="544664" y="5241530"/>
            <a:ext cx="1997992" cy="1322871"/>
          </a:xfrm>
          <a:prstGeom prst="rect">
            <a:avLst/>
          </a:prstGeom>
        </p:spPr>
      </p:pic>
      <p:sp>
        <p:nvSpPr>
          <p:cNvPr id="16" name="Rectangle 15"/>
          <p:cNvSpPr/>
          <p:nvPr/>
        </p:nvSpPr>
        <p:spPr>
          <a:xfrm>
            <a:off x="547518" y="2581838"/>
            <a:ext cx="1981754" cy="3430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Callout 16"/>
          <p:cNvSpPr/>
          <p:nvPr/>
        </p:nvSpPr>
        <p:spPr>
          <a:xfrm>
            <a:off x="928048" y="4100743"/>
            <a:ext cx="1815152" cy="1516129"/>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Text from Word Doc</a:t>
            </a:r>
            <a:endParaRPr lang="en-US" b="1" dirty="0">
              <a:solidFill>
                <a:srgbClr val="FF0000"/>
              </a:solidFill>
            </a:endParaRPr>
          </a:p>
        </p:txBody>
      </p:sp>
    </p:spTree>
    <p:extLst>
      <p:ext uri="{BB962C8B-B14F-4D97-AF65-F5344CB8AC3E}">
        <p14:creationId xmlns:p14="http://schemas.microsoft.com/office/powerpoint/2010/main" val="3501542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CAS2Net </a:t>
            </a:r>
            <a:r>
              <a:rPr lang="en-US" dirty="0" smtClean="0"/>
              <a:t>Overview &gt; Menu &gt; Home &gt; FAQs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a:t>
            </a:fld>
            <a:endParaRPr lang="en-US" dirty="0">
              <a:solidFill>
                <a:srgbClr val="1F497D"/>
              </a:solidFill>
            </a:endParaRPr>
          </a:p>
        </p:txBody>
      </p:sp>
      <p:pic>
        <p:nvPicPr>
          <p:cNvPr id="8" name="Content Placeholder 7"/>
          <p:cNvPicPr>
            <a:picLocks noGrp="1" noChangeAspect="1"/>
          </p:cNvPicPr>
          <p:nvPr>
            <p:ph sz="quarter" idx="13"/>
          </p:nvPr>
        </p:nvPicPr>
        <p:blipFill>
          <a:blip r:embed="rId2"/>
          <a:stretch>
            <a:fillRect/>
          </a:stretch>
        </p:blipFill>
        <p:spPr>
          <a:xfrm>
            <a:off x="545306" y="1906587"/>
            <a:ext cx="8153400" cy="3533775"/>
          </a:xfrm>
          <a:prstGeom prst="rect">
            <a:avLst/>
          </a:prstGeom>
        </p:spPr>
      </p:pic>
      <p:sp>
        <p:nvSpPr>
          <p:cNvPr id="9" name="Rectangle 8"/>
          <p:cNvSpPr/>
          <p:nvPr/>
        </p:nvSpPr>
        <p:spPr>
          <a:xfrm>
            <a:off x="544664" y="2861181"/>
            <a:ext cx="1298884" cy="2802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Callout 4"/>
          <p:cNvSpPr/>
          <p:nvPr/>
        </p:nvSpPr>
        <p:spPr>
          <a:xfrm>
            <a:off x="9144" y="2744416"/>
            <a:ext cx="654712" cy="513748"/>
          </a:xfrm>
          <a:prstGeom prst="rightArrowCallout">
            <a:avLst>
              <a:gd name="adj1" fmla="val 25000"/>
              <a:gd name="adj2" fmla="val 25000"/>
              <a:gd name="adj3" fmla="val 25000"/>
              <a:gd name="adj4" fmla="val 86273"/>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0000"/>
                </a:solidFill>
              </a:rPr>
              <a:t>Select /Click</a:t>
            </a:r>
            <a:endParaRPr lang="en-US" sz="1000" b="1" dirty="0">
              <a:solidFill>
                <a:srgbClr val="FF0000"/>
              </a:solidFill>
            </a:endParaRPr>
          </a:p>
        </p:txBody>
      </p:sp>
    </p:spTree>
    <p:extLst>
      <p:ext uri="{BB962C8B-B14F-4D97-AF65-F5344CB8AC3E}">
        <p14:creationId xmlns:p14="http://schemas.microsoft.com/office/powerpoint/2010/main" val="32112033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555242" y="1209987"/>
            <a:ext cx="6367638" cy="2155559"/>
          </a:xfrm>
          <a:prstGeom prst="rect">
            <a:avLst/>
          </a:prstGeom>
        </p:spPr>
      </p:pic>
      <p:sp>
        <p:nvSpPr>
          <p:cNvPr id="2" name="Title 1"/>
          <p:cNvSpPr>
            <a:spLocks noGrp="1"/>
          </p:cNvSpPr>
          <p:nvPr>
            <p:ph type="title"/>
          </p:nvPr>
        </p:nvSpPr>
        <p:spPr/>
        <p:txBody>
          <a:bodyPr/>
          <a:lstStyle/>
          <a:p>
            <a:r>
              <a:rPr lang="en-US" dirty="0"/>
              <a:t>Contribution Plan by Three Factors - Employee</a:t>
            </a:r>
          </a:p>
        </p:txBody>
      </p:sp>
      <p:pic>
        <p:nvPicPr>
          <p:cNvPr id="5" name="Content Placeholder 4"/>
          <p:cNvPicPr>
            <a:picLocks noGrp="1" noChangeAspect="1"/>
          </p:cNvPicPr>
          <p:nvPr>
            <p:ph sz="quarter" idx="13"/>
          </p:nvPr>
        </p:nvPicPr>
        <p:blipFill>
          <a:blip r:embed="rId3"/>
          <a:stretch>
            <a:fillRect/>
          </a:stretch>
        </p:blipFill>
        <p:spPr>
          <a:xfrm>
            <a:off x="544664" y="1226472"/>
            <a:ext cx="1999376"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70</a:t>
            </a:fld>
            <a:endParaRPr lang="en-US" dirty="0">
              <a:solidFill>
                <a:srgbClr val="1F497D"/>
              </a:solidFill>
            </a:endParaRPr>
          </a:p>
        </p:txBody>
      </p:sp>
      <p:sp>
        <p:nvSpPr>
          <p:cNvPr id="9" name="Rectangle 8"/>
          <p:cNvSpPr/>
          <p:nvPr/>
        </p:nvSpPr>
        <p:spPr>
          <a:xfrm>
            <a:off x="383458" y="5341675"/>
            <a:ext cx="2159890" cy="1029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44663" y="2582022"/>
            <a:ext cx="1998684"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stretch>
            <a:fillRect/>
          </a:stretch>
        </p:blipFill>
        <p:spPr>
          <a:xfrm>
            <a:off x="544664" y="5094532"/>
            <a:ext cx="2010578" cy="1322871"/>
          </a:xfrm>
          <a:prstGeom prst="rect">
            <a:avLst/>
          </a:prstGeom>
        </p:spPr>
      </p:pic>
      <p:pic>
        <p:nvPicPr>
          <p:cNvPr id="8" name="Picture 7"/>
          <p:cNvPicPr>
            <a:picLocks noChangeAspect="1"/>
          </p:cNvPicPr>
          <p:nvPr/>
        </p:nvPicPr>
        <p:blipFill>
          <a:blip r:embed="rId5"/>
          <a:stretch>
            <a:fillRect/>
          </a:stretch>
        </p:blipFill>
        <p:spPr>
          <a:xfrm>
            <a:off x="2543348" y="5977611"/>
            <a:ext cx="6364679" cy="455037"/>
          </a:xfrm>
          <a:prstGeom prst="rect">
            <a:avLst/>
          </a:prstGeom>
        </p:spPr>
      </p:pic>
      <p:pic>
        <p:nvPicPr>
          <p:cNvPr id="11" name="Picture 10"/>
          <p:cNvPicPr>
            <a:picLocks noChangeAspect="1"/>
          </p:cNvPicPr>
          <p:nvPr/>
        </p:nvPicPr>
        <p:blipFill>
          <a:blip r:embed="rId6"/>
          <a:stretch>
            <a:fillRect/>
          </a:stretch>
        </p:blipFill>
        <p:spPr>
          <a:xfrm>
            <a:off x="2543348" y="3294301"/>
            <a:ext cx="6364679" cy="2709368"/>
          </a:xfrm>
          <a:prstGeom prst="rect">
            <a:avLst/>
          </a:prstGeom>
        </p:spPr>
      </p:pic>
      <p:sp>
        <p:nvSpPr>
          <p:cNvPr id="3" name="Rectangle 2"/>
          <p:cNvSpPr/>
          <p:nvPr/>
        </p:nvSpPr>
        <p:spPr>
          <a:xfrm>
            <a:off x="3931920" y="3365546"/>
            <a:ext cx="1289304" cy="2829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Callout 5"/>
          <p:cNvSpPr/>
          <p:nvPr/>
        </p:nvSpPr>
        <p:spPr>
          <a:xfrm>
            <a:off x="928048" y="4100743"/>
            <a:ext cx="1815152" cy="1516129"/>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Text from Word Doc</a:t>
            </a:r>
            <a:endParaRPr lang="en-US" b="1" dirty="0">
              <a:solidFill>
                <a:srgbClr val="FF0000"/>
              </a:solidFill>
            </a:endParaRPr>
          </a:p>
        </p:txBody>
      </p:sp>
    </p:spTree>
    <p:extLst>
      <p:ext uri="{BB962C8B-B14F-4D97-AF65-F5344CB8AC3E}">
        <p14:creationId xmlns:p14="http://schemas.microsoft.com/office/powerpoint/2010/main" val="31051436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by Three Factors - Employee</a:t>
            </a:r>
          </a:p>
        </p:txBody>
      </p:sp>
      <p:pic>
        <p:nvPicPr>
          <p:cNvPr id="5" name="Content Placeholder 4"/>
          <p:cNvPicPr>
            <a:picLocks noGrp="1" noChangeAspect="1"/>
          </p:cNvPicPr>
          <p:nvPr>
            <p:ph sz="quarter" idx="13"/>
          </p:nvPr>
        </p:nvPicPr>
        <p:blipFill>
          <a:blip r:embed="rId2"/>
          <a:stretch>
            <a:fillRect/>
          </a:stretch>
        </p:blipFill>
        <p:spPr>
          <a:xfrm>
            <a:off x="544664" y="1226472"/>
            <a:ext cx="1999376" cy="4953000"/>
          </a:xfrm>
          <a:prstGeom prst="rect">
            <a:avLst/>
          </a:prstGeom>
        </p:spPr>
      </p:pic>
      <p:sp>
        <p:nvSpPr>
          <p:cNvPr id="4" name="Slide Number Placeholder 3"/>
          <p:cNvSpPr>
            <a:spLocks noGrp="1"/>
          </p:cNvSpPr>
          <p:nvPr>
            <p:ph type="sldNum" sz="quarter" idx="12"/>
          </p:nvPr>
        </p:nvSpPr>
        <p:spPr>
          <a:xfrm>
            <a:off x="6893010" y="6609849"/>
            <a:ext cx="2133600" cy="169277"/>
          </a:xfrm>
        </p:spPr>
        <p:txBody>
          <a:bodyPr/>
          <a:lstStyle/>
          <a:p>
            <a:fld id="{6B6ACD0B-C28B-43EC-8BAD-9AD42B47F861}" type="slidenum">
              <a:rPr lang="en-US" smtClean="0">
                <a:solidFill>
                  <a:srgbClr val="1F497D"/>
                </a:solidFill>
              </a:rPr>
              <a:pPr/>
              <a:t>71</a:t>
            </a:fld>
            <a:endParaRPr lang="en-US" dirty="0">
              <a:solidFill>
                <a:srgbClr val="1F497D"/>
              </a:solidFill>
            </a:endParaRPr>
          </a:p>
        </p:txBody>
      </p:sp>
      <p:sp>
        <p:nvSpPr>
          <p:cNvPr id="9" name="Rectangle 8"/>
          <p:cNvSpPr/>
          <p:nvPr/>
        </p:nvSpPr>
        <p:spPr>
          <a:xfrm>
            <a:off x="383458" y="5341675"/>
            <a:ext cx="2159890" cy="1029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44663" y="2582022"/>
            <a:ext cx="1998684"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544664" y="5138034"/>
            <a:ext cx="2029628" cy="1322871"/>
          </a:xfrm>
          <a:prstGeom prst="rect">
            <a:avLst/>
          </a:prstGeom>
        </p:spPr>
      </p:pic>
      <p:pic>
        <p:nvPicPr>
          <p:cNvPr id="15" name="Picture 14"/>
          <p:cNvPicPr>
            <a:picLocks noChangeAspect="1"/>
          </p:cNvPicPr>
          <p:nvPr/>
        </p:nvPicPr>
        <p:blipFill>
          <a:blip r:embed="rId4"/>
          <a:stretch>
            <a:fillRect/>
          </a:stretch>
        </p:blipFill>
        <p:spPr>
          <a:xfrm>
            <a:off x="2574292" y="1209987"/>
            <a:ext cx="6367638" cy="2155559"/>
          </a:xfrm>
          <a:prstGeom prst="rect">
            <a:avLst/>
          </a:prstGeom>
        </p:spPr>
      </p:pic>
      <p:pic>
        <p:nvPicPr>
          <p:cNvPr id="8" name="Picture 7"/>
          <p:cNvPicPr>
            <a:picLocks noChangeAspect="1"/>
          </p:cNvPicPr>
          <p:nvPr/>
        </p:nvPicPr>
        <p:blipFill>
          <a:blip r:embed="rId5"/>
          <a:stretch>
            <a:fillRect/>
          </a:stretch>
        </p:blipFill>
        <p:spPr>
          <a:xfrm>
            <a:off x="2543348" y="5988413"/>
            <a:ext cx="6364679" cy="455037"/>
          </a:xfrm>
          <a:prstGeom prst="rect">
            <a:avLst/>
          </a:prstGeom>
        </p:spPr>
      </p:pic>
      <p:pic>
        <p:nvPicPr>
          <p:cNvPr id="10" name="Content Placeholder 4"/>
          <p:cNvPicPr>
            <a:picLocks noChangeAspect="1"/>
          </p:cNvPicPr>
          <p:nvPr/>
        </p:nvPicPr>
        <p:blipFill>
          <a:blip r:embed="rId6"/>
          <a:stretch>
            <a:fillRect/>
          </a:stretch>
        </p:blipFill>
        <p:spPr>
          <a:xfrm>
            <a:off x="2543347" y="3342920"/>
            <a:ext cx="6364679" cy="2667549"/>
          </a:xfrm>
          <a:prstGeom prst="rect">
            <a:avLst/>
          </a:prstGeom>
        </p:spPr>
      </p:pic>
      <p:sp>
        <p:nvSpPr>
          <p:cNvPr id="13" name="Rectangle 12"/>
          <p:cNvSpPr/>
          <p:nvPr/>
        </p:nvSpPr>
        <p:spPr>
          <a:xfrm>
            <a:off x="7255837" y="5999069"/>
            <a:ext cx="60527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187477" y="5886033"/>
            <a:ext cx="818866" cy="589038"/>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Rectangle 15"/>
          <p:cNvSpPr/>
          <p:nvPr/>
        </p:nvSpPr>
        <p:spPr>
          <a:xfrm>
            <a:off x="5213445" y="3384481"/>
            <a:ext cx="673174" cy="3592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Callout 16"/>
          <p:cNvSpPr/>
          <p:nvPr/>
        </p:nvSpPr>
        <p:spPr>
          <a:xfrm>
            <a:off x="928048" y="4100743"/>
            <a:ext cx="1815152" cy="1516129"/>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Text from Word Doc</a:t>
            </a:r>
            <a:endParaRPr lang="en-US" b="1" dirty="0">
              <a:solidFill>
                <a:srgbClr val="FF0000"/>
              </a:solidFill>
            </a:endParaRPr>
          </a:p>
        </p:txBody>
      </p:sp>
    </p:spTree>
    <p:extLst>
      <p:ext uri="{BB962C8B-B14F-4D97-AF65-F5344CB8AC3E}">
        <p14:creationId xmlns:p14="http://schemas.microsoft.com/office/powerpoint/2010/main" val="1167844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by Three Factors - Employee</a:t>
            </a:r>
          </a:p>
        </p:txBody>
      </p:sp>
      <p:pic>
        <p:nvPicPr>
          <p:cNvPr id="5" name="Content Placeholder 4"/>
          <p:cNvPicPr>
            <a:picLocks noGrp="1" noChangeAspect="1"/>
          </p:cNvPicPr>
          <p:nvPr>
            <p:ph sz="quarter" idx="13"/>
          </p:nvPr>
        </p:nvPicPr>
        <p:blipFill>
          <a:blip r:embed="rId2"/>
          <a:stretch>
            <a:fillRect/>
          </a:stretch>
        </p:blipFill>
        <p:spPr>
          <a:xfrm>
            <a:off x="544664" y="1226472"/>
            <a:ext cx="1999376" cy="4953000"/>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72</a:t>
            </a:fld>
            <a:endParaRPr lang="en-US" dirty="0">
              <a:solidFill>
                <a:srgbClr val="1F497D"/>
              </a:solidFill>
            </a:endParaRPr>
          </a:p>
        </p:txBody>
      </p:sp>
      <p:sp>
        <p:nvSpPr>
          <p:cNvPr id="9" name="Rectangle 8"/>
          <p:cNvSpPr/>
          <p:nvPr/>
        </p:nvSpPr>
        <p:spPr>
          <a:xfrm>
            <a:off x="383458" y="5303575"/>
            <a:ext cx="2159890" cy="1029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44663" y="2582022"/>
            <a:ext cx="1998684"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a:stretch>
            <a:fillRect/>
          </a:stretch>
        </p:blipFill>
        <p:spPr>
          <a:xfrm>
            <a:off x="544664" y="5094532"/>
            <a:ext cx="2029628" cy="1322871"/>
          </a:xfrm>
          <a:prstGeom prst="rect">
            <a:avLst/>
          </a:prstGeom>
        </p:spPr>
      </p:pic>
      <p:pic>
        <p:nvPicPr>
          <p:cNvPr id="17" name="Picture 16"/>
          <p:cNvPicPr>
            <a:picLocks noChangeAspect="1"/>
          </p:cNvPicPr>
          <p:nvPr/>
        </p:nvPicPr>
        <p:blipFill>
          <a:blip r:embed="rId4"/>
          <a:stretch>
            <a:fillRect/>
          </a:stretch>
        </p:blipFill>
        <p:spPr>
          <a:xfrm>
            <a:off x="2574292" y="1209987"/>
            <a:ext cx="6367638" cy="2155559"/>
          </a:xfrm>
          <a:prstGeom prst="rect">
            <a:avLst/>
          </a:prstGeom>
        </p:spPr>
      </p:pic>
      <p:pic>
        <p:nvPicPr>
          <p:cNvPr id="10" name="Content Placeholder 4"/>
          <p:cNvPicPr>
            <a:picLocks noChangeAspect="1"/>
          </p:cNvPicPr>
          <p:nvPr/>
        </p:nvPicPr>
        <p:blipFill>
          <a:blip r:embed="rId5"/>
          <a:stretch>
            <a:fillRect/>
          </a:stretch>
        </p:blipFill>
        <p:spPr>
          <a:xfrm>
            <a:off x="2543347" y="3332113"/>
            <a:ext cx="6364679" cy="2667549"/>
          </a:xfrm>
          <a:prstGeom prst="rect">
            <a:avLst/>
          </a:prstGeom>
        </p:spPr>
      </p:pic>
      <p:pic>
        <p:nvPicPr>
          <p:cNvPr id="8" name="Picture 7"/>
          <p:cNvPicPr>
            <a:picLocks noChangeAspect="1"/>
          </p:cNvPicPr>
          <p:nvPr/>
        </p:nvPicPr>
        <p:blipFill>
          <a:blip r:embed="rId6"/>
          <a:stretch>
            <a:fillRect/>
          </a:stretch>
        </p:blipFill>
        <p:spPr>
          <a:xfrm>
            <a:off x="2543348" y="5977606"/>
            <a:ext cx="6364679" cy="455037"/>
          </a:xfrm>
          <a:prstGeom prst="rect">
            <a:avLst/>
          </a:prstGeom>
        </p:spPr>
      </p:pic>
      <p:sp>
        <p:nvSpPr>
          <p:cNvPr id="13" name="Rectangle 12"/>
          <p:cNvSpPr/>
          <p:nvPr/>
        </p:nvSpPr>
        <p:spPr>
          <a:xfrm>
            <a:off x="7665277" y="5988262"/>
            <a:ext cx="1201805"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4542031" y="5586088"/>
            <a:ext cx="3064821" cy="1160689"/>
          </a:xfrm>
          <a:prstGeom prst="rightArrow">
            <a:avLst>
              <a:gd name="adj1" fmla="val 50000"/>
              <a:gd name="adj2" fmla="val 38183"/>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Once Completed</a:t>
            </a:r>
          </a:p>
          <a:p>
            <a:pPr algn="ctr"/>
            <a:r>
              <a:rPr lang="en-US" b="1" dirty="0" smtClean="0">
                <a:solidFill>
                  <a:srgbClr val="FF0000"/>
                </a:solidFill>
              </a:rPr>
              <a:t>Click Submit to Supervisor 1</a:t>
            </a:r>
            <a:endParaRPr lang="en-US" b="1" dirty="0">
              <a:solidFill>
                <a:srgbClr val="FF0000"/>
              </a:solidFill>
            </a:endParaRPr>
          </a:p>
        </p:txBody>
      </p:sp>
      <p:sp>
        <p:nvSpPr>
          <p:cNvPr id="15" name="Rectangle 14"/>
          <p:cNvSpPr/>
          <p:nvPr/>
        </p:nvSpPr>
        <p:spPr>
          <a:xfrm>
            <a:off x="5184648" y="3365546"/>
            <a:ext cx="731520" cy="2829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Callout 18"/>
          <p:cNvSpPr/>
          <p:nvPr/>
        </p:nvSpPr>
        <p:spPr>
          <a:xfrm>
            <a:off x="928048" y="4100743"/>
            <a:ext cx="1815152" cy="1516129"/>
          </a:xfrm>
          <a:prstGeom prst="right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Type or Paste Text from Word Doc</a:t>
            </a:r>
            <a:endParaRPr lang="en-US" b="1" dirty="0">
              <a:solidFill>
                <a:srgbClr val="FF0000"/>
              </a:solidFill>
            </a:endParaRPr>
          </a:p>
        </p:txBody>
      </p:sp>
    </p:spTree>
    <p:extLst>
      <p:ext uri="{BB962C8B-B14F-4D97-AF65-F5344CB8AC3E}">
        <p14:creationId xmlns:p14="http://schemas.microsoft.com/office/powerpoint/2010/main" val="27976536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by Three Factors - Employee</a:t>
            </a:r>
          </a:p>
        </p:txBody>
      </p:sp>
      <p:pic>
        <p:nvPicPr>
          <p:cNvPr id="5" name="Content Placeholder 4"/>
          <p:cNvPicPr>
            <a:picLocks noGrp="1" noChangeAspect="1"/>
          </p:cNvPicPr>
          <p:nvPr>
            <p:ph sz="quarter" idx="13"/>
          </p:nvPr>
        </p:nvPicPr>
        <p:blipFill>
          <a:blip r:embed="rId2"/>
          <a:stretch>
            <a:fillRect/>
          </a:stretch>
        </p:blipFill>
        <p:spPr>
          <a:xfrm>
            <a:off x="544513" y="2827554"/>
            <a:ext cx="8137525" cy="1691842"/>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73</a:t>
            </a:fld>
            <a:endParaRPr lang="en-US" dirty="0">
              <a:solidFill>
                <a:srgbClr val="1F497D"/>
              </a:solidFill>
            </a:endParaRPr>
          </a:p>
        </p:txBody>
      </p:sp>
      <p:sp>
        <p:nvSpPr>
          <p:cNvPr id="6" name="Rectangle 5"/>
          <p:cNvSpPr/>
          <p:nvPr/>
        </p:nvSpPr>
        <p:spPr>
          <a:xfrm>
            <a:off x="6001499" y="3766528"/>
            <a:ext cx="387270"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5152766" y="3721732"/>
            <a:ext cx="818866" cy="468290"/>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6545713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stretch>
            <a:fillRect/>
          </a:stretch>
        </p:blipFill>
        <p:spPr>
          <a:xfrm>
            <a:off x="2315181" y="1201198"/>
            <a:ext cx="6366857" cy="2407977"/>
          </a:xfrm>
          <a:prstGeom prst="rect">
            <a:avLst/>
          </a:prstGeom>
        </p:spPr>
      </p:pic>
      <p:pic>
        <p:nvPicPr>
          <p:cNvPr id="11" name="Picture 10"/>
          <p:cNvPicPr>
            <a:picLocks noChangeAspect="1"/>
          </p:cNvPicPr>
          <p:nvPr/>
        </p:nvPicPr>
        <p:blipFill>
          <a:blip r:embed="rId3"/>
          <a:stretch>
            <a:fillRect/>
          </a:stretch>
        </p:blipFill>
        <p:spPr>
          <a:xfrm>
            <a:off x="544663" y="4172519"/>
            <a:ext cx="1770547" cy="1746913"/>
          </a:xfrm>
          <a:prstGeom prst="rect">
            <a:avLst/>
          </a:prstGeom>
        </p:spPr>
      </p:pic>
      <p:sp>
        <p:nvSpPr>
          <p:cNvPr id="2" name="Title 1"/>
          <p:cNvSpPr>
            <a:spLocks noGrp="1"/>
          </p:cNvSpPr>
          <p:nvPr>
            <p:ph type="title"/>
          </p:nvPr>
        </p:nvSpPr>
        <p:spPr/>
        <p:txBody>
          <a:bodyPr/>
          <a:lstStyle/>
          <a:p>
            <a:r>
              <a:rPr lang="en-US" dirty="0"/>
              <a:t>Contribution Plan by Three Factors - Employee</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74</a:t>
            </a:fld>
            <a:endParaRPr lang="en-US" dirty="0">
              <a:solidFill>
                <a:srgbClr val="1F497D"/>
              </a:solidFill>
            </a:endParaRPr>
          </a:p>
        </p:txBody>
      </p:sp>
      <p:pic>
        <p:nvPicPr>
          <p:cNvPr id="8" name="Content Placeholder 4"/>
          <p:cNvPicPr>
            <a:picLocks noChangeAspect="1"/>
          </p:cNvPicPr>
          <p:nvPr/>
        </p:nvPicPr>
        <p:blipFill>
          <a:blip r:embed="rId4"/>
          <a:stretch>
            <a:fillRect/>
          </a:stretch>
        </p:blipFill>
        <p:spPr>
          <a:xfrm>
            <a:off x="544664" y="1141855"/>
            <a:ext cx="1770517" cy="3806611"/>
          </a:xfrm>
          <a:prstGeom prst="rect">
            <a:avLst/>
          </a:prstGeom>
        </p:spPr>
      </p:pic>
      <p:sp>
        <p:nvSpPr>
          <p:cNvPr id="3" name="Left Arrow Callout 2"/>
          <p:cNvSpPr/>
          <p:nvPr/>
        </p:nvSpPr>
        <p:spPr>
          <a:xfrm>
            <a:off x="5961752" y="1058172"/>
            <a:ext cx="2505973" cy="499851"/>
          </a:xfrm>
          <a:prstGeom prst="leftArrowCallout">
            <a:avLst>
              <a:gd name="adj1" fmla="val 25000"/>
              <a:gd name="adj2" fmla="val 50000"/>
              <a:gd name="adj3" fmla="val 22129"/>
              <a:gd name="adj4" fmla="val 85238"/>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FF"/>
                </a:solidFill>
              </a:rPr>
              <a:t>Note change from Draft to Submitted</a:t>
            </a:r>
            <a:endParaRPr lang="en-US" sz="1600" b="1" dirty="0">
              <a:solidFill>
                <a:srgbClr val="0000FF"/>
              </a:solidFill>
            </a:endParaRPr>
          </a:p>
        </p:txBody>
      </p:sp>
      <p:pic>
        <p:nvPicPr>
          <p:cNvPr id="7" name="Picture 6"/>
          <p:cNvPicPr>
            <a:picLocks noChangeAspect="1"/>
          </p:cNvPicPr>
          <p:nvPr/>
        </p:nvPicPr>
        <p:blipFill>
          <a:blip r:embed="rId5"/>
          <a:stretch>
            <a:fillRect/>
          </a:stretch>
        </p:blipFill>
        <p:spPr>
          <a:xfrm>
            <a:off x="2329044" y="3620961"/>
            <a:ext cx="6352993" cy="2369998"/>
          </a:xfrm>
          <a:prstGeom prst="rect">
            <a:avLst/>
          </a:prstGeom>
        </p:spPr>
      </p:pic>
      <p:sp>
        <p:nvSpPr>
          <p:cNvPr id="15" name="Rectangle 14"/>
          <p:cNvSpPr/>
          <p:nvPr/>
        </p:nvSpPr>
        <p:spPr>
          <a:xfrm>
            <a:off x="2293323" y="4796657"/>
            <a:ext cx="2904319" cy="36908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1414297" y="4683620"/>
            <a:ext cx="818866" cy="635027"/>
          </a:xfrm>
          <a:prstGeom prst="righ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80808"/>
                </a:solidFill>
              </a:rPr>
              <a:t>Note</a:t>
            </a:r>
            <a:endParaRPr lang="en-US" b="1" dirty="0">
              <a:solidFill>
                <a:srgbClr val="080808"/>
              </a:solidFill>
            </a:endParaRPr>
          </a:p>
        </p:txBody>
      </p:sp>
    </p:spTree>
    <p:extLst>
      <p:ext uri="{BB962C8B-B14F-4D97-AF65-F5344CB8AC3E}">
        <p14:creationId xmlns:p14="http://schemas.microsoft.com/office/powerpoint/2010/main" val="22647438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Contribution </a:t>
            </a:r>
            <a:r>
              <a:rPr lang="en-US" dirty="0" smtClean="0">
                <a:solidFill>
                  <a:srgbClr val="FF0000"/>
                </a:solidFill>
              </a:rPr>
              <a:t>Plan Returned </a:t>
            </a:r>
            <a:r>
              <a:rPr lang="en-US" dirty="0" smtClean="0"/>
              <a:t>– Email Notification </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75</a:t>
            </a:fld>
            <a:endParaRPr lang="en-US" dirty="0">
              <a:solidFill>
                <a:srgbClr val="1F497D"/>
              </a:solidFill>
            </a:endParaRPr>
          </a:p>
        </p:txBody>
      </p:sp>
      <p:pic>
        <p:nvPicPr>
          <p:cNvPr id="6" name="Content Placeholder 5"/>
          <p:cNvPicPr>
            <a:picLocks noGrp="1" noChangeAspect="1"/>
          </p:cNvPicPr>
          <p:nvPr>
            <p:ph sz="quarter" idx="13"/>
          </p:nvPr>
        </p:nvPicPr>
        <p:blipFill>
          <a:blip r:embed="rId2"/>
          <a:stretch>
            <a:fillRect/>
          </a:stretch>
        </p:blipFill>
        <p:spPr>
          <a:xfrm>
            <a:off x="691221" y="1087864"/>
            <a:ext cx="6404335" cy="1691369"/>
          </a:xfrm>
          <a:prstGeom prst="rect">
            <a:avLst/>
          </a:prstGeom>
          <a:ln w="57150">
            <a:solidFill>
              <a:srgbClr val="0033CC"/>
            </a:solidFill>
          </a:ln>
        </p:spPr>
      </p:pic>
      <p:pic>
        <p:nvPicPr>
          <p:cNvPr id="8" name="Picture 7"/>
          <p:cNvPicPr>
            <a:picLocks noChangeAspect="1"/>
          </p:cNvPicPr>
          <p:nvPr/>
        </p:nvPicPr>
        <p:blipFill>
          <a:blip r:embed="rId3"/>
          <a:stretch>
            <a:fillRect/>
          </a:stretch>
        </p:blipFill>
        <p:spPr>
          <a:xfrm>
            <a:off x="2066489" y="2941296"/>
            <a:ext cx="6404335" cy="3525539"/>
          </a:xfrm>
          <a:prstGeom prst="rect">
            <a:avLst/>
          </a:prstGeom>
          <a:ln w="57150">
            <a:solidFill>
              <a:srgbClr val="0033CC"/>
            </a:solidFill>
          </a:ln>
        </p:spPr>
      </p:pic>
      <p:sp>
        <p:nvSpPr>
          <p:cNvPr id="11" name="Rectangle 10"/>
          <p:cNvSpPr/>
          <p:nvPr/>
        </p:nvSpPr>
        <p:spPr>
          <a:xfrm>
            <a:off x="2601320" y="4502495"/>
            <a:ext cx="2156346"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056964" y="2492812"/>
            <a:ext cx="2156346"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080136" y="5402777"/>
            <a:ext cx="3168849" cy="382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Callout 14"/>
          <p:cNvSpPr/>
          <p:nvPr/>
        </p:nvSpPr>
        <p:spPr>
          <a:xfrm>
            <a:off x="504825" y="5179743"/>
            <a:ext cx="1553878" cy="828676"/>
          </a:xfrm>
          <a:prstGeom prst="rightArrowCallout">
            <a:avLst>
              <a:gd name="adj1" fmla="val 23376"/>
              <a:gd name="adj2" fmla="val 25000"/>
              <a:gd name="adj3" fmla="val 39354"/>
              <a:gd name="adj4" fmla="val 70772"/>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33CC"/>
                </a:solidFill>
              </a:rPr>
              <a:t>Reason for Return to Employee</a:t>
            </a:r>
            <a:endParaRPr lang="en-US" sz="1600" b="1" dirty="0">
              <a:solidFill>
                <a:srgbClr val="0033CC"/>
              </a:solidFill>
            </a:endParaRPr>
          </a:p>
        </p:txBody>
      </p:sp>
    </p:spTree>
    <p:extLst>
      <p:ext uri="{BB962C8B-B14F-4D97-AF65-F5344CB8AC3E}">
        <p14:creationId xmlns:p14="http://schemas.microsoft.com/office/powerpoint/2010/main" val="30728046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7837" y="2997800"/>
            <a:ext cx="8137525" cy="1500931"/>
          </a:xfrm>
          <a:prstGeom prst="rect">
            <a:avLst/>
          </a:prstGeom>
        </p:spPr>
      </p:pic>
      <p:sp>
        <p:nvSpPr>
          <p:cNvPr id="2" name="Title 1"/>
          <p:cNvSpPr>
            <a:spLocks noGrp="1"/>
          </p:cNvSpPr>
          <p:nvPr>
            <p:ph type="title"/>
          </p:nvPr>
        </p:nvSpPr>
        <p:spPr/>
        <p:txBody>
          <a:bodyPr/>
          <a:lstStyle/>
          <a:p>
            <a:r>
              <a:rPr lang="en-US" dirty="0">
                <a:solidFill>
                  <a:srgbClr val="080808"/>
                </a:solidFill>
              </a:rPr>
              <a:t>Contribution Plan </a:t>
            </a:r>
            <a:r>
              <a:rPr lang="en-US" dirty="0" smtClean="0">
                <a:solidFill>
                  <a:srgbClr val="080808"/>
                </a:solidFill>
              </a:rPr>
              <a:t>Returned - Employee</a:t>
            </a:r>
            <a:endParaRPr lang="en-US" dirty="0">
              <a:solidFill>
                <a:srgbClr val="080808"/>
              </a:solidFill>
            </a:endParaRPr>
          </a:p>
        </p:txBody>
      </p:sp>
      <p:pic>
        <p:nvPicPr>
          <p:cNvPr id="5" name="Content Placeholder 4"/>
          <p:cNvPicPr>
            <a:picLocks noGrp="1" noChangeAspect="1"/>
          </p:cNvPicPr>
          <p:nvPr>
            <p:ph sz="quarter" idx="13"/>
          </p:nvPr>
        </p:nvPicPr>
        <p:blipFill>
          <a:blip r:embed="rId3"/>
          <a:stretch>
            <a:fillRect/>
          </a:stretch>
        </p:blipFill>
        <p:spPr>
          <a:xfrm>
            <a:off x="477838" y="1229622"/>
            <a:ext cx="8137525" cy="1853903"/>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76</a:t>
            </a:fld>
            <a:endParaRPr lang="en-US" dirty="0">
              <a:solidFill>
                <a:srgbClr val="1F497D"/>
              </a:solidFill>
            </a:endParaRPr>
          </a:p>
        </p:txBody>
      </p:sp>
      <p:pic>
        <p:nvPicPr>
          <p:cNvPr id="7" name="Picture 6"/>
          <p:cNvPicPr>
            <a:picLocks noChangeAspect="1"/>
          </p:cNvPicPr>
          <p:nvPr/>
        </p:nvPicPr>
        <p:blipFill>
          <a:blip r:embed="rId4"/>
          <a:stretch>
            <a:fillRect/>
          </a:stretch>
        </p:blipFill>
        <p:spPr>
          <a:xfrm>
            <a:off x="487361" y="4498731"/>
            <a:ext cx="8137526" cy="1546944"/>
          </a:xfrm>
          <a:prstGeom prst="rect">
            <a:avLst/>
          </a:prstGeom>
        </p:spPr>
      </p:pic>
      <p:sp>
        <p:nvSpPr>
          <p:cNvPr id="9" name="Right Arrow Callout 8"/>
          <p:cNvSpPr/>
          <p:nvPr/>
        </p:nvSpPr>
        <p:spPr>
          <a:xfrm>
            <a:off x="123825" y="3896457"/>
            <a:ext cx="1714501" cy="1665787"/>
          </a:xfrm>
          <a:prstGeom prst="rightArrowCallout">
            <a:avLst>
              <a:gd name="adj1" fmla="val 25000"/>
              <a:gd name="adj2" fmla="val 25000"/>
              <a:gd name="adj3" fmla="val 25000"/>
              <a:gd name="adj4" fmla="val 70120"/>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rgbClr val="FF0000"/>
                </a:solidFill>
              </a:rPr>
              <a:t>Employee updates and submits Contribution Plan to Supervisor 1</a:t>
            </a:r>
            <a:endParaRPr lang="en-US" sz="1500" b="1" dirty="0">
              <a:solidFill>
                <a:srgbClr val="FF0000"/>
              </a:solidFill>
            </a:endParaRPr>
          </a:p>
        </p:txBody>
      </p:sp>
      <p:sp>
        <p:nvSpPr>
          <p:cNvPr id="10" name="Rectangle 9"/>
          <p:cNvSpPr/>
          <p:nvPr/>
        </p:nvSpPr>
        <p:spPr>
          <a:xfrm>
            <a:off x="1809750" y="4584456"/>
            <a:ext cx="2588812" cy="2672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Callout 11"/>
          <p:cNvSpPr/>
          <p:nvPr/>
        </p:nvSpPr>
        <p:spPr>
          <a:xfrm>
            <a:off x="8024931" y="780293"/>
            <a:ext cx="957144" cy="49151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pic>
        <p:nvPicPr>
          <p:cNvPr id="13" name="Picture 12"/>
          <p:cNvPicPr>
            <a:picLocks noChangeAspect="1"/>
          </p:cNvPicPr>
          <p:nvPr/>
        </p:nvPicPr>
        <p:blipFill>
          <a:blip r:embed="rId5"/>
          <a:stretch>
            <a:fillRect/>
          </a:stretch>
        </p:blipFill>
        <p:spPr>
          <a:xfrm>
            <a:off x="7294533" y="1565806"/>
            <a:ext cx="1213104" cy="674789"/>
          </a:xfrm>
          <a:prstGeom prst="rect">
            <a:avLst/>
          </a:prstGeom>
          <a:ln w="57150">
            <a:solidFill>
              <a:srgbClr val="FF0000"/>
            </a:solidFill>
          </a:ln>
        </p:spPr>
      </p:pic>
      <p:sp>
        <p:nvSpPr>
          <p:cNvPr id="14" name="Up Arrow Callout 13"/>
          <p:cNvSpPr/>
          <p:nvPr/>
        </p:nvSpPr>
        <p:spPr>
          <a:xfrm>
            <a:off x="7031143" y="2201197"/>
            <a:ext cx="1106567" cy="812870"/>
          </a:xfrm>
          <a:prstGeom prst="upArrowCallout">
            <a:avLst>
              <a:gd name="adj1" fmla="val 25000"/>
              <a:gd name="adj2" fmla="val 25000"/>
              <a:gd name="adj3" fmla="val 25000"/>
              <a:gd name="adj4" fmla="val 684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
        <p:nvSpPr>
          <p:cNvPr id="15" name="Up Arrow Callout 14"/>
          <p:cNvSpPr/>
          <p:nvPr/>
        </p:nvSpPr>
        <p:spPr>
          <a:xfrm>
            <a:off x="1788116" y="5994783"/>
            <a:ext cx="2510833" cy="803393"/>
          </a:xfrm>
          <a:prstGeom prst="upArrowCallout">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FF"/>
                </a:solidFill>
              </a:rPr>
              <a:t>Plan Submitted to Supervisor 1 for Approval</a:t>
            </a:r>
            <a:endParaRPr lang="en-US" sz="1600" b="1" dirty="0">
              <a:solidFill>
                <a:srgbClr val="0000FF"/>
              </a:solidFill>
            </a:endParaRPr>
          </a:p>
        </p:txBody>
      </p:sp>
      <p:sp>
        <p:nvSpPr>
          <p:cNvPr id="16" name="Rectangle 15"/>
          <p:cNvSpPr/>
          <p:nvPr/>
        </p:nvSpPr>
        <p:spPr>
          <a:xfrm>
            <a:off x="1714500" y="5802942"/>
            <a:ext cx="2623438" cy="207333"/>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4154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 Email Notification </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77</a:t>
            </a:fld>
            <a:endParaRPr lang="en-US" dirty="0">
              <a:solidFill>
                <a:srgbClr val="1F497D"/>
              </a:solidFill>
            </a:endParaRPr>
          </a:p>
        </p:txBody>
      </p:sp>
      <p:sp>
        <p:nvSpPr>
          <p:cNvPr id="3" name="Content Placeholder 2"/>
          <p:cNvSpPr>
            <a:spLocks noGrp="1"/>
          </p:cNvSpPr>
          <p:nvPr>
            <p:ph sz="quarter" idx="13"/>
          </p:nvPr>
        </p:nvSpPr>
        <p:spPr/>
        <p:txBody>
          <a:bodyPr/>
          <a:lstStyle/>
          <a:p>
            <a:pPr marL="0" indent="0">
              <a:buNone/>
            </a:pPr>
            <a:r>
              <a:rPr lang="en-US" b="0" dirty="0" smtClean="0"/>
              <a:t>Once the supervisor has completed the review and discussion of the contribution plan with the employee, the supervisor documents this by entering the method and date of communication, and releases the approved plan to the employee.  Method of communication could be face-to-face, tele-conference, video conference, email or other.</a:t>
            </a:r>
          </a:p>
          <a:p>
            <a:pPr marL="0" indent="0">
              <a:buNone/>
            </a:pPr>
            <a:endParaRPr lang="en-US" b="0" dirty="0"/>
          </a:p>
          <a:p>
            <a:pPr marL="0" indent="0">
              <a:buNone/>
            </a:pPr>
            <a:r>
              <a:rPr lang="en-US" dirty="0" smtClean="0">
                <a:solidFill>
                  <a:srgbClr val="0033CC"/>
                </a:solidFill>
              </a:rPr>
              <a:t>An email notification will not be sent when the contribution plan is approved because of the documented review and discussion between the employee and the supervisor. </a:t>
            </a:r>
            <a:endParaRPr lang="en-US" dirty="0">
              <a:solidFill>
                <a:srgbClr val="0033CC"/>
              </a:solidFill>
            </a:endParaRPr>
          </a:p>
          <a:p>
            <a:pPr marL="0" indent="0">
              <a:buNone/>
            </a:pPr>
            <a:endParaRPr lang="en-US" b="0" dirty="0" smtClean="0"/>
          </a:p>
          <a:p>
            <a:pPr marL="0" indent="0">
              <a:buNone/>
            </a:pPr>
            <a:r>
              <a:rPr lang="en-US" b="0" dirty="0" smtClean="0"/>
              <a:t>With the release of the approved contribution plan,                                                                   the employee can view and/or generate a file of the                                                                                                             approved plan by going to Menu &gt; Employee&gt; Reports.</a:t>
            </a:r>
            <a:endParaRPr lang="en-US" b="0" dirty="0"/>
          </a:p>
        </p:txBody>
      </p:sp>
      <p:pic>
        <p:nvPicPr>
          <p:cNvPr id="5" name="Picture 4"/>
          <p:cNvPicPr>
            <a:picLocks noChangeAspect="1"/>
          </p:cNvPicPr>
          <p:nvPr/>
        </p:nvPicPr>
        <p:blipFill>
          <a:blip r:embed="rId2"/>
          <a:stretch>
            <a:fillRect/>
          </a:stretch>
        </p:blipFill>
        <p:spPr>
          <a:xfrm>
            <a:off x="6371306" y="3536941"/>
            <a:ext cx="1900204" cy="2994792"/>
          </a:xfrm>
          <a:prstGeom prst="rect">
            <a:avLst/>
          </a:prstGeom>
        </p:spPr>
      </p:pic>
    </p:spTree>
    <p:extLst>
      <p:ext uri="{BB962C8B-B14F-4D97-AF65-F5344CB8AC3E}">
        <p14:creationId xmlns:p14="http://schemas.microsoft.com/office/powerpoint/2010/main" val="10462553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a:t>
            </a:r>
            <a:r>
              <a:rPr lang="en-US" dirty="0" smtClean="0"/>
              <a:t>Employee - Reports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78</a:t>
            </a:fld>
            <a:endParaRPr lang="en-US" dirty="0">
              <a:solidFill>
                <a:srgbClr val="1F497D"/>
              </a:solidFill>
            </a:endParaRPr>
          </a:p>
        </p:txBody>
      </p:sp>
      <p:pic>
        <p:nvPicPr>
          <p:cNvPr id="9" name="Content Placeholder 8"/>
          <p:cNvPicPr>
            <a:picLocks noGrp="1" noChangeAspect="1"/>
          </p:cNvPicPr>
          <p:nvPr>
            <p:ph sz="quarter" idx="13"/>
          </p:nvPr>
        </p:nvPicPr>
        <p:blipFill>
          <a:blip r:embed="rId2"/>
          <a:stretch>
            <a:fillRect/>
          </a:stretch>
        </p:blipFill>
        <p:spPr>
          <a:xfrm>
            <a:off x="544513" y="4237061"/>
            <a:ext cx="8137525" cy="2237819"/>
          </a:xfrm>
          <a:prstGeom prst="rect">
            <a:avLst/>
          </a:prstGeom>
        </p:spPr>
      </p:pic>
      <p:sp>
        <p:nvSpPr>
          <p:cNvPr id="6" name="Rectangle 5"/>
          <p:cNvSpPr/>
          <p:nvPr/>
        </p:nvSpPr>
        <p:spPr>
          <a:xfrm>
            <a:off x="544513" y="5243908"/>
            <a:ext cx="909383" cy="2516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4"/>
          <p:cNvPicPr>
            <a:picLocks noChangeAspect="1"/>
          </p:cNvPicPr>
          <p:nvPr/>
        </p:nvPicPr>
        <p:blipFill>
          <a:blip r:embed="rId3"/>
          <a:stretch>
            <a:fillRect/>
          </a:stretch>
        </p:blipFill>
        <p:spPr>
          <a:xfrm>
            <a:off x="579334" y="2113182"/>
            <a:ext cx="8137525" cy="1671629"/>
          </a:xfrm>
          <a:prstGeom prst="rect">
            <a:avLst/>
          </a:prstGeom>
        </p:spPr>
      </p:pic>
      <p:sp>
        <p:nvSpPr>
          <p:cNvPr id="8" name="TextBox 7"/>
          <p:cNvSpPr txBox="1"/>
          <p:nvPr/>
        </p:nvSpPr>
        <p:spPr>
          <a:xfrm>
            <a:off x="544513" y="1143557"/>
            <a:ext cx="8119872" cy="3139321"/>
          </a:xfrm>
          <a:prstGeom prst="rect">
            <a:avLst/>
          </a:prstGeom>
          <a:noFill/>
        </p:spPr>
        <p:txBody>
          <a:bodyPr wrap="square" rtlCol="0">
            <a:spAutoFit/>
          </a:bodyPr>
          <a:lstStyle/>
          <a:p>
            <a:r>
              <a:rPr lang="en-US" dirty="0" smtClean="0">
                <a:solidFill>
                  <a:srgbClr val="080808"/>
                </a:solidFill>
              </a:rPr>
              <a:t>The Reports Section is populated with the </a:t>
            </a:r>
            <a:r>
              <a:rPr lang="en-US" u="sng" dirty="0" smtClean="0">
                <a:solidFill>
                  <a:srgbClr val="080808"/>
                </a:solidFill>
              </a:rPr>
              <a:t>APPROVED</a:t>
            </a:r>
            <a:r>
              <a:rPr lang="en-US" dirty="0" smtClean="0">
                <a:solidFill>
                  <a:srgbClr val="080808"/>
                </a:solidFill>
              </a:rPr>
              <a:t> Contribution Plans, Midpoint Assessments, Closeout Assessments, Additional Feedback, Annual Assessments and Salary Appraisal Forms.  In this slide, 2019 only has the approved Contribution Plan</a:t>
            </a:r>
          </a:p>
          <a:p>
            <a:endParaRPr lang="en-US" dirty="0">
              <a:solidFill>
                <a:srgbClr val="080808"/>
              </a:solidFill>
            </a:endParaRPr>
          </a:p>
          <a:p>
            <a:endParaRPr lang="en-US" dirty="0" smtClean="0">
              <a:solidFill>
                <a:srgbClr val="080808"/>
              </a:solidFill>
            </a:endParaRPr>
          </a:p>
          <a:p>
            <a:endParaRPr lang="en-US" dirty="0">
              <a:solidFill>
                <a:srgbClr val="080808"/>
              </a:solidFill>
            </a:endParaRPr>
          </a:p>
          <a:p>
            <a:endParaRPr lang="en-US" dirty="0" smtClean="0">
              <a:solidFill>
                <a:srgbClr val="080808"/>
              </a:solidFill>
            </a:endParaRPr>
          </a:p>
          <a:p>
            <a:endParaRPr lang="en-US" dirty="0">
              <a:solidFill>
                <a:srgbClr val="080808"/>
              </a:solidFill>
            </a:endParaRPr>
          </a:p>
          <a:p>
            <a:endParaRPr lang="en-US" dirty="0" smtClean="0">
              <a:solidFill>
                <a:srgbClr val="080808"/>
              </a:solidFill>
            </a:endParaRPr>
          </a:p>
          <a:p>
            <a:endParaRPr lang="en-US" dirty="0">
              <a:solidFill>
                <a:srgbClr val="080808"/>
              </a:solidFill>
            </a:endParaRPr>
          </a:p>
          <a:p>
            <a:r>
              <a:rPr lang="en-US" dirty="0" smtClean="0">
                <a:solidFill>
                  <a:srgbClr val="080808"/>
                </a:solidFill>
              </a:rPr>
              <a:t>And 2018 has the APPROVED plans, assessments and the Salary Appraisal Forms.</a:t>
            </a:r>
            <a:endParaRPr lang="en-US" dirty="0">
              <a:solidFill>
                <a:srgbClr val="080808"/>
              </a:solidFill>
            </a:endParaRPr>
          </a:p>
        </p:txBody>
      </p:sp>
      <p:sp>
        <p:nvSpPr>
          <p:cNvPr id="11" name="Rectangle 10"/>
          <p:cNvSpPr/>
          <p:nvPr/>
        </p:nvSpPr>
        <p:spPr>
          <a:xfrm>
            <a:off x="550609" y="3128596"/>
            <a:ext cx="909383" cy="2516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75168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p:cNvPicPr>
            <a:picLocks noChangeAspect="1"/>
          </p:cNvPicPr>
          <p:nvPr/>
        </p:nvPicPr>
        <p:blipFill>
          <a:blip r:embed="rId2"/>
          <a:stretch>
            <a:fillRect/>
          </a:stretch>
        </p:blipFill>
        <p:spPr>
          <a:xfrm>
            <a:off x="442174" y="1857150"/>
            <a:ext cx="8137525" cy="1671629"/>
          </a:xfrm>
          <a:prstGeom prst="rect">
            <a:avLst/>
          </a:prstGeom>
        </p:spPr>
      </p:pic>
      <p:sp>
        <p:nvSpPr>
          <p:cNvPr id="2" name="Title 1"/>
          <p:cNvSpPr>
            <a:spLocks noGrp="1"/>
          </p:cNvSpPr>
          <p:nvPr>
            <p:ph type="title"/>
          </p:nvPr>
        </p:nvSpPr>
        <p:spPr/>
        <p:txBody>
          <a:bodyPr/>
          <a:lstStyle/>
          <a:p>
            <a:r>
              <a:rPr lang="en-US" dirty="0"/>
              <a:t>Contribution Plan – Employee - Reports</a:t>
            </a:r>
          </a:p>
        </p:txBody>
      </p:sp>
      <p:sp>
        <p:nvSpPr>
          <p:cNvPr id="3" name="Content Placeholder 2"/>
          <p:cNvSpPr>
            <a:spLocks noGrp="1"/>
          </p:cNvSpPr>
          <p:nvPr>
            <p:ph sz="quarter" idx="13"/>
          </p:nvPr>
        </p:nvSpPr>
        <p:spPr/>
        <p:txBody>
          <a:bodyPr/>
          <a:lstStyle/>
          <a:p>
            <a:pPr marL="0" indent="0">
              <a:buNone/>
            </a:pPr>
            <a:r>
              <a:rPr lang="en-US" b="0" dirty="0" smtClean="0"/>
              <a:t>Two Options to Generate Approved Contribution Plan Report</a:t>
            </a:r>
          </a:p>
          <a:p>
            <a:pPr marL="457200" indent="-457200">
              <a:buAutoNum type="arabicPeriod"/>
            </a:pPr>
            <a:r>
              <a:rPr lang="en-US" b="0" dirty="0" smtClean="0"/>
              <a:t>Menu &gt; Employee &gt; Reports </a:t>
            </a:r>
          </a:p>
          <a:p>
            <a:pPr marL="457200" indent="-457200">
              <a:buAutoNum type="arabicPeriod"/>
            </a:pPr>
            <a:endParaRPr lang="en-US" b="0" dirty="0"/>
          </a:p>
          <a:p>
            <a:pPr marL="457200" indent="-457200">
              <a:buAutoNum type="arabicPeriod"/>
            </a:pPr>
            <a:endParaRPr lang="en-US" b="0" dirty="0" smtClean="0"/>
          </a:p>
          <a:p>
            <a:pPr marL="457200" indent="-457200">
              <a:buAutoNum type="arabicPeriod"/>
            </a:pPr>
            <a:endParaRPr lang="en-US" b="0" dirty="0"/>
          </a:p>
          <a:p>
            <a:pPr marL="457200" indent="-457200">
              <a:buAutoNum type="arabicPeriod"/>
            </a:pPr>
            <a:endParaRPr lang="en-US" b="0" dirty="0" smtClean="0"/>
          </a:p>
          <a:p>
            <a:pPr marL="457200" indent="-457200">
              <a:buAutoNum type="arabicPeriod"/>
            </a:pPr>
            <a:endParaRPr lang="en-US" b="0" dirty="0"/>
          </a:p>
          <a:p>
            <a:pPr marL="457200" indent="-457200">
              <a:buAutoNum type="arabicPeriod"/>
            </a:pPr>
            <a:r>
              <a:rPr lang="en-US" b="0" dirty="0" smtClean="0"/>
              <a:t>Menu &gt; Employee &gt; Contribution Plan &gt; Click Generate PDF</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79</a:t>
            </a:fld>
            <a:endParaRPr lang="en-US" dirty="0">
              <a:solidFill>
                <a:srgbClr val="1F497D"/>
              </a:solidFill>
            </a:endParaRPr>
          </a:p>
        </p:txBody>
      </p:sp>
      <p:pic>
        <p:nvPicPr>
          <p:cNvPr id="9" name="Picture 8"/>
          <p:cNvPicPr>
            <a:picLocks noChangeAspect="1"/>
          </p:cNvPicPr>
          <p:nvPr/>
        </p:nvPicPr>
        <p:blipFill>
          <a:blip r:embed="rId3"/>
          <a:stretch>
            <a:fillRect/>
          </a:stretch>
        </p:blipFill>
        <p:spPr>
          <a:xfrm>
            <a:off x="423886" y="3951211"/>
            <a:ext cx="8053134" cy="2511385"/>
          </a:xfrm>
          <a:prstGeom prst="rect">
            <a:avLst/>
          </a:prstGeom>
        </p:spPr>
      </p:pic>
      <p:sp>
        <p:nvSpPr>
          <p:cNvPr id="12" name="Rectangle 11"/>
          <p:cNvSpPr/>
          <p:nvPr/>
        </p:nvSpPr>
        <p:spPr>
          <a:xfrm>
            <a:off x="7560856" y="5852161"/>
            <a:ext cx="752387" cy="270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a:stCxn id="15" idx="3"/>
            <a:endCxn id="12" idx="1"/>
          </p:cNvCxnSpPr>
          <p:nvPr/>
        </p:nvCxnSpPr>
        <p:spPr>
          <a:xfrm>
            <a:off x="1755648" y="4770581"/>
            <a:ext cx="5805208" cy="1216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42174" y="4660853"/>
            <a:ext cx="1313474" cy="2194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42174" y="2865190"/>
            <a:ext cx="909383" cy="2516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197878" y="2865190"/>
            <a:ext cx="3513818" cy="2516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a:off x="1351557" y="2989977"/>
            <a:ext cx="1848843" cy="219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Down Arrow Callout 22"/>
          <p:cNvSpPr/>
          <p:nvPr/>
        </p:nvSpPr>
        <p:spPr>
          <a:xfrm>
            <a:off x="4572711" y="2044225"/>
            <a:ext cx="764151" cy="63389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2019</a:t>
            </a:r>
            <a:endParaRPr lang="en-US" b="1" dirty="0">
              <a:solidFill>
                <a:srgbClr val="FF0000"/>
              </a:solidFill>
            </a:endParaRPr>
          </a:p>
        </p:txBody>
      </p:sp>
      <p:sp>
        <p:nvSpPr>
          <p:cNvPr id="24" name="Down Arrow Callout 23"/>
          <p:cNvSpPr/>
          <p:nvPr/>
        </p:nvSpPr>
        <p:spPr>
          <a:xfrm>
            <a:off x="7542879" y="5135118"/>
            <a:ext cx="764151" cy="63389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25" name="Down Arrow Callout 24"/>
          <p:cNvSpPr/>
          <p:nvPr/>
        </p:nvSpPr>
        <p:spPr>
          <a:xfrm>
            <a:off x="5596839" y="2385835"/>
            <a:ext cx="764151" cy="424491"/>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3262766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CAS2Net – Overview &gt; </a:t>
            </a:r>
            <a:r>
              <a:rPr lang="en-US" dirty="0"/>
              <a:t>Menu &gt; Home &gt; </a:t>
            </a:r>
            <a:r>
              <a:rPr lang="en-US" dirty="0" smtClean="0"/>
              <a:t>About</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664" y="1273122"/>
            <a:ext cx="8154987" cy="3790771"/>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a:t>
            </a:fld>
            <a:endParaRPr lang="en-US" dirty="0">
              <a:solidFill>
                <a:srgbClr val="1F497D"/>
              </a:solidFill>
            </a:endParaRPr>
          </a:p>
        </p:txBody>
      </p:sp>
      <p:sp>
        <p:nvSpPr>
          <p:cNvPr id="3" name="Rectangle 2"/>
          <p:cNvSpPr/>
          <p:nvPr/>
        </p:nvSpPr>
        <p:spPr>
          <a:xfrm>
            <a:off x="544664" y="2403987"/>
            <a:ext cx="1298884" cy="2802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Callout 5"/>
          <p:cNvSpPr/>
          <p:nvPr/>
        </p:nvSpPr>
        <p:spPr>
          <a:xfrm>
            <a:off x="9144" y="2296360"/>
            <a:ext cx="654712" cy="513748"/>
          </a:xfrm>
          <a:prstGeom prst="rightArrowCallout">
            <a:avLst>
              <a:gd name="adj1" fmla="val 25000"/>
              <a:gd name="adj2" fmla="val 25000"/>
              <a:gd name="adj3" fmla="val 25000"/>
              <a:gd name="adj4" fmla="val 86273"/>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0000"/>
                </a:solidFill>
              </a:rPr>
              <a:t>Select /Click</a:t>
            </a:r>
            <a:endParaRPr lang="en-US" sz="1000" b="1" dirty="0">
              <a:solidFill>
                <a:srgbClr val="FF0000"/>
              </a:solidFill>
            </a:endParaRPr>
          </a:p>
        </p:txBody>
      </p:sp>
    </p:spTree>
    <p:extLst>
      <p:ext uri="{BB962C8B-B14F-4D97-AF65-F5344CB8AC3E}">
        <p14:creationId xmlns:p14="http://schemas.microsoft.com/office/powerpoint/2010/main" val="16398146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Contribution Plan – Generate </a:t>
            </a:r>
            <a:r>
              <a:rPr lang="en-US" dirty="0" smtClean="0"/>
              <a:t>Reports</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80</a:t>
            </a:fld>
            <a:endParaRPr lang="en-US" dirty="0">
              <a:solidFill>
                <a:srgbClr val="1F497D"/>
              </a:solidFill>
            </a:endParaRPr>
          </a:p>
        </p:txBody>
      </p:sp>
      <p:pic>
        <p:nvPicPr>
          <p:cNvPr id="5" name="Picture 4"/>
          <p:cNvPicPr>
            <a:picLocks noChangeAspect="1"/>
          </p:cNvPicPr>
          <p:nvPr/>
        </p:nvPicPr>
        <p:blipFill>
          <a:blip r:embed="rId2"/>
          <a:stretch>
            <a:fillRect/>
          </a:stretch>
        </p:blipFill>
        <p:spPr>
          <a:xfrm>
            <a:off x="2555050" y="2265527"/>
            <a:ext cx="3982227" cy="1850477"/>
          </a:xfrm>
          <a:prstGeom prst="rect">
            <a:avLst/>
          </a:prstGeom>
        </p:spPr>
      </p:pic>
    </p:spTree>
    <p:extLst>
      <p:ext uri="{BB962C8B-B14F-4D97-AF65-F5344CB8AC3E}">
        <p14:creationId xmlns:p14="http://schemas.microsoft.com/office/powerpoint/2010/main" val="23270829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Generate </a:t>
            </a:r>
            <a:r>
              <a:rPr lang="en-US" dirty="0" smtClean="0"/>
              <a:t>Reports</a:t>
            </a:r>
            <a:endParaRPr lang="en-US" dirty="0"/>
          </a:p>
        </p:txBody>
      </p:sp>
      <p:pic>
        <p:nvPicPr>
          <p:cNvPr id="5" name="Content Placeholder 4"/>
          <p:cNvPicPr>
            <a:picLocks noGrp="1" noChangeAspect="1"/>
          </p:cNvPicPr>
          <p:nvPr>
            <p:ph sz="quarter" idx="13"/>
          </p:nvPr>
        </p:nvPicPr>
        <p:blipFill>
          <a:blip r:embed="rId2"/>
          <a:stretch>
            <a:fillRect/>
          </a:stretch>
        </p:blipFill>
        <p:spPr>
          <a:xfrm>
            <a:off x="544513" y="1708516"/>
            <a:ext cx="8137525" cy="3929917"/>
          </a:xfrm>
          <a:prstGeom prst="rect">
            <a:avLst/>
          </a:prstGeom>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81</a:t>
            </a:fld>
            <a:endParaRPr lang="en-US" dirty="0">
              <a:solidFill>
                <a:srgbClr val="1F497D"/>
              </a:solidFill>
            </a:endParaRPr>
          </a:p>
        </p:txBody>
      </p:sp>
      <p:sp>
        <p:nvSpPr>
          <p:cNvPr id="6" name="Rectangle 5"/>
          <p:cNvSpPr/>
          <p:nvPr/>
        </p:nvSpPr>
        <p:spPr>
          <a:xfrm>
            <a:off x="1719618" y="5227093"/>
            <a:ext cx="5841242" cy="4113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Callout 6"/>
          <p:cNvSpPr/>
          <p:nvPr/>
        </p:nvSpPr>
        <p:spPr>
          <a:xfrm>
            <a:off x="4940489" y="4694830"/>
            <a:ext cx="1023582" cy="627797"/>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Tree>
    <p:extLst>
      <p:ext uri="{BB962C8B-B14F-4D97-AF65-F5344CB8AC3E}">
        <p14:creationId xmlns:p14="http://schemas.microsoft.com/office/powerpoint/2010/main" val="40562283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Plan – </a:t>
            </a:r>
            <a:r>
              <a:rPr lang="en-US" dirty="0" smtClean="0"/>
              <a:t>Generated </a:t>
            </a:r>
            <a:r>
              <a:rPr lang="en-US" dirty="0"/>
              <a:t>PDF</a:t>
            </a:r>
          </a:p>
        </p:txBody>
      </p:sp>
      <p:pic>
        <p:nvPicPr>
          <p:cNvPr id="5" name="Content Placeholder 4"/>
          <p:cNvPicPr>
            <a:picLocks noGrp="1" noChangeAspect="1"/>
          </p:cNvPicPr>
          <p:nvPr>
            <p:ph sz="quarter" idx="13"/>
          </p:nvPr>
        </p:nvPicPr>
        <p:blipFill>
          <a:blip r:embed="rId2"/>
          <a:stretch>
            <a:fillRect/>
          </a:stretch>
        </p:blipFill>
        <p:spPr>
          <a:xfrm>
            <a:off x="2705423" y="1196975"/>
            <a:ext cx="3815705" cy="4953000"/>
          </a:xfrm>
          <a:prstGeom prst="rect">
            <a:avLst/>
          </a:prstGeom>
          <a:ln>
            <a:solidFill>
              <a:srgbClr val="1C1C1C"/>
            </a:solidFill>
          </a:ln>
        </p:spPr>
      </p:pic>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82</a:t>
            </a:fld>
            <a:endParaRPr lang="en-US" dirty="0">
              <a:solidFill>
                <a:srgbClr val="1F497D"/>
              </a:solidFill>
            </a:endParaRPr>
          </a:p>
        </p:txBody>
      </p:sp>
    </p:spTree>
    <p:extLst>
      <p:ext uri="{BB962C8B-B14F-4D97-AF65-F5344CB8AC3E}">
        <p14:creationId xmlns:p14="http://schemas.microsoft.com/office/powerpoint/2010/main" val="27474424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stretch>
            <a:fillRect/>
          </a:stretch>
        </p:blipFill>
        <p:spPr>
          <a:xfrm>
            <a:off x="544513" y="2182938"/>
            <a:ext cx="8137525" cy="2981073"/>
          </a:xfrm>
          <a:prstGeom prst="rect">
            <a:avLst/>
          </a:prstGeom>
        </p:spPr>
      </p:pic>
      <p:sp>
        <p:nvSpPr>
          <p:cNvPr id="2" name="Title 1"/>
          <p:cNvSpPr>
            <a:spLocks noGrp="1"/>
          </p:cNvSpPr>
          <p:nvPr>
            <p:ph type="title"/>
          </p:nvPr>
        </p:nvSpPr>
        <p:spPr/>
        <p:txBody>
          <a:bodyPr/>
          <a:lstStyle/>
          <a:p>
            <a:r>
              <a:rPr lang="en-US" dirty="0" smtClean="0"/>
              <a:t>Contribution Plan – Log Out</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83</a:t>
            </a:fld>
            <a:endParaRPr lang="en-US" dirty="0">
              <a:solidFill>
                <a:srgbClr val="1F497D"/>
              </a:solidFill>
            </a:endParaRPr>
          </a:p>
        </p:txBody>
      </p:sp>
      <p:sp>
        <p:nvSpPr>
          <p:cNvPr id="9" name="Down Arrow Callout 8"/>
          <p:cNvSpPr/>
          <p:nvPr/>
        </p:nvSpPr>
        <p:spPr>
          <a:xfrm>
            <a:off x="8093456" y="1628775"/>
            <a:ext cx="952204" cy="640524"/>
          </a:xfrm>
          <a:prstGeom prst="downArrowCallou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r>
              <a:rPr lang="en-US" b="1" dirty="0" smtClean="0">
                <a:solidFill>
                  <a:srgbClr val="FF0000"/>
                </a:solidFill>
                <a:sym typeface="Webdings" panose="05030102010509060703" pitchFamily="18" charset="2"/>
              </a:rPr>
              <a:t></a:t>
            </a:r>
            <a:endParaRPr lang="en-US" b="1" dirty="0">
              <a:solidFill>
                <a:srgbClr val="FF0000"/>
              </a:solidFill>
            </a:endParaRPr>
          </a:p>
        </p:txBody>
      </p:sp>
      <p:pic>
        <p:nvPicPr>
          <p:cNvPr id="10" name="Picture 9"/>
          <p:cNvPicPr>
            <a:picLocks noChangeAspect="1"/>
          </p:cNvPicPr>
          <p:nvPr/>
        </p:nvPicPr>
        <p:blipFill>
          <a:blip r:embed="rId3"/>
          <a:stretch>
            <a:fillRect/>
          </a:stretch>
        </p:blipFill>
        <p:spPr>
          <a:xfrm>
            <a:off x="7505700" y="2523061"/>
            <a:ext cx="1176338" cy="654338"/>
          </a:xfrm>
          <a:prstGeom prst="rect">
            <a:avLst/>
          </a:prstGeom>
          <a:ln w="57150">
            <a:solidFill>
              <a:srgbClr val="FF0000"/>
            </a:solidFill>
          </a:ln>
        </p:spPr>
      </p:pic>
      <p:sp>
        <p:nvSpPr>
          <p:cNvPr id="11" name="Up Arrow Callout 10"/>
          <p:cNvSpPr/>
          <p:nvPr/>
        </p:nvSpPr>
        <p:spPr>
          <a:xfrm>
            <a:off x="7282254" y="3172945"/>
            <a:ext cx="1106567" cy="997760"/>
          </a:xfrm>
          <a:prstGeom prst="upArrowCallout">
            <a:avLst>
              <a:gd name="adj1" fmla="val 25000"/>
              <a:gd name="adj2" fmla="val 25000"/>
              <a:gd name="adj3" fmla="val 25000"/>
              <a:gd name="adj4" fmla="val 6397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a:t>
            </a:r>
          </a:p>
          <a:p>
            <a:pPr algn="ctr"/>
            <a:r>
              <a:rPr lang="en-US" b="1" dirty="0" smtClean="0">
                <a:solidFill>
                  <a:srgbClr val="FF0000"/>
                </a:solidFill>
              </a:rPr>
              <a:t>To Logout</a:t>
            </a:r>
            <a:endParaRPr lang="en-US" b="1" dirty="0">
              <a:solidFill>
                <a:srgbClr val="FF0000"/>
              </a:solidFill>
            </a:endParaRPr>
          </a:p>
        </p:txBody>
      </p:sp>
    </p:spTree>
    <p:extLst>
      <p:ext uri="{BB962C8B-B14F-4D97-AF65-F5344CB8AC3E}">
        <p14:creationId xmlns:p14="http://schemas.microsoft.com/office/powerpoint/2010/main" val="24107199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9589" y="1761855"/>
            <a:ext cx="7772400" cy="1046440"/>
          </a:xfrm>
        </p:spPr>
        <p:txBody>
          <a:bodyPr/>
          <a:lstStyle/>
          <a:p>
            <a:r>
              <a:rPr lang="en-US" dirty="0" smtClean="0">
                <a:solidFill>
                  <a:srgbClr val="000000"/>
                </a:solidFill>
              </a:rPr>
              <a:t>CAS2Net</a:t>
            </a:r>
            <a:br>
              <a:rPr lang="en-US" dirty="0" smtClean="0">
                <a:solidFill>
                  <a:srgbClr val="000000"/>
                </a:solidFill>
              </a:rPr>
            </a:br>
            <a:r>
              <a:rPr lang="en-US" dirty="0" smtClean="0">
                <a:solidFill>
                  <a:srgbClr val="000000"/>
                </a:solidFill>
              </a:rPr>
              <a:t>Questions, Issues, Problems</a:t>
            </a:r>
            <a:endParaRPr lang="en-US" dirty="0">
              <a:solidFill>
                <a:srgbClr val="000000"/>
              </a:solidFill>
            </a:endParaRPr>
          </a:p>
        </p:txBody>
      </p:sp>
      <p:sp>
        <p:nvSpPr>
          <p:cNvPr id="6" name="Subtitle 5"/>
          <p:cNvSpPr>
            <a:spLocks noGrp="1"/>
          </p:cNvSpPr>
          <p:nvPr>
            <p:ph type="subTitle" idx="1"/>
          </p:nvPr>
        </p:nvSpPr>
        <p:spPr>
          <a:xfrm>
            <a:off x="212652" y="3176407"/>
            <a:ext cx="8739962" cy="2314480"/>
          </a:xfrm>
        </p:spPr>
        <p:txBody>
          <a:bodyPr/>
          <a:lstStyle/>
          <a:p>
            <a:r>
              <a:rPr lang="en-US" sz="2800" dirty="0">
                <a:solidFill>
                  <a:srgbClr val="6600FF"/>
                </a:solidFill>
              </a:rPr>
              <a:t>Altess ServiceNow Service Desk </a:t>
            </a:r>
            <a:endParaRPr lang="en-US" sz="2800" dirty="0" smtClean="0">
              <a:solidFill>
                <a:srgbClr val="6600FF"/>
              </a:solidFill>
            </a:endParaRPr>
          </a:p>
          <a:p>
            <a:r>
              <a:rPr lang="en-US" sz="2800" dirty="0" smtClean="0">
                <a:solidFill>
                  <a:srgbClr val="6600FF"/>
                </a:solidFill>
              </a:rPr>
              <a:t>24/7/365</a:t>
            </a:r>
          </a:p>
          <a:p>
            <a:r>
              <a:rPr lang="en-US" sz="2800" dirty="0" smtClean="0">
                <a:solidFill>
                  <a:srgbClr val="6600FF"/>
                </a:solidFill>
                <a:hlinkClick r:id="rId2"/>
              </a:rPr>
              <a:t>usarmy.radford.peo-eis.other.service-desk@mail.mil</a:t>
            </a:r>
            <a:endParaRPr lang="en-US" sz="2800" dirty="0" smtClean="0">
              <a:solidFill>
                <a:srgbClr val="6600FF"/>
              </a:solidFill>
            </a:endParaRPr>
          </a:p>
          <a:p>
            <a:r>
              <a:rPr lang="en-US" dirty="0" smtClean="0">
                <a:solidFill>
                  <a:srgbClr val="6600FF"/>
                </a:solidFill>
              </a:rPr>
              <a:t>or</a:t>
            </a:r>
          </a:p>
          <a:p>
            <a:r>
              <a:rPr lang="en-US" sz="2800" dirty="0" smtClean="0">
                <a:solidFill>
                  <a:srgbClr val="0000FF"/>
                </a:solidFill>
              </a:rPr>
              <a:t>1-800-981-3234</a:t>
            </a:r>
            <a:endParaRPr lang="en-US" sz="2800"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060606"/>
                </a:solidFill>
              </a:rPr>
              <a:pPr algn="r"/>
              <a:t>84</a:t>
            </a:fld>
            <a:endParaRPr lang="en-US" sz="1000" dirty="0">
              <a:solidFill>
                <a:srgbClr val="060606"/>
              </a:solidFill>
            </a:endParaRPr>
          </a:p>
        </p:txBody>
      </p:sp>
    </p:spTree>
    <p:extLst>
      <p:ext uri="{BB962C8B-B14F-4D97-AF65-F5344CB8AC3E}">
        <p14:creationId xmlns:p14="http://schemas.microsoft.com/office/powerpoint/2010/main" val="962780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9" y="1636294"/>
            <a:ext cx="7772400" cy="3744795"/>
          </a:xfrm>
        </p:spPr>
        <p:txBody>
          <a:bodyPr/>
          <a:lstStyle/>
          <a:p>
            <a:r>
              <a:rPr lang="en-US" dirty="0" smtClean="0">
                <a:solidFill>
                  <a:srgbClr val="000000"/>
                </a:solidFill>
              </a:rPr>
              <a:t>Contribution-based Compensation and Appraisal System</a:t>
            </a:r>
            <a:br>
              <a:rPr lang="en-US" dirty="0" smtClean="0">
                <a:solidFill>
                  <a:srgbClr val="000000"/>
                </a:solidFill>
              </a:rPr>
            </a:br>
            <a:r>
              <a:rPr lang="en-US" dirty="0" smtClean="0">
                <a:solidFill>
                  <a:srgbClr val="000000"/>
                </a:solidFill>
              </a:rPr>
              <a:t>(CCAS)</a:t>
            </a:r>
            <a:br>
              <a:rPr lang="en-US" dirty="0" smtClean="0">
                <a:solidFill>
                  <a:srgbClr val="000000"/>
                </a:solidFill>
              </a:rPr>
            </a:br>
            <a:r>
              <a:rPr lang="en-US" dirty="0" smtClean="0">
                <a:solidFill>
                  <a:srgbClr val="000000"/>
                </a:solidFill>
              </a:rPr>
              <a:t>Contribution Plan</a:t>
            </a:r>
            <a:br>
              <a:rPr lang="en-US" dirty="0" smtClean="0">
                <a:solidFill>
                  <a:srgbClr val="000000"/>
                </a:solidFill>
              </a:rPr>
            </a:br>
            <a:r>
              <a:rPr lang="en-US" dirty="0" smtClean="0">
                <a:solidFill>
                  <a:schemeClr val="bg1">
                    <a:lumMod val="85000"/>
                  </a:schemeClr>
                </a:solidFill>
              </a:rPr>
              <a:t>Mid-Point</a:t>
            </a:r>
            <a:br>
              <a:rPr lang="en-US" dirty="0" smtClean="0">
                <a:solidFill>
                  <a:schemeClr val="bg1">
                    <a:lumMod val="85000"/>
                  </a:schemeClr>
                </a:solidFill>
              </a:rPr>
            </a:br>
            <a:r>
              <a:rPr lang="en-US" dirty="0" smtClean="0">
                <a:solidFill>
                  <a:schemeClr val="bg1">
                    <a:lumMod val="85000"/>
                  </a:schemeClr>
                </a:solidFill>
              </a:rPr>
              <a:t>Closeout</a:t>
            </a:r>
            <a:br>
              <a:rPr lang="en-US" dirty="0" smtClean="0">
                <a:solidFill>
                  <a:schemeClr val="bg1">
                    <a:lumMod val="85000"/>
                  </a:schemeClr>
                </a:solidFill>
              </a:rPr>
            </a:br>
            <a:r>
              <a:rPr lang="en-US" dirty="0" smtClean="0">
                <a:solidFill>
                  <a:schemeClr val="bg1">
                    <a:lumMod val="85000"/>
                  </a:schemeClr>
                </a:solidFill>
              </a:rPr>
              <a:t>Annual</a:t>
            </a:r>
            <a:endParaRPr lang="en-US" dirty="0">
              <a:solidFill>
                <a:schemeClr val="bg1">
                  <a:lumMod val="85000"/>
                </a:schemeClr>
              </a:solidFill>
            </a:endParaRPr>
          </a:p>
        </p:txBody>
      </p:sp>
      <p:sp>
        <p:nvSpPr>
          <p:cNvPr id="3" name="Subtitle 2"/>
          <p:cNvSpPr>
            <a:spLocks noGrp="1"/>
          </p:cNvSpPr>
          <p:nvPr>
            <p:ph type="subTitle" idx="1"/>
          </p:nvPr>
        </p:nvSpPr>
        <p:spPr>
          <a:xfrm>
            <a:off x="739589" y="5555018"/>
            <a:ext cx="7772400" cy="615553"/>
          </a:xfrm>
        </p:spPr>
        <p:txBody>
          <a:bodyPr/>
          <a:lstStyle/>
          <a:p>
            <a:r>
              <a:rPr lang="en-US" sz="4000" i="1" dirty="0" smtClean="0">
                <a:solidFill>
                  <a:srgbClr val="0000FF"/>
                </a:solidFill>
              </a:rPr>
              <a:t>Supervisor</a:t>
            </a:r>
            <a:endParaRPr lang="en-US" sz="4000" i="1" dirty="0">
              <a:solidFill>
                <a:srgbClr val="0000FF"/>
              </a:solidFill>
            </a:endParaRPr>
          </a:p>
        </p:txBody>
      </p:sp>
      <p:sp>
        <p:nvSpPr>
          <p:cNvPr id="4" name="Slide Number Placeholder 3"/>
          <p:cNvSpPr>
            <a:spLocks noGrp="1"/>
          </p:cNvSpPr>
          <p:nvPr>
            <p:ph type="sldNum" sz="quarter" idx="4294967295"/>
          </p:nvPr>
        </p:nvSpPr>
        <p:spPr>
          <a:xfrm>
            <a:off x="7010400" y="6629400"/>
            <a:ext cx="2133600" cy="168275"/>
          </a:xfrm>
          <a:prstGeom prst="rect">
            <a:avLst/>
          </a:prstGeom>
        </p:spPr>
        <p:txBody>
          <a:bodyPr/>
          <a:lstStyle/>
          <a:p>
            <a:pPr algn="r"/>
            <a:fld id="{6B6ACD0B-C28B-43EC-8BAD-9AD42B47F861}" type="slidenum">
              <a:rPr lang="en-US" sz="1000" smtClean="0">
                <a:solidFill>
                  <a:srgbClr val="1F497D"/>
                </a:solidFill>
              </a:rPr>
              <a:pPr algn="r"/>
              <a:t>85</a:t>
            </a:fld>
            <a:endParaRPr lang="en-US" sz="1000" dirty="0">
              <a:solidFill>
                <a:srgbClr val="1F497D"/>
              </a:solidFill>
            </a:endParaRPr>
          </a:p>
        </p:txBody>
      </p:sp>
      <p:sp>
        <p:nvSpPr>
          <p:cNvPr id="5" name="TextBox 4"/>
          <p:cNvSpPr txBox="1"/>
          <p:nvPr/>
        </p:nvSpPr>
        <p:spPr>
          <a:xfrm>
            <a:off x="286604" y="6218973"/>
            <a:ext cx="8639032" cy="261610"/>
          </a:xfrm>
          <a:prstGeom prst="rect">
            <a:avLst/>
          </a:prstGeom>
          <a:noFill/>
        </p:spPr>
        <p:txBody>
          <a:bodyPr wrap="square" rtlCol="0">
            <a:spAutoFit/>
          </a:bodyPr>
          <a:lstStyle/>
          <a:p>
            <a:pPr algn="ctr"/>
            <a:r>
              <a:rPr lang="en-US" sz="1100" b="1" i="1" dirty="0" smtClean="0">
                <a:solidFill>
                  <a:srgbClr val="800080"/>
                </a:solidFill>
                <a:latin typeface="Segoe Print" panose="02000600000000000000" pitchFamily="2" charset="0"/>
              </a:rPr>
              <a:t>The following slides may be slightly different when you access CAS2Net due to continuing refinement of CAS2Net.</a:t>
            </a:r>
            <a:endParaRPr lang="en-US" sz="1100" b="1" i="1" dirty="0">
              <a:solidFill>
                <a:srgbClr val="800080"/>
              </a:solidFill>
              <a:latin typeface="Segoe Print" panose="02000600000000000000" pitchFamily="2" charset="0"/>
            </a:endParaRPr>
          </a:p>
        </p:txBody>
      </p:sp>
    </p:spTree>
    <p:extLst>
      <p:ext uri="{BB962C8B-B14F-4D97-AF65-F5344CB8AC3E}">
        <p14:creationId xmlns:p14="http://schemas.microsoft.com/office/powerpoint/2010/main" val="35373600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Submitted – Email Notification </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86</a:t>
            </a:fld>
            <a:endParaRPr lang="en-US" dirty="0">
              <a:solidFill>
                <a:srgbClr val="1F497D"/>
              </a:solidFill>
            </a:endParaRPr>
          </a:p>
        </p:txBody>
      </p:sp>
      <p:pic>
        <p:nvPicPr>
          <p:cNvPr id="7" name="Picture 6"/>
          <p:cNvPicPr>
            <a:picLocks noChangeAspect="1"/>
          </p:cNvPicPr>
          <p:nvPr/>
        </p:nvPicPr>
        <p:blipFill>
          <a:blip r:embed="rId2"/>
          <a:stretch>
            <a:fillRect/>
          </a:stretch>
        </p:blipFill>
        <p:spPr>
          <a:xfrm>
            <a:off x="544664" y="1073507"/>
            <a:ext cx="7119108" cy="1846686"/>
          </a:xfrm>
          <a:prstGeom prst="rect">
            <a:avLst/>
          </a:prstGeom>
          <a:ln w="57150">
            <a:solidFill>
              <a:srgbClr val="0033CC"/>
            </a:solidFill>
          </a:ln>
        </p:spPr>
      </p:pic>
      <p:pic>
        <p:nvPicPr>
          <p:cNvPr id="9" name="Content Placeholder 8"/>
          <p:cNvPicPr>
            <a:picLocks noGrp="1" noChangeAspect="1"/>
          </p:cNvPicPr>
          <p:nvPr>
            <p:ph sz="quarter" idx="13"/>
          </p:nvPr>
        </p:nvPicPr>
        <p:blipFill>
          <a:blip r:embed="rId3"/>
          <a:stretch>
            <a:fillRect/>
          </a:stretch>
        </p:blipFill>
        <p:spPr>
          <a:xfrm>
            <a:off x="1548188" y="3070596"/>
            <a:ext cx="7119108" cy="3392563"/>
          </a:xfrm>
          <a:prstGeom prst="rect">
            <a:avLst/>
          </a:prstGeom>
          <a:ln w="57150">
            <a:solidFill>
              <a:srgbClr val="0033CC"/>
            </a:solidFill>
          </a:ln>
        </p:spPr>
      </p:pic>
      <p:sp>
        <p:nvSpPr>
          <p:cNvPr id="10" name="TextBox 9"/>
          <p:cNvSpPr txBox="1"/>
          <p:nvPr/>
        </p:nvSpPr>
        <p:spPr>
          <a:xfrm>
            <a:off x="3621509" y="5811252"/>
            <a:ext cx="1996059" cy="246221"/>
          </a:xfrm>
          <a:prstGeom prst="rect">
            <a:avLst/>
          </a:prstGeom>
          <a:solidFill>
            <a:schemeClr val="bg1"/>
          </a:solidFill>
        </p:spPr>
        <p:txBody>
          <a:bodyPr wrap="none" rtlCol="0">
            <a:spAutoFit/>
          </a:bodyPr>
          <a:lstStyle/>
          <a:p>
            <a:r>
              <a:rPr lang="en-US" sz="1000" dirty="0" smtClean="0">
                <a:solidFill>
                  <a:srgbClr val="1C1C1C"/>
                </a:solidFill>
              </a:rPr>
              <a:t>https://cas2net.army.mil/                </a:t>
            </a:r>
            <a:endParaRPr lang="en-US" sz="1000" dirty="0">
              <a:solidFill>
                <a:srgbClr val="1C1C1C"/>
              </a:solidFill>
            </a:endParaRPr>
          </a:p>
        </p:txBody>
      </p:sp>
      <p:sp>
        <p:nvSpPr>
          <p:cNvPr id="8" name="Rectangle 7"/>
          <p:cNvSpPr/>
          <p:nvPr/>
        </p:nvSpPr>
        <p:spPr>
          <a:xfrm>
            <a:off x="2169991" y="4844960"/>
            <a:ext cx="2156346"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081761" y="2591046"/>
            <a:ext cx="2156346" cy="191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88221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CAS2Net Login</a:t>
            </a:r>
            <a:endParaRPr lang="en-US" dirty="0"/>
          </a:p>
        </p:txBody>
      </p:sp>
      <p:sp>
        <p:nvSpPr>
          <p:cNvPr id="10"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87</a:t>
            </a:fld>
            <a:endParaRPr lang="en-US" dirty="0">
              <a:solidFill>
                <a:srgbClr val="1F497D"/>
              </a:solidFill>
            </a:endParaRPr>
          </a:p>
        </p:txBody>
      </p:sp>
      <p:pic>
        <p:nvPicPr>
          <p:cNvPr id="11" name="Picture 10"/>
          <p:cNvPicPr>
            <a:picLocks noChangeAspect="1"/>
          </p:cNvPicPr>
          <p:nvPr/>
        </p:nvPicPr>
        <p:blipFill>
          <a:blip r:embed="rId2"/>
          <a:stretch>
            <a:fillRect/>
          </a:stretch>
        </p:blipFill>
        <p:spPr>
          <a:xfrm>
            <a:off x="892397" y="3573545"/>
            <a:ext cx="3424719" cy="1197716"/>
          </a:xfrm>
          <a:prstGeom prst="rect">
            <a:avLst/>
          </a:prstGeom>
        </p:spPr>
      </p:pic>
      <p:pic>
        <p:nvPicPr>
          <p:cNvPr id="12" name="Content Placeholder 12"/>
          <p:cNvPicPr>
            <a:picLocks noChangeAspect="1"/>
          </p:cNvPicPr>
          <p:nvPr/>
        </p:nvPicPr>
        <p:blipFill>
          <a:blip r:embed="rId3"/>
          <a:stretch>
            <a:fillRect/>
          </a:stretch>
        </p:blipFill>
        <p:spPr>
          <a:xfrm>
            <a:off x="892397" y="5051335"/>
            <a:ext cx="3413188" cy="1101158"/>
          </a:xfrm>
          <a:prstGeom prst="rect">
            <a:avLst/>
          </a:prstGeom>
        </p:spPr>
      </p:pic>
      <p:pic>
        <p:nvPicPr>
          <p:cNvPr id="7" name="Picture 6"/>
          <p:cNvPicPr>
            <a:picLocks noChangeAspect="1"/>
          </p:cNvPicPr>
          <p:nvPr/>
        </p:nvPicPr>
        <p:blipFill>
          <a:blip r:embed="rId4"/>
          <a:stretch>
            <a:fillRect/>
          </a:stretch>
        </p:blipFill>
        <p:spPr>
          <a:xfrm>
            <a:off x="880807" y="2203769"/>
            <a:ext cx="3424778" cy="1089702"/>
          </a:xfrm>
          <a:prstGeom prst="rect">
            <a:avLst/>
          </a:prstGeom>
        </p:spPr>
      </p:pic>
      <p:pic>
        <p:nvPicPr>
          <p:cNvPr id="8" name="Picture 7"/>
          <p:cNvPicPr>
            <a:picLocks noChangeAspect="1"/>
          </p:cNvPicPr>
          <p:nvPr/>
        </p:nvPicPr>
        <p:blipFill>
          <a:blip r:embed="rId5"/>
          <a:stretch>
            <a:fillRect/>
          </a:stretch>
        </p:blipFill>
        <p:spPr>
          <a:xfrm>
            <a:off x="4812322" y="2449689"/>
            <a:ext cx="3436188" cy="1214746"/>
          </a:xfrm>
          <a:prstGeom prst="rect">
            <a:avLst/>
          </a:prstGeom>
        </p:spPr>
      </p:pic>
      <p:pic>
        <p:nvPicPr>
          <p:cNvPr id="9" name="Content Placeholder 10"/>
          <p:cNvPicPr>
            <a:picLocks noChangeAspect="1"/>
          </p:cNvPicPr>
          <p:nvPr/>
        </p:nvPicPr>
        <p:blipFill>
          <a:blip r:embed="rId6"/>
          <a:stretch>
            <a:fillRect/>
          </a:stretch>
        </p:blipFill>
        <p:spPr>
          <a:xfrm>
            <a:off x="4812322" y="3903257"/>
            <a:ext cx="3459188" cy="1109043"/>
          </a:xfrm>
          <a:prstGeom prst="rect">
            <a:avLst/>
          </a:prstGeom>
          <a:ln>
            <a:solidFill>
              <a:srgbClr val="FF0000"/>
            </a:solidFill>
          </a:ln>
        </p:spPr>
      </p:pic>
      <p:pic>
        <p:nvPicPr>
          <p:cNvPr id="14" name="Content Placeholder 6"/>
          <p:cNvPicPr>
            <a:picLocks noChangeAspect="1"/>
          </p:cNvPicPr>
          <p:nvPr/>
        </p:nvPicPr>
        <p:blipFill>
          <a:blip r:embed="rId7"/>
          <a:stretch>
            <a:fillRect/>
          </a:stretch>
        </p:blipFill>
        <p:spPr>
          <a:xfrm>
            <a:off x="4812322" y="5260720"/>
            <a:ext cx="3459188" cy="1081476"/>
          </a:xfrm>
          <a:prstGeom prst="rect">
            <a:avLst/>
          </a:prstGeom>
        </p:spPr>
      </p:pic>
      <p:sp>
        <p:nvSpPr>
          <p:cNvPr id="2" name="Left Arrow 1"/>
          <p:cNvSpPr/>
          <p:nvPr/>
        </p:nvSpPr>
        <p:spPr>
          <a:xfrm>
            <a:off x="2811436" y="2961570"/>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5" name="Left Arrow 14"/>
          <p:cNvSpPr/>
          <p:nvPr/>
        </p:nvSpPr>
        <p:spPr>
          <a:xfrm>
            <a:off x="2979365" y="4031281"/>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6" name="Left Arrow 15"/>
          <p:cNvSpPr/>
          <p:nvPr/>
        </p:nvSpPr>
        <p:spPr>
          <a:xfrm>
            <a:off x="6587013" y="3289358"/>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a:t>
            </a:r>
            <a:endParaRPr lang="en-US" b="1" dirty="0">
              <a:solidFill>
                <a:srgbClr val="FF0000"/>
              </a:solidFill>
            </a:endParaRPr>
          </a:p>
        </p:txBody>
      </p:sp>
      <p:sp>
        <p:nvSpPr>
          <p:cNvPr id="17" name="Left Arrow 16"/>
          <p:cNvSpPr/>
          <p:nvPr/>
        </p:nvSpPr>
        <p:spPr>
          <a:xfrm>
            <a:off x="6587013" y="5752245"/>
            <a:ext cx="832514" cy="395785"/>
          </a:xfrm>
          <a:prstGeom prst="lef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Enter</a:t>
            </a:r>
            <a:endParaRPr lang="en-US" b="1" dirty="0">
              <a:solidFill>
                <a:srgbClr val="FF0000"/>
              </a:solidFill>
            </a:endParaRPr>
          </a:p>
        </p:txBody>
      </p:sp>
      <p:sp>
        <p:nvSpPr>
          <p:cNvPr id="19" name="Content Placeholder 10"/>
          <p:cNvSpPr txBox="1">
            <a:spLocks/>
          </p:cNvSpPr>
          <p:nvPr/>
        </p:nvSpPr>
        <p:spPr>
          <a:xfrm>
            <a:off x="2900115" y="1061545"/>
            <a:ext cx="3438990" cy="1034129"/>
          </a:xfrm>
          <a:prstGeom prst="rect">
            <a:avLst/>
          </a:prstGeom>
          <a:solidFill>
            <a:srgbClr val="FFFF00"/>
          </a:solidFill>
          <a:ln w="57150">
            <a:solidFill>
              <a:srgbClr val="0000FF"/>
            </a:solidFill>
          </a:ln>
        </p:spPr>
        <p:txBody>
          <a:bodyPr wrap="square" rtlCol="0">
            <a:spAutoFit/>
          </a:bodyPr>
          <a:lstStyle>
            <a:lvl1pPr marL="230188" indent="-230188" algn="l" defTabSz="914400" rtl="0" eaLnBrk="1" latinLnBrk="0" hangingPunct="1">
              <a:spcBef>
                <a:spcPct val="20000"/>
              </a:spcBef>
              <a:buClr>
                <a:srgbClr val="003366"/>
              </a:buClr>
              <a:buFont typeface="Arial" pitchFamily="34" charset="0"/>
              <a:buChar char="•"/>
              <a:defRPr sz="2000" kern="1200">
                <a:solidFill>
                  <a:schemeClr val="tx1"/>
                </a:solidFill>
                <a:latin typeface="Helvetica" panose="020B0604020202020204" pitchFamily="2" charset="0"/>
                <a:ea typeface="+mn-ea"/>
                <a:cs typeface="+mn-cs"/>
              </a:defRPr>
            </a:lvl1pPr>
            <a:lvl2pPr marL="568325" indent="-227013" algn="l" defTabSz="914400" rtl="0" eaLnBrk="1" latinLnBrk="0" hangingPunct="1">
              <a:spcBef>
                <a:spcPct val="20000"/>
              </a:spcBef>
              <a:buClr>
                <a:srgbClr val="003366"/>
              </a:buClr>
              <a:buFont typeface="Arial" pitchFamily="34" charset="0"/>
              <a:buChar char="–"/>
              <a:defRPr sz="1800" kern="1200">
                <a:solidFill>
                  <a:schemeClr val="tx1"/>
                </a:solidFill>
                <a:latin typeface="Helvetica" panose="020B0604020202020204" pitchFamily="2" charset="0"/>
                <a:ea typeface="+mn-ea"/>
                <a:cs typeface="+mn-cs"/>
              </a:defRPr>
            </a:lvl2pPr>
            <a:lvl3pPr marL="912813" indent="-228600" algn="l" defTabSz="914400" rtl="0" eaLnBrk="1" latinLnBrk="0" hangingPunct="1">
              <a:spcBef>
                <a:spcPct val="20000"/>
              </a:spcBef>
              <a:buClr>
                <a:srgbClr val="003366"/>
              </a:buClr>
              <a:buFont typeface="Arial" pitchFamily="34" charset="0"/>
              <a:buChar char="•"/>
              <a:defRPr sz="1600" kern="1200">
                <a:solidFill>
                  <a:schemeClr val="tx1"/>
                </a:solidFill>
                <a:latin typeface="Helvetica" panose="020B0604020202020204" pitchFamily="2" charset="0"/>
                <a:ea typeface="+mn-ea"/>
                <a:cs typeface="+mn-cs"/>
              </a:defRPr>
            </a:lvl3pPr>
            <a:lvl4pPr marL="1319213" indent="-228600" algn="l" defTabSz="914400" rtl="0" eaLnBrk="1" latinLnBrk="0" hangingPunct="1">
              <a:spcBef>
                <a:spcPct val="20000"/>
              </a:spcBef>
              <a:buClr>
                <a:srgbClr val="003366"/>
              </a:buClr>
              <a:buFont typeface="Arial" pitchFamily="34" charset="0"/>
              <a:buChar char="–"/>
              <a:defRPr sz="1400" kern="1200">
                <a:solidFill>
                  <a:schemeClr val="tx1"/>
                </a:solidFill>
                <a:latin typeface="Helvetica" panose="020B0604020202020204" pitchFamily="2" charset="0"/>
                <a:ea typeface="+mn-ea"/>
                <a:cs typeface="+mn-cs"/>
              </a:defRPr>
            </a:lvl4pPr>
            <a:lvl5pPr marL="1711325" indent="-228600" algn="l" defTabSz="914400" rtl="0" eaLnBrk="1" latinLnBrk="0" hangingPunct="1">
              <a:spcBef>
                <a:spcPct val="20000"/>
              </a:spcBef>
              <a:buClr>
                <a:srgbClr val="003366"/>
              </a:buClr>
              <a:buFont typeface="Arial" pitchFamily="34" charset="0"/>
              <a:buChar char="»"/>
              <a:defRPr sz="1200" kern="1200">
                <a:solidFill>
                  <a:schemeClr val="tx1"/>
                </a:solidFill>
                <a:latin typeface="Helvetica" panose="020B06040202020202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smtClean="0">
                <a:solidFill>
                  <a:srgbClr val="0000FF"/>
                </a:solidFill>
              </a:rPr>
              <a:t>Use</a:t>
            </a:r>
          </a:p>
          <a:p>
            <a:pPr marL="0" indent="0" algn="ctr">
              <a:buFont typeface="Arial" pitchFamily="34" charset="0"/>
              <a:buNone/>
            </a:pPr>
            <a:r>
              <a:rPr lang="en-US" sz="1800" b="1" smtClean="0">
                <a:solidFill>
                  <a:srgbClr val="0000FF"/>
                </a:solidFill>
                <a:hlinkClick r:id="rId8"/>
              </a:rPr>
              <a:t>https://cas2net.army.mil</a:t>
            </a:r>
            <a:r>
              <a:rPr lang="en-US" sz="1800" b="1" smtClean="0">
                <a:solidFill>
                  <a:srgbClr val="0000FF"/>
                </a:solidFill>
              </a:rPr>
              <a:t> </a:t>
            </a:r>
          </a:p>
          <a:p>
            <a:pPr marL="0" indent="0" algn="ctr">
              <a:buFont typeface="Arial" pitchFamily="34" charset="0"/>
              <a:buNone/>
            </a:pPr>
            <a:r>
              <a:rPr lang="en-US" sz="1800" b="1" smtClean="0">
                <a:solidFill>
                  <a:srgbClr val="0000FF"/>
                </a:solidFill>
              </a:rPr>
              <a:t>and Save to Favorites</a:t>
            </a:r>
            <a:endParaRPr lang="en-US" sz="1800" b="1" dirty="0">
              <a:solidFill>
                <a:srgbClr val="0000FF"/>
              </a:solidFill>
            </a:endParaRPr>
          </a:p>
        </p:txBody>
      </p:sp>
      <p:sp>
        <p:nvSpPr>
          <p:cNvPr id="3" name="Oval 2"/>
          <p:cNvSpPr/>
          <p:nvPr/>
        </p:nvSpPr>
        <p:spPr>
          <a:xfrm>
            <a:off x="1374849" y="2527499"/>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20" name="Oval 19"/>
          <p:cNvSpPr/>
          <p:nvPr/>
        </p:nvSpPr>
        <p:spPr>
          <a:xfrm>
            <a:off x="1374849" y="4005370"/>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21" name="Oval 20"/>
          <p:cNvSpPr/>
          <p:nvPr/>
        </p:nvSpPr>
        <p:spPr>
          <a:xfrm>
            <a:off x="1374849" y="5325461"/>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22" name="Oval 21"/>
          <p:cNvSpPr/>
          <p:nvPr/>
        </p:nvSpPr>
        <p:spPr>
          <a:xfrm>
            <a:off x="5128606" y="2783016"/>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23" name="Oval 22"/>
          <p:cNvSpPr/>
          <p:nvPr/>
        </p:nvSpPr>
        <p:spPr>
          <a:xfrm>
            <a:off x="5180645" y="42569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24" name="Oval 23"/>
          <p:cNvSpPr/>
          <p:nvPr/>
        </p:nvSpPr>
        <p:spPr>
          <a:xfrm>
            <a:off x="5180645" y="5527412"/>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
        <p:nvSpPr>
          <p:cNvPr id="25" name="Oval 24"/>
          <p:cNvSpPr/>
          <p:nvPr/>
        </p:nvSpPr>
        <p:spPr>
          <a:xfrm>
            <a:off x="2593196" y="1311163"/>
            <a:ext cx="607604" cy="548091"/>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30170868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52592" y="4201735"/>
            <a:ext cx="6129446" cy="1206805"/>
          </a:xfrm>
          <a:prstGeom prst="rect">
            <a:avLst/>
          </a:prstGeom>
        </p:spPr>
      </p:pic>
      <p:pic>
        <p:nvPicPr>
          <p:cNvPr id="5" name="Picture 4"/>
          <p:cNvPicPr>
            <a:picLocks noChangeAspect="1"/>
          </p:cNvPicPr>
          <p:nvPr/>
        </p:nvPicPr>
        <p:blipFill>
          <a:blip r:embed="rId3"/>
          <a:stretch>
            <a:fillRect/>
          </a:stretch>
        </p:blipFill>
        <p:spPr>
          <a:xfrm>
            <a:off x="2552592" y="3388198"/>
            <a:ext cx="6129446" cy="1867421"/>
          </a:xfrm>
          <a:prstGeom prst="rect">
            <a:avLst/>
          </a:prstGeom>
        </p:spPr>
      </p:pic>
      <p:pic>
        <p:nvPicPr>
          <p:cNvPr id="3" name="Picture 2"/>
          <p:cNvPicPr>
            <a:picLocks noChangeAspect="1"/>
          </p:cNvPicPr>
          <p:nvPr/>
        </p:nvPicPr>
        <p:blipFill>
          <a:blip r:embed="rId4"/>
          <a:stretch>
            <a:fillRect/>
          </a:stretch>
        </p:blipFill>
        <p:spPr>
          <a:xfrm>
            <a:off x="2552593" y="2509518"/>
            <a:ext cx="6128366" cy="882143"/>
          </a:xfrm>
          <a:prstGeom prst="rect">
            <a:avLst/>
          </a:prstGeom>
        </p:spPr>
      </p:pic>
      <p:pic>
        <p:nvPicPr>
          <p:cNvPr id="11" name="Picture 10"/>
          <p:cNvPicPr>
            <a:picLocks noChangeAspect="1"/>
          </p:cNvPicPr>
          <p:nvPr/>
        </p:nvPicPr>
        <p:blipFill>
          <a:blip r:embed="rId5"/>
          <a:stretch>
            <a:fillRect/>
          </a:stretch>
        </p:blipFill>
        <p:spPr>
          <a:xfrm>
            <a:off x="544556" y="4326771"/>
            <a:ext cx="2008036" cy="1081290"/>
          </a:xfrm>
          <a:prstGeom prst="rect">
            <a:avLst/>
          </a:prstGeom>
        </p:spPr>
      </p:pic>
      <p:sp>
        <p:nvSpPr>
          <p:cNvPr id="2" name="Title 1"/>
          <p:cNvSpPr>
            <a:spLocks noGrp="1"/>
          </p:cNvSpPr>
          <p:nvPr>
            <p:ph type="title"/>
          </p:nvPr>
        </p:nvSpPr>
        <p:spPr/>
        <p:txBody>
          <a:bodyPr/>
          <a:lstStyle/>
          <a:p>
            <a:r>
              <a:rPr lang="en-US" dirty="0"/>
              <a:t>Contribution </a:t>
            </a:r>
            <a:r>
              <a:rPr lang="en-US" dirty="0" smtClean="0"/>
              <a:t>Plan – Overview - Supervisor </a:t>
            </a:r>
            <a:endParaRPr lang="en-US" dirty="0"/>
          </a:p>
        </p:txBody>
      </p:sp>
      <p:pic>
        <p:nvPicPr>
          <p:cNvPr id="7" name="Content Placeholder 6"/>
          <p:cNvPicPr>
            <a:picLocks noGrp="1" noChangeAspect="1"/>
          </p:cNvPicPr>
          <p:nvPr>
            <p:ph sz="quarter" idx="13"/>
          </p:nvPr>
        </p:nvPicPr>
        <p:blipFill>
          <a:blip r:embed="rId6"/>
          <a:stretch>
            <a:fillRect/>
          </a:stretch>
        </p:blipFill>
        <p:spPr>
          <a:xfrm>
            <a:off x="2552700" y="1464414"/>
            <a:ext cx="6129338" cy="951586"/>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88</a:t>
            </a:fld>
            <a:endParaRPr lang="en-US" dirty="0"/>
          </a:p>
        </p:txBody>
      </p:sp>
      <p:pic>
        <p:nvPicPr>
          <p:cNvPr id="6" name="Picture 5"/>
          <p:cNvPicPr>
            <a:picLocks noChangeAspect="1"/>
          </p:cNvPicPr>
          <p:nvPr/>
        </p:nvPicPr>
        <p:blipFill>
          <a:blip r:embed="rId7"/>
          <a:stretch>
            <a:fillRect/>
          </a:stretch>
        </p:blipFill>
        <p:spPr>
          <a:xfrm>
            <a:off x="544664" y="1414912"/>
            <a:ext cx="2007928" cy="3075205"/>
          </a:xfrm>
          <a:prstGeom prst="rect">
            <a:avLst/>
          </a:prstGeom>
        </p:spPr>
      </p:pic>
      <p:pic>
        <p:nvPicPr>
          <p:cNvPr id="10" name="Picture 9"/>
          <p:cNvPicPr>
            <a:picLocks noChangeAspect="1"/>
          </p:cNvPicPr>
          <p:nvPr/>
        </p:nvPicPr>
        <p:blipFill>
          <a:blip r:embed="rId8"/>
          <a:stretch>
            <a:fillRect/>
          </a:stretch>
        </p:blipFill>
        <p:spPr>
          <a:xfrm>
            <a:off x="544664" y="1102126"/>
            <a:ext cx="8137374" cy="319704"/>
          </a:xfrm>
          <a:prstGeom prst="rect">
            <a:avLst/>
          </a:prstGeom>
        </p:spPr>
      </p:pic>
      <p:sp>
        <p:nvSpPr>
          <p:cNvPr id="25" name="TextBox 24"/>
          <p:cNvSpPr txBox="1"/>
          <p:nvPr/>
        </p:nvSpPr>
        <p:spPr>
          <a:xfrm>
            <a:off x="4837653" y="1720450"/>
            <a:ext cx="586379" cy="307777"/>
          </a:xfrm>
          <a:prstGeom prst="rect">
            <a:avLst/>
          </a:prstGeom>
          <a:noFill/>
        </p:spPr>
        <p:txBody>
          <a:bodyPr wrap="none" rtlCol="0">
            <a:spAutoFit/>
          </a:bodyPr>
          <a:lstStyle/>
          <a:p>
            <a:r>
              <a:rPr lang="en-US" sz="1400" dirty="0" smtClean="0">
                <a:solidFill>
                  <a:schemeClr val="bg1"/>
                </a:solidFill>
              </a:rPr>
              <a:t>Panel</a:t>
            </a:r>
            <a:endParaRPr lang="en-US" sz="1400" dirty="0">
              <a:solidFill>
                <a:schemeClr val="bg1"/>
              </a:solidFill>
            </a:endParaRPr>
          </a:p>
        </p:txBody>
      </p:sp>
      <p:sp>
        <p:nvSpPr>
          <p:cNvPr id="26" name="TextBox 25"/>
          <p:cNvSpPr txBox="1"/>
          <p:nvPr/>
        </p:nvSpPr>
        <p:spPr>
          <a:xfrm>
            <a:off x="4842573" y="2455408"/>
            <a:ext cx="586379" cy="307777"/>
          </a:xfrm>
          <a:prstGeom prst="rect">
            <a:avLst/>
          </a:prstGeom>
          <a:noFill/>
        </p:spPr>
        <p:txBody>
          <a:bodyPr wrap="none" rtlCol="0">
            <a:spAutoFit/>
          </a:bodyPr>
          <a:lstStyle/>
          <a:p>
            <a:r>
              <a:rPr lang="en-US" sz="1400" dirty="0" smtClean="0">
                <a:solidFill>
                  <a:schemeClr val="bg1"/>
                </a:solidFill>
              </a:rPr>
              <a:t>Panel</a:t>
            </a:r>
            <a:endParaRPr lang="en-US" sz="1400" dirty="0">
              <a:solidFill>
                <a:schemeClr val="bg1"/>
              </a:solidFill>
            </a:endParaRPr>
          </a:p>
        </p:txBody>
      </p:sp>
      <p:sp>
        <p:nvSpPr>
          <p:cNvPr id="27" name="TextBox 26"/>
          <p:cNvSpPr txBox="1"/>
          <p:nvPr/>
        </p:nvSpPr>
        <p:spPr>
          <a:xfrm>
            <a:off x="4803246" y="3323099"/>
            <a:ext cx="586379" cy="307777"/>
          </a:xfrm>
          <a:prstGeom prst="rect">
            <a:avLst/>
          </a:prstGeom>
          <a:noFill/>
        </p:spPr>
        <p:txBody>
          <a:bodyPr wrap="none" rtlCol="0">
            <a:spAutoFit/>
          </a:bodyPr>
          <a:lstStyle/>
          <a:p>
            <a:r>
              <a:rPr lang="en-US" sz="1400" dirty="0" smtClean="0">
                <a:solidFill>
                  <a:schemeClr val="bg1"/>
                </a:solidFill>
              </a:rPr>
              <a:t>Panel</a:t>
            </a:r>
            <a:endParaRPr lang="en-US" sz="1400" dirty="0">
              <a:solidFill>
                <a:schemeClr val="bg1"/>
              </a:solidFill>
            </a:endParaRPr>
          </a:p>
        </p:txBody>
      </p:sp>
      <p:cxnSp>
        <p:nvCxnSpPr>
          <p:cNvPr id="30" name="Straight Arrow Connector 29"/>
          <p:cNvCxnSpPr/>
          <p:nvPr/>
        </p:nvCxnSpPr>
        <p:spPr>
          <a:xfrm>
            <a:off x="273273" y="1508658"/>
            <a:ext cx="0" cy="2548276"/>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731313" y="2598210"/>
            <a:ext cx="2016129" cy="400110"/>
          </a:xfrm>
          <a:prstGeom prst="rect">
            <a:avLst/>
          </a:prstGeom>
          <a:solidFill>
            <a:srgbClr val="30F0F0"/>
          </a:solidFill>
          <a:ln w="38100">
            <a:solidFill>
              <a:srgbClr val="0000FF"/>
            </a:solidFill>
          </a:ln>
        </p:spPr>
        <p:txBody>
          <a:bodyPr wrap="none" rtlCol="0">
            <a:spAutoFit/>
          </a:bodyPr>
          <a:lstStyle/>
          <a:p>
            <a:r>
              <a:rPr lang="en-US" sz="2000" b="1" dirty="0" smtClean="0">
                <a:solidFill>
                  <a:srgbClr val="0000FF"/>
                </a:solidFill>
              </a:rPr>
              <a:t>Navigation Menu</a:t>
            </a:r>
            <a:endParaRPr lang="en-US" sz="2000" b="1" dirty="0">
              <a:solidFill>
                <a:srgbClr val="0000FF"/>
              </a:solidFill>
            </a:endParaRPr>
          </a:p>
        </p:txBody>
      </p:sp>
      <p:sp>
        <p:nvSpPr>
          <p:cNvPr id="8" name="Rectangle 7"/>
          <p:cNvSpPr/>
          <p:nvPr/>
        </p:nvSpPr>
        <p:spPr>
          <a:xfrm>
            <a:off x="544556" y="2142020"/>
            <a:ext cx="2008036" cy="3133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13"/>
          <p:cNvSpPr/>
          <p:nvPr/>
        </p:nvSpPr>
        <p:spPr>
          <a:xfrm>
            <a:off x="3381375" y="1001245"/>
            <a:ext cx="2895600" cy="514695"/>
          </a:xfrm>
          <a:prstGeom prst="leftArrow">
            <a:avLst/>
          </a:prstGeom>
          <a:solidFill>
            <a:srgbClr val="30F0F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Session Countdown Timer</a:t>
            </a:r>
            <a:endParaRPr lang="en-US" b="1" dirty="0">
              <a:solidFill>
                <a:srgbClr val="0000FF"/>
              </a:solidFill>
            </a:endParaRPr>
          </a:p>
        </p:txBody>
      </p:sp>
      <p:pic>
        <p:nvPicPr>
          <p:cNvPr id="31" name="Picture 30"/>
          <p:cNvPicPr>
            <a:picLocks noChangeAspect="1"/>
          </p:cNvPicPr>
          <p:nvPr/>
        </p:nvPicPr>
        <p:blipFill>
          <a:blip r:embed="rId9"/>
          <a:stretch>
            <a:fillRect/>
          </a:stretch>
        </p:blipFill>
        <p:spPr>
          <a:xfrm>
            <a:off x="7683692" y="1174503"/>
            <a:ext cx="942586" cy="203436"/>
          </a:xfrm>
          <a:prstGeom prst="rect">
            <a:avLst/>
          </a:prstGeom>
        </p:spPr>
      </p:pic>
      <p:pic>
        <p:nvPicPr>
          <p:cNvPr id="29" name="Picture 28"/>
          <p:cNvPicPr>
            <a:picLocks noChangeAspect="1"/>
          </p:cNvPicPr>
          <p:nvPr/>
        </p:nvPicPr>
        <p:blipFill>
          <a:blip r:embed="rId10"/>
          <a:stretch>
            <a:fillRect/>
          </a:stretch>
        </p:blipFill>
        <p:spPr>
          <a:xfrm>
            <a:off x="7051845" y="1028956"/>
            <a:ext cx="1952625" cy="600075"/>
          </a:xfrm>
          <a:prstGeom prst="rect">
            <a:avLst/>
          </a:prstGeom>
        </p:spPr>
      </p:pic>
    </p:spTree>
    <p:extLst>
      <p:ext uri="{BB962C8B-B14F-4D97-AF65-F5344CB8AC3E}">
        <p14:creationId xmlns:p14="http://schemas.microsoft.com/office/powerpoint/2010/main" val="33930372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Supervisor</a:t>
            </a:r>
          </a:p>
        </p:txBody>
      </p:sp>
      <p:sp>
        <p:nvSpPr>
          <p:cNvPr id="4" name="Slide Number Placeholder 3"/>
          <p:cNvSpPr>
            <a:spLocks noGrp="1"/>
          </p:cNvSpPr>
          <p:nvPr>
            <p:ph type="sldNum" sz="quarter" idx="12"/>
          </p:nvPr>
        </p:nvSpPr>
        <p:spPr/>
        <p:txBody>
          <a:bodyPr/>
          <a:lstStyle/>
          <a:p>
            <a:fld id="{2361B722-4FBA-4E8B-A822-C8C574FB7B56}" type="slidenum">
              <a:rPr lang="en-US" smtClean="0"/>
              <a:t>89</a:t>
            </a:fld>
            <a:endParaRPr lang="en-US" dirty="0"/>
          </a:p>
        </p:txBody>
      </p:sp>
      <p:pic>
        <p:nvPicPr>
          <p:cNvPr id="6" name="Picture 5"/>
          <p:cNvPicPr>
            <a:picLocks noChangeAspect="1"/>
          </p:cNvPicPr>
          <p:nvPr/>
        </p:nvPicPr>
        <p:blipFill>
          <a:blip r:embed="rId2"/>
          <a:stretch>
            <a:fillRect/>
          </a:stretch>
        </p:blipFill>
        <p:spPr>
          <a:xfrm>
            <a:off x="544664" y="1414912"/>
            <a:ext cx="2007928" cy="3075205"/>
          </a:xfrm>
          <a:prstGeom prst="rect">
            <a:avLst/>
          </a:prstGeom>
        </p:spPr>
      </p:pic>
      <p:pic>
        <p:nvPicPr>
          <p:cNvPr id="9" name="Picture 8"/>
          <p:cNvPicPr>
            <a:picLocks noChangeAspect="1"/>
          </p:cNvPicPr>
          <p:nvPr/>
        </p:nvPicPr>
        <p:blipFill>
          <a:blip r:embed="rId3"/>
          <a:stretch>
            <a:fillRect/>
          </a:stretch>
        </p:blipFill>
        <p:spPr>
          <a:xfrm>
            <a:off x="2552592" y="4201735"/>
            <a:ext cx="6129446" cy="1206805"/>
          </a:xfrm>
          <a:prstGeom prst="rect">
            <a:avLst/>
          </a:prstGeom>
        </p:spPr>
      </p:pic>
      <p:pic>
        <p:nvPicPr>
          <p:cNvPr id="10" name="Picture 9"/>
          <p:cNvPicPr>
            <a:picLocks noChangeAspect="1"/>
          </p:cNvPicPr>
          <p:nvPr/>
        </p:nvPicPr>
        <p:blipFill>
          <a:blip r:embed="rId4"/>
          <a:stretch>
            <a:fillRect/>
          </a:stretch>
        </p:blipFill>
        <p:spPr>
          <a:xfrm>
            <a:off x="544664" y="1102126"/>
            <a:ext cx="8137374" cy="319704"/>
          </a:xfrm>
          <a:prstGeom prst="rect">
            <a:avLst/>
          </a:prstGeom>
        </p:spPr>
      </p:pic>
      <p:pic>
        <p:nvPicPr>
          <p:cNvPr id="12" name="Picture 11"/>
          <p:cNvPicPr>
            <a:picLocks noChangeAspect="1"/>
          </p:cNvPicPr>
          <p:nvPr/>
        </p:nvPicPr>
        <p:blipFill>
          <a:blip r:embed="rId5"/>
          <a:stretch>
            <a:fillRect/>
          </a:stretch>
        </p:blipFill>
        <p:spPr>
          <a:xfrm>
            <a:off x="7683692" y="1174503"/>
            <a:ext cx="942586" cy="203436"/>
          </a:xfrm>
          <a:prstGeom prst="rect">
            <a:avLst/>
          </a:prstGeom>
        </p:spPr>
      </p:pic>
      <p:pic>
        <p:nvPicPr>
          <p:cNvPr id="5" name="Picture 4"/>
          <p:cNvPicPr>
            <a:picLocks noChangeAspect="1"/>
          </p:cNvPicPr>
          <p:nvPr/>
        </p:nvPicPr>
        <p:blipFill>
          <a:blip r:embed="rId6"/>
          <a:stretch>
            <a:fillRect/>
          </a:stretch>
        </p:blipFill>
        <p:spPr>
          <a:xfrm>
            <a:off x="2552592" y="2382358"/>
            <a:ext cx="6129446" cy="1867421"/>
          </a:xfrm>
          <a:prstGeom prst="rect">
            <a:avLst/>
          </a:prstGeom>
        </p:spPr>
      </p:pic>
      <p:pic>
        <p:nvPicPr>
          <p:cNvPr id="3" name="Picture 2"/>
          <p:cNvPicPr>
            <a:picLocks noChangeAspect="1"/>
          </p:cNvPicPr>
          <p:nvPr/>
        </p:nvPicPr>
        <p:blipFill>
          <a:blip r:embed="rId7"/>
          <a:stretch>
            <a:fillRect/>
          </a:stretch>
        </p:blipFill>
        <p:spPr>
          <a:xfrm>
            <a:off x="209582" y="4661952"/>
            <a:ext cx="4271161" cy="1407204"/>
          </a:xfrm>
          <a:prstGeom prst="rect">
            <a:avLst/>
          </a:prstGeom>
        </p:spPr>
      </p:pic>
      <p:pic>
        <p:nvPicPr>
          <p:cNvPr id="8" name="Picture 7"/>
          <p:cNvPicPr>
            <a:picLocks noChangeAspect="1"/>
          </p:cNvPicPr>
          <p:nvPr/>
        </p:nvPicPr>
        <p:blipFill>
          <a:blip r:embed="rId8"/>
          <a:stretch>
            <a:fillRect/>
          </a:stretch>
        </p:blipFill>
        <p:spPr>
          <a:xfrm>
            <a:off x="4613351" y="4656458"/>
            <a:ext cx="4276116" cy="1565762"/>
          </a:xfrm>
          <a:prstGeom prst="rect">
            <a:avLst/>
          </a:prstGeom>
        </p:spPr>
      </p:pic>
      <p:sp>
        <p:nvSpPr>
          <p:cNvPr id="13" name="Line Callout 1 12"/>
          <p:cNvSpPr/>
          <p:nvPr/>
        </p:nvSpPr>
        <p:spPr>
          <a:xfrm>
            <a:off x="2260191" y="3146144"/>
            <a:ext cx="914400" cy="291806"/>
          </a:xfrm>
          <a:prstGeom prst="borderCallout1">
            <a:avLst>
              <a:gd name="adj1" fmla="val 101213"/>
              <a:gd name="adj2" fmla="val 47807"/>
              <a:gd name="adj3" fmla="val 530197"/>
              <a:gd name="adj4" fmla="val -86372"/>
            </a:avLst>
          </a:prstGeom>
          <a:solidFill>
            <a:srgbClr val="FFFF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sp>
        <p:nvSpPr>
          <p:cNvPr id="15" name="Line Callout 1 14"/>
          <p:cNvSpPr/>
          <p:nvPr/>
        </p:nvSpPr>
        <p:spPr>
          <a:xfrm>
            <a:off x="3204201" y="3643659"/>
            <a:ext cx="914400" cy="291806"/>
          </a:xfrm>
          <a:prstGeom prst="borderCallout1">
            <a:avLst>
              <a:gd name="adj1" fmla="val 101213"/>
              <a:gd name="adj2" fmla="val 47807"/>
              <a:gd name="adj3" fmla="val 352519"/>
              <a:gd name="adj4" fmla="val 160020"/>
            </a:avLst>
          </a:prstGeom>
          <a:solidFill>
            <a:srgbClr val="FFFF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Click</a:t>
            </a:r>
            <a:endParaRPr lang="en-US" dirty="0">
              <a:solidFill>
                <a:srgbClr val="FF0000"/>
              </a:solidFill>
            </a:endParaRPr>
          </a:p>
        </p:txBody>
      </p:sp>
      <p:pic>
        <p:nvPicPr>
          <p:cNvPr id="16" name="Content Placeholder 15"/>
          <p:cNvPicPr>
            <a:picLocks noGrp="1" noChangeAspect="1"/>
          </p:cNvPicPr>
          <p:nvPr>
            <p:ph sz="quarter" idx="13"/>
          </p:nvPr>
        </p:nvPicPr>
        <p:blipFill>
          <a:blip r:embed="rId9"/>
          <a:stretch>
            <a:fillRect/>
          </a:stretch>
        </p:blipFill>
        <p:spPr>
          <a:xfrm>
            <a:off x="2552593" y="1474833"/>
            <a:ext cx="6129445" cy="844639"/>
          </a:xfrm>
          <a:prstGeom prst="rect">
            <a:avLst/>
          </a:prstGeom>
        </p:spPr>
      </p:pic>
      <p:sp>
        <p:nvSpPr>
          <p:cNvPr id="17" name="Rectangle 16"/>
          <p:cNvSpPr/>
          <p:nvPr/>
        </p:nvSpPr>
        <p:spPr>
          <a:xfrm>
            <a:off x="544556" y="2142020"/>
            <a:ext cx="2008036" cy="3133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9393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sz="quarter" idx="13"/>
          </p:nvPr>
        </p:nvPicPr>
        <p:blipFill>
          <a:blip r:embed="rId2"/>
          <a:stretch>
            <a:fillRect/>
          </a:stretch>
        </p:blipFill>
        <p:spPr>
          <a:xfrm>
            <a:off x="544513" y="1295821"/>
            <a:ext cx="8154987" cy="3772662"/>
          </a:xfrm>
          <a:prstGeom prst="rect">
            <a:avLst/>
          </a:prstGeom>
        </p:spPr>
      </p:pic>
      <p:sp>
        <p:nvSpPr>
          <p:cNvPr id="2" name="Title 1"/>
          <p:cNvSpPr>
            <a:spLocks noGrp="1"/>
          </p:cNvSpPr>
          <p:nvPr>
            <p:ph type="title"/>
          </p:nvPr>
        </p:nvSpPr>
        <p:spPr/>
        <p:txBody>
          <a:bodyPr/>
          <a:lstStyle/>
          <a:p>
            <a:r>
              <a:rPr lang="en-US" dirty="0"/>
              <a:t>CAS2Net </a:t>
            </a:r>
            <a:r>
              <a:rPr lang="en-US" dirty="0" smtClean="0"/>
              <a:t>– Overview – Session Countdown Timer</a:t>
            </a:r>
            <a:endParaRPr lang="en-US"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9</a:t>
            </a:fld>
            <a:endParaRPr lang="en-US" dirty="0">
              <a:solidFill>
                <a:srgbClr val="1F497D"/>
              </a:solidFill>
            </a:endParaRPr>
          </a:p>
        </p:txBody>
      </p:sp>
      <p:pic>
        <p:nvPicPr>
          <p:cNvPr id="6" name="Content Placeholder 15"/>
          <p:cNvPicPr>
            <a:picLocks noChangeAspect="1"/>
          </p:cNvPicPr>
          <p:nvPr/>
        </p:nvPicPr>
        <p:blipFill>
          <a:blip r:embed="rId3"/>
          <a:stretch>
            <a:fillRect/>
          </a:stretch>
        </p:blipFill>
        <p:spPr>
          <a:xfrm>
            <a:off x="544511" y="2167828"/>
            <a:ext cx="8154987" cy="688224"/>
          </a:xfrm>
          <a:prstGeom prst="rect">
            <a:avLst/>
          </a:prstGeom>
          <a:ln w="38100">
            <a:solidFill>
              <a:srgbClr val="0000FF"/>
            </a:solidFill>
          </a:ln>
        </p:spPr>
      </p:pic>
      <p:sp>
        <p:nvSpPr>
          <p:cNvPr id="3" name="Right Brace 2"/>
          <p:cNvSpPr/>
          <p:nvPr/>
        </p:nvSpPr>
        <p:spPr>
          <a:xfrm rot="5400000">
            <a:off x="4237573" y="-2409932"/>
            <a:ext cx="768867" cy="8154988"/>
          </a:xfrm>
          <a:prstGeom prst="rightBrace">
            <a:avLst>
              <a:gd name="adj1" fmla="val 10236"/>
              <a:gd name="adj2" fmla="val 4963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ounded Rectangle 6"/>
          <p:cNvSpPr/>
          <p:nvPr/>
        </p:nvSpPr>
        <p:spPr>
          <a:xfrm>
            <a:off x="544513" y="1301431"/>
            <a:ext cx="8154987" cy="331575"/>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Callout 13"/>
          <p:cNvSpPr/>
          <p:nvPr/>
        </p:nvSpPr>
        <p:spPr>
          <a:xfrm>
            <a:off x="3329926" y="2581124"/>
            <a:ext cx="2792963" cy="855407"/>
          </a:xfrm>
          <a:prstGeom prst="upArrowCallout">
            <a:avLst/>
          </a:prstGeom>
          <a:solidFill>
            <a:srgbClr val="30F0F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5">
                    <a:lumMod val="75000"/>
                  </a:schemeClr>
                </a:solidFill>
              </a:rPr>
              <a:t>Session Countdown Timer</a:t>
            </a:r>
            <a:endParaRPr lang="en-US" b="1" dirty="0">
              <a:solidFill>
                <a:schemeClr val="accent5">
                  <a:lumMod val="75000"/>
                </a:schemeClr>
              </a:solidFill>
            </a:endParaRPr>
          </a:p>
        </p:txBody>
      </p:sp>
    </p:spTree>
    <p:extLst>
      <p:ext uri="{BB962C8B-B14F-4D97-AF65-F5344CB8AC3E}">
        <p14:creationId xmlns:p14="http://schemas.microsoft.com/office/powerpoint/2010/main" val="26532014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Supervisor</a:t>
            </a:r>
          </a:p>
        </p:txBody>
      </p:sp>
      <p:sp>
        <p:nvSpPr>
          <p:cNvPr id="4" name="Slide Number Placeholder 3"/>
          <p:cNvSpPr>
            <a:spLocks noGrp="1"/>
          </p:cNvSpPr>
          <p:nvPr>
            <p:ph type="sldNum" sz="quarter" idx="12"/>
          </p:nvPr>
        </p:nvSpPr>
        <p:spPr/>
        <p:txBody>
          <a:bodyPr/>
          <a:lstStyle/>
          <a:p>
            <a:fld id="{2361B722-4FBA-4E8B-A822-C8C574FB7B56}" type="slidenum">
              <a:rPr lang="en-US" smtClean="0"/>
              <a:t>90</a:t>
            </a:fld>
            <a:endParaRPr lang="en-US" dirty="0"/>
          </a:p>
        </p:txBody>
      </p:sp>
      <p:pic>
        <p:nvPicPr>
          <p:cNvPr id="6" name="Picture 5"/>
          <p:cNvPicPr>
            <a:picLocks noChangeAspect="1"/>
          </p:cNvPicPr>
          <p:nvPr/>
        </p:nvPicPr>
        <p:blipFill>
          <a:blip r:embed="rId2"/>
          <a:stretch>
            <a:fillRect/>
          </a:stretch>
        </p:blipFill>
        <p:spPr>
          <a:xfrm>
            <a:off x="544664" y="1414912"/>
            <a:ext cx="2007928" cy="3075205"/>
          </a:xfrm>
          <a:prstGeom prst="rect">
            <a:avLst/>
          </a:prstGeom>
        </p:spPr>
      </p:pic>
      <p:pic>
        <p:nvPicPr>
          <p:cNvPr id="9" name="Picture 8"/>
          <p:cNvPicPr>
            <a:picLocks noChangeAspect="1"/>
          </p:cNvPicPr>
          <p:nvPr/>
        </p:nvPicPr>
        <p:blipFill>
          <a:blip r:embed="rId3"/>
          <a:stretch>
            <a:fillRect/>
          </a:stretch>
        </p:blipFill>
        <p:spPr>
          <a:xfrm>
            <a:off x="2552592" y="4201735"/>
            <a:ext cx="6129446" cy="1206805"/>
          </a:xfrm>
          <a:prstGeom prst="rect">
            <a:avLst/>
          </a:prstGeom>
        </p:spPr>
      </p:pic>
      <p:pic>
        <p:nvPicPr>
          <p:cNvPr id="10" name="Picture 9"/>
          <p:cNvPicPr>
            <a:picLocks noChangeAspect="1"/>
          </p:cNvPicPr>
          <p:nvPr/>
        </p:nvPicPr>
        <p:blipFill>
          <a:blip r:embed="rId4"/>
          <a:stretch>
            <a:fillRect/>
          </a:stretch>
        </p:blipFill>
        <p:spPr>
          <a:xfrm>
            <a:off x="544664" y="1102126"/>
            <a:ext cx="8137374" cy="319704"/>
          </a:xfrm>
          <a:prstGeom prst="rect">
            <a:avLst/>
          </a:prstGeom>
        </p:spPr>
      </p:pic>
      <p:pic>
        <p:nvPicPr>
          <p:cNvPr id="12" name="Picture 11"/>
          <p:cNvPicPr>
            <a:picLocks noChangeAspect="1"/>
          </p:cNvPicPr>
          <p:nvPr/>
        </p:nvPicPr>
        <p:blipFill>
          <a:blip r:embed="rId5"/>
          <a:stretch>
            <a:fillRect/>
          </a:stretch>
        </p:blipFill>
        <p:spPr>
          <a:xfrm>
            <a:off x="7683692" y="1174503"/>
            <a:ext cx="942586" cy="203436"/>
          </a:xfrm>
          <a:prstGeom prst="rect">
            <a:avLst/>
          </a:prstGeom>
        </p:spPr>
      </p:pic>
      <p:pic>
        <p:nvPicPr>
          <p:cNvPr id="5" name="Picture 4"/>
          <p:cNvPicPr>
            <a:picLocks noChangeAspect="1"/>
          </p:cNvPicPr>
          <p:nvPr/>
        </p:nvPicPr>
        <p:blipFill>
          <a:blip r:embed="rId6"/>
          <a:stretch>
            <a:fillRect/>
          </a:stretch>
        </p:blipFill>
        <p:spPr>
          <a:xfrm>
            <a:off x="2552592" y="2382358"/>
            <a:ext cx="6129446" cy="1867421"/>
          </a:xfrm>
          <a:prstGeom prst="rect">
            <a:avLst/>
          </a:prstGeom>
        </p:spPr>
      </p:pic>
      <p:pic>
        <p:nvPicPr>
          <p:cNvPr id="3" name="Picture 2"/>
          <p:cNvPicPr>
            <a:picLocks noChangeAspect="1"/>
          </p:cNvPicPr>
          <p:nvPr/>
        </p:nvPicPr>
        <p:blipFill>
          <a:blip r:embed="rId7"/>
          <a:stretch>
            <a:fillRect/>
          </a:stretch>
        </p:blipFill>
        <p:spPr>
          <a:xfrm>
            <a:off x="209582" y="4661952"/>
            <a:ext cx="4271161" cy="1407204"/>
          </a:xfrm>
          <a:prstGeom prst="rect">
            <a:avLst/>
          </a:prstGeom>
          <a:ln>
            <a:solidFill>
              <a:srgbClr val="1C1C1C"/>
            </a:solidFill>
          </a:ln>
        </p:spPr>
      </p:pic>
      <p:pic>
        <p:nvPicPr>
          <p:cNvPr id="8" name="Picture 7"/>
          <p:cNvPicPr>
            <a:picLocks noChangeAspect="1"/>
          </p:cNvPicPr>
          <p:nvPr/>
        </p:nvPicPr>
        <p:blipFill>
          <a:blip r:embed="rId8"/>
          <a:stretch>
            <a:fillRect/>
          </a:stretch>
        </p:blipFill>
        <p:spPr>
          <a:xfrm>
            <a:off x="4613351" y="4494533"/>
            <a:ext cx="4276116" cy="1565762"/>
          </a:xfrm>
          <a:prstGeom prst="rect">
            <a:avLst/>
          </a:prstGeom>
        </p:spPr>
      </p:pic>
      <p:sp>
        <p:nvSpPr>
          <p:cNvPr id="11" name="Down Arrow Callout 10"/>
          <p:cNvSpPr/>
          <p:nvPr/>
        </p:nvSpPr>
        <p:spPr>
          <a:xfrm>
            <a:off x="311883" y="4580762"/>
            <a:ext cx="3194888" cy="875839"/>
          </a:xfrm>
          <a:prstGeom prst="downArrowCallout">
            <a:avLst>
              <a:gd name="adj1" fmla="val 25000"/>
              <a:gd name="adj2" fmla="val 20979"/>
              <a:gd name="adj3" fmla="val 25000"/>
              <a:gd name="adj4" fmla="val 64977"/>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on Name/Row to Open Employee’s Contribution Plan</a:t>
            </a:r>
            <a:endParaRPr lang="en-US" b="1" dirty="0">
              <a:solidFill>
                <a:srgbClr val="FF0000"/>
              </a:solidFill>
            </a:endParaRPr>
          </a:p>
        </p:txBody>
      </p:sp>
      <p:sp>
        <p:nvSpPr>
          <p:cNvPr id="13" name="TextBox 12"/>
          <p:cNvSpPr txBox="1"/>
          <p:nvPr/>
        </p:nvSpPr>
        <p:spPr>
          <a:xfrm>
            <a:off x="1363163" y="6154646"/>
            <a:ext cx="6539483" cy="369332"/>
          </a:xfrm>
          <a:prstGeom prst="rect">
            <a:avLst/>
          </a:prstGeom>
          <a:solidFill>
            <a:srgbClr val="30F0F0"/>
          </a:solidFill>
          <a:ln w="57150">
            <a:solidFill>
              <a:srgbClr val="0000FF"/>
            </a:solidFill>
          </a:ln>
        </p:spPr>
        <p:txBody>
          <a:bodyPr wrap="none" rtlCol="0">
            <a:spAutoFit/>
          </a:bodyPr>
          <a:lstStyle/>
          <a:p>
            <a:r>
              <a:rPr lang="en-US" b="1" dirty="0" smtClean="0">
                <a:solidFill>
                  <a:srgbClr val="0000FF"/>
                </a:solidFill>
              </a:rPr>
              <a:t>Or go to Navigation Menu and Click Supervisor &gt; Contribution Plan</a:t>
            </a:r>
            <a:endParaRPr lang="en-US" b="1" dirty="0">
              <a:solidFill>
                <a:srgbClr val="0000FF"/>
              </a:solidFill>
            </a:endParaRPr>
          </a:p>
        </p:txBody>
      </p:sp>
      <p:cxnSp>
        <p:nvCxnSpPr>
          <p:cNvPr id="16" name="Straight Arrow Connector 15"/>
          <p:cNvCxnSpPr/>
          <p:nvPr/>
        </p:nvCxnSpPr>
        <p:spPr>
          <a:xfrm>
            <a:off x="1909327" y="5489730"/>
            <a:ext cx="0" cy="660616"/>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8" name="Content Placeholder 15"/>
          <p:cNvPicPr>
            <a:picLocks noGrp="1" noChangeAspect="1"/>
          </p:cNvPicPr>
          <p:nvPr>
            <p:ph sz="quarter" idx="13"/>
          </p:nvPr>
        </p:nvPicPr>
        <p:blipFill>
          <a:blip r:embed="rId9"/>
          <a:stretch>
            <a:fillRect/>
          </a:stretch>
        </p:blipFill>
        <p:spPr>
          <a:xfrm>
            <a:off x="2552593" y="1440534"/>
            <a:ext cx="6129446" cy="844639"/>
          </a:xfrm>
          <a:prstGeom prst="rect">
            <a:avLst/>
          </a:prstGeom>
        </p:spPr>
      </p:pic>
      <p:sp>
        <p:nvSpPr>
          <p:cNvPr id="17" name="Rectangle 16"/>
          <p:cNvSpPr/>
          <p:nvPr/>
        </p:nvSpPr>
        <p:spPr>
          <a:xfrm>
            <a:off x="544556" y="2142020"/>
            <a:ext cx="2008036" cy="3133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94800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Supervisor</a:t>
            </a:r>
          </a:p>
        </p:txBody>
      </p:sp>
      <p:sp>
        <p:nvSpPr>
          <p:cNvPr id="4" name="Slide Number Placeholder 3"/>
          <p:cNvSpPr>
            <a:spLocks noGrp="1"/>
          </p:cNvSpPr>
          <p:nvPr>
            <p:ph type="sldNum" sz="quarter" idx="12"/>
          </p:nvPr>
        </p:nvSpPr>
        <p:spPr/>
        <p:txBody>
          <a:bodyPr/>
          <a:lstStyle/>
          <a:p>
            <a:fld id="{2361B722-4FBA-4E8B-A822-C8C574FB7B56}" type="slidenum">
              <a:rPr lang="en-US" smtClean="0"/>
              <a:t>91</a:t>
            </a:fld>
            <a:endParaRPr lang="en-US" dirty="0"/>
          </a:p>
        </p:txBody>
      </p:sp>
      <p:pic>
        <p:nvPicPr>
          <p:cNvPr id="9" name="Picture 8"/>
          <p:cNvPicPr>
            <a:picLocks noChangeAspect="1"/>
          </p:cNvPicPr>
          <p:nvPr/>
        </p:nvPicPr>
        <p:blipFill>
          <a:blip r:embed="rId2"/>
          <a:stretch>
            <a:fillRect/>
          </a:stretch>
        </p:blipFill>
        <p:spPr>
          <a:xfrm>
            <a:off x="2552592" y="4248875"/>
            <a:ext cx="6129446" cy="1206805"/>
          </a:xfrm>
          <a:prstGeom prst="rect">
            <a:avLst/>
          </a:prstGeom>
        </p:spPr>
      </p:pic>
      <p:pic>
        <p:nvPicPr>
          <p:cNvPr id="10" name="Picture 9"/>
          <p:cNvPicPr>
            <a:picLocks noChangeAspect="1"/>
          </p:cNvPicPr>
          <p:nvPr/>
        </p:nvPicPr>
        <p:blipFill>
          <a:blip r:embed="rId3"/>
          <a:stretch>
            <a:fillRect/>
          </a:stretch>
        </p:blipFill>
        <p:spPr>
          <a:xfrm>
            <a:off x="544664" y="1102126"/>
            <a:ext cx="8137374" cy="319704"/>
          </a:xfrm>
          <a:prstGeom prst="rect">
            <a:avLst/>
          </a:prstGeom>
        </p:spPr>
      </p:pic>
      <p:pic>
        <p:nvPicPr>
          <p:cNvPr id="12" name="Picture 11"/>
          <p:cNvPicPr>
            <a:picLocks noChangeAspect="1"/>
          </p:cNvPicPr>
          <p:nvPr/>
        </p:nvPicPr>
        <p:blipFill>
          <a:blip r:embed="rId4"/>
          <a:stretch>
            <a:fillRect/>
          </a:stretch>
        </p:blipFill>
        <p:spPr>
          <a:xfrm>
            <a:off x="7683692" y="1174503"/>
            <a:ext cx="942586" cy="203436"/>
          </a:xfrm>
          <a:prstGeom prst="rect">
            <a:avLst/>
          </a:prstGeom>
        </p:spPr>
      </p:pic>
      <p:pic>
        <p:nvPicPr>
          <p:cNvPr id="11" name="Picture 10"/>
          <p:cNvPicPr>
            <a:picLocks noChangeAspect="1"/>
          </p:cNvPicPr>
          <p:nvPr/>
        </p:nvPicPr>
        <p:blipFill>
          <a:blip r:embed="rId5"/>
          <a:stretch>
            <a:fillRect/>
          </a:stretch>
        </p:blipFill>
        <p:spPr>
          <a:xfrm>
            <a:off x="544664" y="1455855"/>
            <a:ext cx="2007928" cy="5010775"/>
          </a:xfrm>
          <a:prstGeom prst="rect">
            <a:avLst/>
          </a:prstGeom>
        </p:spPr>
      </p:pic>
      <p:sp>
        <p:nvSpPr>
          <p:cNvPr id="16" name="Rectangle 15"/>
          <p:cNvSpPr/>
          <p:nvPr/>
        </p:nvSpPr>
        <p:spPr>
          <a:xfrm>
            <a:off x="544663" y="3630224"/>
            <a:ext cx="2007929" cy="3652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6"/>
          <a:stretch>
            <a:fillRect/>
          </a:stretch>
        </p:blipFill>
        <p:spPr>
          <a:xfrm>
            <a:off x="2552592" y="2382358"/>
            <a:ext cx="6129446" cy="1867421"/>
          </a:xfrm>
          <a:prstGeom prst="rect">
            <a:avLst/>
          </a:prstGeom>
        </p:spPr>
      </p:pic>
      <p:sp>
        <p:nvSpPr>
          <p:cNvPr id="14" name="Down Arrow Callout 13"/>
          <p:cNvSpPr/>
          <p:nvPr/>
        </p:nvSpPr>
        <p:spPr>
          <a:xfrm>
            <a:off x="214529" y="2712041"/>
            <a:ext cx="2473489" cy="875839"/>
          </a:xfrm>
          <a:prstGeom prst="downArrowCallout">
            <a:avLst>
              <a:gd name="adj1" fmla="val 25000"/>
              <a:gd name="adj2" fmla="val 20979"/>
              <a:gd name="adj3" fmla="val 25000"/>
              <a:gd name="adj4" fmla="val 64977"/>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Contribution Plans to See Rated Employees</a:t>
            </a:r>
            <a:endParaRPr lang="en-US" b="1" dirty="0">
              <a:solidFill>
                <a:srgbClr val="FF0000"/>
              </a:solidFill>
            </a:endParaRPr>
          </a:p>
        </p:txBody>
      </p:sp>
      <p:pic>
        <p:nvPicPr>
          <p:cNvPr id="15" name="Content Placeholder 15"/>
          <p:cNvPicPr>
            <a:picLocks noGrp="1" noChangeAspect="1"/>
          </p:cNvPicPr>
          <p:nvPr>
            <p:ph sz="quarter" idx="13"/>
          </p:nvPr>
        </p:nvPicPr>
        <p:blipFill>
          <a:blip r:embed="rId7"/>
          <a:stretch>
            <a:fillRect/>
          </a:stretch>
        </p:blipFill>
        <p:spPr>
          <a:xfrm>
            <a:off x="2552593" y="1458023"/>
            <a:ext cx="6142362" cy="846419"/>
          </a:xfrm>
          <a:prstGeom prst="rect">
            <a:avLst/>
          </a:prstGeom>
        </p:spPr>
      </p:pic>
    </p:spTree>
    <p:extLst>
      <p:ext uri="{BB962C8B-B14F-4D97-AF65-F5344CB8AC3E}">
        <p14:creationId xmlns:p14="http://schemas.microsoft.com/office/powerpoint/2010/main" val="41020077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4" y="1132903"/>
            <a:ext cx="8154836" cy="350616"/>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9" name="Content Placeholder 8"/>
          <p:cNvPicPr>
            <a:picLocks noGrp="1" noChangeAspect="1"/>
          </p:cNvPicPr>
          <p:nvPr>
            <p:ph sz="quarter" idx="13"/>
          </p:nvPr>
        </p:nvPicPr>
        <p:blipFill>
          <a:blip r:embed="rId3"/>
          <a:stretch>
            <a:fillRect/>
          </a:stretch>
        </p:blipFill>
        <p:spPr>
          <a:xfrm>
            <a:off x="2346325" y="1502184"/>
            <a:ext cx="6353175" cy="1176298"/>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92</a:t>
            </a:fld>
            <a:endParaRPr lang="en-US" dirty="0"/>
          </a:p>
        </p:txBody>
      </p:sp>
      <p:pic>
        <p:nvPicPr>
          <p:cNvPr id="8" name="Picture 7"/>
          <p:cNvPicPr>
            <a:picLocks noChangeAspect="1"/>
          </p:cNvPicPr>
          <p:nvPr/>
        </p:nvPicPr>
        <p:blipFill>
          <a:blip r:embed="rId4"/>
          <a:stretch>
            <a:fillRect/>
          </a:stretch>
        </p:blipFill>
        <p:spPr>
          <a:xfrm>
            <a:off x="544664" y="1455856"/>
            <a:ext cx="1801074" cy="4494572"/>
          </a:xfrm>
          <a:prstGeom prst="rect">
            <a:avLst/>
          </a:prstGeom>
        </p:spPr>
      </p:pic>
      <p:pic>
        <p:nvPicPr>
          <p:cNvPr id="10" name="Picture 9"/>
          <p:cNvPicPr>
            <a:picLocks noChangeAspect="1"/>
          </p:cNvPicPr>
          <p:nvPr/>
        </p:nvPicPr>
        <p:blipFill>
          <a:blip r:embed="rId5"/>
          <a:stretch>
            <a:fillRect/>
          </a:stretch>
        </p:blipFill>
        <p:spPr>
          <a:xfrm>
            <a:off x="2345737" y="2585082"/>
            <a:ext cx="6353763" cy="2369594"/>
          </a:xfrm>
          <a:prstGeom prst="rect">
            <a:avLst/>
          </a:prstGeom>
        </p:spPr>
      </p:pic>
      <p:pic>
        <p:nvPicPr>
          <p:cNvPr id="12" name="Picture 11"/>
          <p:cNvPicPr>
            <a:picLocks noChangeAspect="1"/>
          </p:cNvPicPr>
          <p:nvPr/>
        </p:nvPicPr>
        <p:blipFill>
          <a:blip r:embed="rId6"/>
          <a:stretch>
            <a:fillRect/>
          </a:stretch>
        </p:blipFill>
        <p:spPr>
          <a:xfrm>
            <a:off x="7683692" y="1174503"/>
            <a:ext cx="942586" cy="203436"/>
          </a:xfrm>
          <a:prstGeom prst="rect">
            <a:avLst/>
          </a:prstGeom>
        </p:spPr>
      </p:pic>
      <p:sp>
        <p:nvSpPr>
          <p:cNvPr id="15" name="Left Arrow 14"/>
          <p:cNvSpPr/>
          <p:nvPr/>
        </p:nvSpPr>
        <p:spPr>
          <a:xfrm>
            <a:off x="6051884" y="2069431"/>
            <a:ext cx="2974726" cy="649997"/>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Ensure Current Fiscal Year</a:t>
            </a:r>
            <a:endParaRPr lang="en-US" b="1" dirty="0">
              <a:solidFill>
                <a:srgbClr val="FF0000"/>
              </a:solidFill>
            </a:endParaRPr>
          </a:p>
        </p:txBody>
      </p:sp>
      <p:pic>
        <p:nvPicPr>
          <p:cNvPr id="14" name="Picture 13"/>
          <p:cNvPicPr>
            <a:picLocks noChangeAspect="1"/>
          </p:cNvPicPr>
          <p:nvPr/>
        </p:nvPicPr>
        <p:blipFill>
          <a:blip r:embed="rId7"/>
          <a:stretch>
            <a:fillRect/>
          </a:stretch>
        </p:blipFill>
        <p:spPr>
          <a:xfrm>
            <a:off x="4221832" y="3845102"/>
            <a:ext cx="1051089" cy="102189"/>
          </a:xfrm>
          <a:prstGeom prst="rect">
            <a:avLst/>
          </a:prstGeom>
        </p:spPr>
      </p:pic>
      <p:pic>
        <p:nvPicPr>
          <p:cNvPr id="16" name="Picture 15"/>
          <p:cNvPicPr>
            <a:picLocks noChangeAspect="1"/>
          </p:cNvPicPr>
          <p:nvPr/>
        </p:nvPicPr>
        <p:blipFill>
          <a:blip r:embed="rId8"/>
          <a:stretch>
            <a:fillRect/>
          </a:stretch>
        </p:blipFill>
        <p:spPr>
          <a:xfrm>
            <a:off x="4231259" y="4075850"/>
            <a:ext cx="1051089" cy="79003"/>
          </a:xfrm>
          <a:prstGeom prst="rect">
            <a:avLst/>
          </a:prstGeom>
        </p:spPr>
      </p:pic>
      <p:pic>
        <p:nvPicPr>
          <p:cNvPr id="17" name="Picture 16"/>
          <p:cNvPicPr>
            <a:picLocks noChangeAspect="1"/>
          </p:cNvPicPr>
          <p:nvPr/>
        </p:nvPicPr>
        <p:blipFill>
          <a:blip r:embed="rId9"/>
          <a:stretch>
            <a:fillRect/>
          </a:stretch>
        </p:blipFill>
        <p:spPr>
          <a:xfrm>
            <a:off x="4240686" y="3653256"/>
            <a:ext cx="972337" cy="88730"/>
          </a:xfrm>
          <a:prstGeom prst="rect">
            <a:avLst/>
          </a:prstGeom>
        </p:spPr>
      </p:pic>
      <p:pic>
        <p:nvPicPr>
          <p:cNvPr id="18" name="Picture 17"/>
          <p:cNvPicPr>
            <a:picLocks noChangeAspect="1"/>
          </p:cNvPicPr>
          <p:nvPr/>
        </p:nvPicPr>
        <p:blipFill>
          <a:blip r:embed="rId10"/>
          <a:stretch>
            <a:fillRect/>
          </a:stretch>
        </p:blipFill>
        <p:spPr>
          <a:xfrm>
            <a:off x="530801" y="5923128"/>
            <a:ext cx="1784410" cy="586854"/>
          </a:xfrm>
          <a:prstGeom prst="rect">
            <a:avLst/>
          </a:prstGeom>
        </p:spPr>
      </p:pic>
      <p:sp>
        <p:nvSpPr>
          <p:cNvPr id="19" name="Rectangle 18"/>
          <p:cNvSpPr/>
          <p:nvPr/>
        </p:nvSpPr>
        <p:spPr>
          <a:xfrm>
            <a:off x="544556" y="3409347"/>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72931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4" y="1132903"/>
            <a:ext cx="8154836" cy="350616"/>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9" name="Content Placeholder 8"/>
          <p:cNvPicPr>
            <a:picLocks noGrp="1" noChangeAspect="1"/>
          </p:cNvPicPr>
          <p:nvPr>
            <p:ph sz="quarter" idx="13"/>
          </p:nvPr>
        </p:nvPicPr>
        <p:blipFill>
          <a:blip r:embed="rId3"/>
          <a:stretch>
            <a:fillRect/>
          </a:stretch>
        </p:blipFill>
        <p:spPr>
          <a:xfrm>
            <a:off x="2346325" y="1502184"/>
            <a:ext cx="6353175" cy="1176298"/>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93</a:t>
            </a:fld>
            <a:endParaRPr lang="en-US" dirty="0"/>
          </a:p>
        </p:txBody>
      </p:sp>
      <p:pic>
        <p:nvPicPr>
          <p:cNvPr id="8" name="Picture 7"/>
          <p:cNvPicPr>
            <a:picLocks noChangeAspect="1"/>
          </p:cNvPicPr>
          <p:nvPr/>
        </p:nvPicPr>
        <p:blipFill>
          <a:blip r:embed="rId4"/>
          <a:stretch>
            <a:fillRect/>
          </a:stretch>
        </p:blipFill>
        <p:spPr>
          <a:xfrm>
            <a:off x="544664" y="1455856"/>
            <a:ext cx="1801074" cy="4494572"/>
          </a:xfrm>
          <a:prstGeom prst="rect">
            <a:avLst/>
          </a:prstGeom>
        </p:spPr>
      </p:pic>
      <p:pic>
        <p:nvPicPr>
          <p:cNvPr id="12" name="Picture 11"/>
          <p:cNvPicPr>
            <a:picLocks noChangeAspect="1"/>
          </p:cNvPicPr>
          <p:nvPr/>
        </p:nvPicPr>
        <p:blipFill>
          <a:blip r:embed="rId5"/>
          <a:stretch>
            <a:fillRect/>
          </a:stretch>
        </p:blipFill>
        <p:spPr>
          <a:xfrm>
            <a:off x="7683692" y="1174503"/>
            <a:ext cx="942586" cy="203436"/>
          </a:xfrm>
          <a:prstGeom prst="rect">
            <a:avLst/>
          </a:prstGeom>
        </p:spPr>
      </p:pic>
      <p:pic>
        <p:nvPicPr>
          <p:cNvPr id="5" name="Picture 4"/>
          <p:cNvPicPr>
            <a:picLocks noChangeAspect="1"/>
          </p:cNvPicPr>
          <p:nvPr/>
        </p:nvPicPr>
        <p:blipFill>
          <a:blip r:embed="rId6"/>
          <a:stretch>
            <a:fillRect/>
          </a:stretch>
        </p:blipFill>
        <p:spPr>
          <a:xfrm>
            <a:off x="2345738" y="2684704"/>
            <a:ext cx="6353762" cy="2007370"/>
          </a:xfrm>
          <a:prstGeom prst="rect">
            <a:avLst/>
          </a:prstGeom>
        </p:spPr>
      </p:pic>
      <p:sp>
        <p:nvSpPr>
          <p:cNvPr id="3" name="Down Arrow Callout 2"/>
          <p:cNvSpPr/>
          <p:nvPr/>
        </p:nvSpPr>
        <p:spPr>
          <a:xfrm>
            <a:off x="1733266" y="2993454"/>
            <a:ext cx="1719618" cy="668744"/>
          </a:xfrm>
          <a:prstGeom prst="downArrowCallout">
            <a:avLst>
              <a:gd name="adj1" fmla="val 22015"/>
              <a:gd name="adj2" fmla="val 25000"/>
              <a:gd name="adj3" fmla="val 39925"/>
              <a:gd name="adj4" fmla="val 60075"/>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bg1"/>
                </a:solidFill>
              </a:rPr>
              <a:t>Employee has submitted to Supervisor 1</a:t>
            </a:r>
            <a:endParaRPr lang="en-US" sz="1050" b="1" dirty="0">
              <a:solidFill>
                <a:schemeClr val="bg1"/>
              </a:solidFill>
            </a:endParaRPr>
          </a:p>
        </p:txBody>
      </p:sp>
      <p:sp>
        <p:nvSpPr>
          <p:cNvPr id="2" name="TextBox 1"/>
          <p:cNvSpPr txBox="1"/>
          <p:nvPr/>
        </p:nvSpPr>
        <p:spPr>
          <a:xfrm flipH="1">
            <a:off x="2435287" y="3719510"/>
            <a:ext cx="464024" cy="646331"/>
          </a:xfrm>
          <a:prstGeom prst="rect">
            <a:avLst/>
          </a:prstGeom>
          <a:noFill/>
        </p:spPr>
        <p:txBody>
          <a:bodyPr wrap="square" rtlCol="0">
            <a:spAutoFit/>
          </a:bodyPr>
          <a:lstStyle/>
          <a:p>
            <a:r>
              <a:rPr lang="en-US" sz="3600" b="1" dirty="0" smtClean="0">
                <a:sym typeface="Wingdings" panose="05000000000000000000" pitchFamily="2" charset="2"/>
              </a:rPr>
              <a:t></a:t>
            </a:r>
            <a:endParaRPr lang="en-US" sz="3600" b="1" dirty="0"/>
          </a:p>
        </p:txBody>
      </p:sp>
      <p:pic>
        <p:nvPicPr>
          <p:cNvPr id="14" name="Picture 13"/>
          <p:cNvPicPr>
            <a:picLocks noChangeAspect="1"/>
          </p:cNvPicPr>
          <p:nvPr/>
        </p:nvPicPr>
        <p:blipFill>
          <a:blip r:embed="rId7"/>
          <a:stretch>
            <a:fillRect/>
          </a:stretch>
        </p:blipFill>
        <p:spPr>
          <a:xfrm>
            <a:off x="4221832" y="3939372"/>
            <a:ext cx="1051089" cy="102189"/>
          </a:xfrm>
          <a:prstGeom prst="rect">
            <a:avLst/>
          </a:prstGeom>
        </p:spPr>
      </p:pic>
      <p:pic>
        <p:nvPicPr>
          <p:cNvPr id="15" name="Picture 14"/>
          <p:cNvPicPr>
            <a:picLocks noChangeAspect="1"/>
          </p:cNvPicPr>
          <p:nvPr/>
        </p:nvPicPr>
        <p:blipFill>
          <a:blip r:embed="rId8"/>
          <a:stretch>
            <a:fillRect/>
          </a:stretch>
        </p:blipFill>
        <p:spPr>
          <a:xfrm>
            <a:off x="4231259" y="4170120"/>
            <a:ext cx="1051089" cy="79003"/>
          </a:xfrm>
          <a:prstGeom prst="rect">
            <a:avLst/>
          </a:prstGeom>
        </p:spPr>
      </p:pic>
      <p:pic>
        <p:nvPicPr>
          <p:cNvPr id="16" name="Picture 15"/>
          <p:cNvPicPr>
            <a:picLocks noChangeAspect="1"/>
          </p:cNvPicPr>
          <p:nvPr/>
        </p:nvPicPr>
        <p:blipFill>
          <a:blip r:embed="rId9"/>
          <a:stretch>
            <a:fillRect/>
          </a:stretch>
        </p:blipFill>
        <p:spPr>
          <a:xfrm>
            <a:off x="4240686" y="3747526"/>
            <a:ext cx="972337" cy="88730"/>
          </a:xfrm>
          <a:prstGeom prst="rect">
            <a:avLst/>
          </a:prstGeom>
        </p:spPr>
      </p:pic>
      <p:sp>
        <p:nvSpPr>
          <p:cNvPr id="18" name="Rectangle 17"/>
          <p:cNvSpPr/>
          <p:nvPr/>
        </p:nvSpPr>
        <p:spPr>
          <a:xfrm>
            <a:off x="544556" y="3409347"/>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32640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4664" y="1132903"/>
            <a:ext cx="8154836" cy="350616"/>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9" name="Content Placeholder 8"/>
          <p:cNvPicPr>
            <a:picLocks noGrp="1" noChangeAspect="1"/>
          </p:cNvPicPr>
          <p:nvPr>
            <p:ph sz="quarter" idx="13"/>
          </p:nvPr>
        </p:nvPicPr>
        <p:blipFill>
          <a:blip r:embed="rId3"/>
          <a:stretch>
            <a:fillRect/>
          </a:stretch>
        </p:blipFill>
        <p:spPr>
          <a:xfrm>
            <a:off x="2346325" y="1502184"/>
            <a:ext cx="6353175" cy="1176298"/>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94</a:t>
            </a:fld>
            <a:endParaRPr lang="en-US" dirty="0"/>
          </a:p>
        </p:txBody>
      </p:sp>
      <p:pic>
        <p:nvPicPr>
          <p:cNvPr id="8" name="Picture 7"/>
          <p:cNvPicPr>
            <a:picLocks noChangeAspect="1"/>
          </p:cNvPicPr>
          <p:nvPr/>
        </p:nvPicPr>
        <p:blipFill>
          <a:blip r:embed="rId4"/>
          <a:stretch>
            <a:fillRect/>
          </a:stretch>
        </p:blipFill>
        <p:spPr>
          <a:xfrm>
            <a:off x="544664" y="1455856"/>
            <a:ext cx="1801074" cy="4494572"/>
          </a:xfrm>
          <a:prstGeom prst="rect">
            <a:avLst/>
          </a:prstGeom>
        </p:spPr>
      </p:pic>
      <p:pic>
        <p:nvPicPr>
          <p:cNvPr id="12" name="Picture 11"/>
          <p:cNvPicPr>
            <a:picLocks noChangeAspect="1"/>
          </p:cNvPicPr>
          <p:nvPr/>
        </p:nvPicPr>
        <p:blipFill>
          <a:blip r:embed="rId5"/>
          <a:stretch>
            <a:fillRect/>
          </a:stretch>
        </p:blipFill>
        <p:spPr>
          <a:xfrm>
            <a:off x="7683692" y="1174503"/>
            <a:ext cx="942586" cy="203436"/>
          </a:xfrm>
          <a:prstGeom prst="rect">
            <a:avLst/>
          </a:prstGeom>
        </p:spPr>
      </p:pic>
      <p:pic>
        <p:nvPicPr>
          <p:cNvPr id="5" name="Picture 4"/>
          <p:cNvPicPr>
            <a:picLocks noChangeAspect="1"/>
          </p:cNvPicPr>
          <p:nvPr/>
        </p:nvPicPr>
        <p:blipFill>
          <a:blip r:embed="rId6"/>
          <a:stretch>
            <a:fillRect/>
          </a:stretch>
        </p:blipFill>
        <p:spPr>
          <a:xfrm>
            <a:off x="2345738" y="2684704"/>
            <a:ext cx="6353762" cy="2007370"/>
          </a:xfrm>
          <a:prstGeom prst="rect">
            <a:avLst/>
          </a:prstGeom>
        </p:spPr>
      </p:pic>
      <p:sp>
        <p:nvSpPr>
          <p:cNvPr id="16" name="Down Arrow Callout 15"/>
          <p:cNvSpPr/>
          <p:nvPr/>
        </p:nvSpPr>
        <p:spPr>
          <a:xfrm>
            <a:off x="3149933" y="2771055"/>
            <a:ext cx="3194888" cy="875839"/>
          </a:xfrm>
          <a:prstGeom prst="downArrowCallout">
            <a:avLst>
              <a:gd name="adj1" fmla="val 25000"/>
              <a:gd name="adj2" fmla="val 20979"/>
              <a:gd name="adj3" fmla="val 25000"/>
              <a:gd name="adj4" fmla="val 64977"/>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Click on Name/Row to Open Employee’s Contribution Plan</a:t>
            </a:r>
            <a:endParaRPr lang="en-US" b="1" dirty="0">
              <a:solidFill>
                <a:srgbClr val="FF0000"/>
              </a:solidFill>
            </a:endParaRPr>
          </a:p>
        </p:txBody>
      </p:sp>
      <p:pic>
        <p:nvPicPr>
          <p:cNvPr id="2" name="Picture 1"/>
          <p:cNvPicPr>
            <a:picLocks noChangeAspect="1"/>
          </p:cNvPicPr>
          <p:nvPr/>
        </p:nvPicPr>
        <p:blipFill>
          <a:blip r:embed="rId7"/>
          <a:stretch>
            <a:fillRect/>
          </a:stretch>
        </p:blipFill>
        <p:spPr>
          <a:xfrm>
            <a:off x="4221832" y="3939372"/>
            <a:ext cx="1051089" cy="102189"/>
          </a:xfrm>
          <a:prstGeom prst="rect">
            <a:avLst/>
          </a:prstGeom>
        </p:spPr>
      </p:pic>
      <p:pic>
        <p:nvPicPr>
          <p:cNvPr id="3" name="Picture 2"/>
          <p:cNvPicPr>
            <a:picLocks noChangeAspect="1"/>
          </p:cNvPicPr>
          <p:nvPr/>
        </p:nvPicPr>
        <p:blipFill>
          <a:blip r:embed="rId8"/>
          <a:stretch>
            <a:fillRect/>
          </a:stretch>
        </p:blipFill>
        <p:spPr>
          <a:xfrm>
            <a:off x="4231259" y="4170120"/>
            <a:ext cx="1051089" cy="79003"/>
          </a:xfrm>
          <a:prstGeom prst="rect">
            <a:avLst/>
          </a:prstGeom>
        </p:spPr>
      </p:pic>
      <p:pic>
        <p:nvPicPr>
          <p:cNvPr id="7" name="Picture 6"/>
          <p:cNvPicPr>
            <a:picLocks noChangeAspect="1"/>
          </p:cNvPicPr>
          <p:nvPr/>
        </p:nvPicPr>
        <p:blipFill>
          <a:blip r:embed="rId9"/>
          <a:stretch>
            <a:fillRect/>
          </a:stretch>
        </p:blipFill>
        <p:spPr>
          <a:xfrm>
            <a:off x="4240686" y="3747526"/>
            <a:ext cx="972337" cy="88730"/>
          </a:xfrm>
          <a:prstGeom prst="rect">
            <a:avLst/>
          </a:prstGeom>
        </p:spPr>
      </p:pic>
      <p:sp>
        <p:nvSpPr>
          <p:cNvPr id="13" name="Rectangle 12"/>
          <p:cNvSpPr/>
          <p:nvPr/>
        </p:nvSpPr>
        <p:spPr>
          <a:xfrm>
            <a:off x="2390275" y="3587781"/>
            <a:ext cx="6309225"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44556" y="3409347"/>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79585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Contribution Plan - Supervisor</a:t>
            </a:r>
          </a:p>
        </p:txBody>
      </p:sp>
      <p:sp>
        <p:nvSpPr>
          <p:cNvPr id="14" name="Content Placeholder 13"/>
          <p:cNvSpPr>
            <a:spLocks noGrp="1"/>
          </p:cNvSpPr>
          <p:nvPr>
            <p:ph sz="quarter" idx="13"/>
          </p:nvPr>
        </p:nvSpPr>
        <p:spPr>
          <a:xfrm>
            <a:off x="544665" y="1196544"/>
            <a:ext cx="8137862" cy="1489504"/>
          </a:xfrm>
        </p:spPr>
        <p:txBody>
          <a:bodyPr/>
          <a:lstStyle/>
          <a:p>
            <a:pPr marL="0" indent="0">
              <a:buNone/>
            </a:pPr>
            <a:r>
              <a:rPr lang="en-US" b="0" dirty="0" smtClean="0"/>
              <a:t>The Contribution Plan review process by the Supervisor is the same for Contribution Plans with Individual Objectives, Individual Objectives with Mandatory Objective(s), Individual Objectives by Three Factors, and Individual Objectives by Three Factors with Mandatory Objective(s).</a:t>
            </a:r>
            <a:endParaRPr lang="en-US" b="0" dirty="0"/>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95</a:t>
            </a:fld>
            <a:endParaRPr lang="en-US" dirty="0">
              <a:solidFill>
                <a:srgbClr val="1F497D"/>
              </a:solidFill>
            </a:endParaRPr>
          </a:p>
        </p:txBody>
      </p:sp>
      <p:pic>
        <p:nvPicPr>
          <p:cNvPr id="15" name="Picture 14"/>
          <p:cNvPicPr>
            <a:picLocks noChangeAspect="1"/>
          </p:cNvPicPr>
          <p:nvPr/>
        </p:nvPicPr>
        <p:blipFill>
          <a:blip r:embed="rId2"/>
          <a:stretch>
            <a:fillRect/>
          </a:stretch>
        </p:blipFill>
        <p:spPr>
          <a:xfrm>
            <a:off x="521887" y="2382916"/>
            <a:ext cx="3886200" cy="1276385"/>
          </a:xfrm>
          <a:prstGeom prst="rect">
            <a:avLst/>
          </a:prstGeom>
          <a:ln w="38100">
            <a:solidFill>
              <a:srgbClr val="0000FF"/>
            </a:solidFill>
          </a:ln>
        </p:spPr>
      </p:pic>
      <p:grpSp>
        <p:nvGrpSpPr>
          <p:cNvPr id="5" name="Group 4"/>
          <p:cNvGrpSpPr/>
          <p:nvPr/>
        </p:nvGrpSpPr>
        <p:grpSpPr>
          <a:xfrm>
            <a:off x="4736592" y="2364628"/>
            <a:ext cx="3945935" cy="1859900"/>
            <a:chOff x="4736592" y="2401204"/>
            <a:chExt cx="3945935" cy="1859900"/>
          </a:xfrm>
        </p:grpSpPr>
        <p:grpSp>
          <p:nvGrpSpPr>
            <p:cNvPr id="18" name="Group 17"/>
            <p:cNvGrpSpPr/>
            <p:nvPr/>
          </p:nvGrpSpPr>
          <p:grpSpPr>
            <a:xfrm>
              <a:off x="4755383" y="2437508"/>
              <a:ext cx="3886200" cy="1789721"/>
              <a:chOff x="521887" y="3927012"/>
              <a:chExt cx="3886200" cy="1789721"/>
            </a:xfrm>
          </p:grpSpPr>
          <p:pic>
            <p:nvPicPr>
              <p:cNvPr id="17" name="Picture 16"/>
              <p:cNvPicPr>
                <a:picLocks noChangeAspect="1"/>
              </p:cNvPicPr>
              <p:nvPr/>
            </p:nvPicPr>
            <p:blipFill>
              <a:blip r:embed="rId2"/>
              <a:stretch>
                <a:fillRect/>
              </a:stretch>
            </p:blipFill>
            <p:spPr>
              <a:xfrm>
                <a:off x="521887" y="4440348"/>
                <a:ext cx="3886200" cy="1276385"/>
              </a:xfrm>
              <a:prstGeom prst="rect">
                <a:avLst/>
              </a:prstGeom>
            </p:spPr>
          </p:pic>
          <p:pic>
            <p:nvPicPr>
              <p:cNvPr id="16" name="Picture 15"/>
              <p:cNvPicPr>
                <a:picLocks noChangeAspect="1"/>
              </p:cNvPicPr>
              <p:nvPr/>
            </p:nvPicPr>
            <p:blipFill>
              <a:blip r:embed="rId3"/>
              <a:stretch>
                <a:fillRect/>
              </a:stretch>
            </p:blipFill>
            <p:spPr>
              <a:xfrm>
                <a:off x="521887" y="3927012"/>
                <a:ext cx="3886200" cy="1135856"/>
              </a:xfrm>
              <a:prstGeom prst="rect">
                <a:avLst/>
              </a:prstGeom>
            </p:spPr>
          </p:pic>
        </p:grpSp>
        <p:sp>
          <p:nvSpPr>
            <p:cNvPr id="2" name="Rectangle 1"/>
            <p:cNvSpPr/>
            <p:nvPr/>
          </p:nvSpPr>
          <p:spPr>
            <a:xfrm>
              <a:off x="4736592" y="2401204"/>
              <a:ext cx="3945935" cy="18599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4891360" y="4288535"/>
            <a:ext cx="3945935" cy="2251966"/>
            <a:chOff x="4891360" y="4288535"/>
            <a:chExt cx="3945935" cy="2251966"/>
          </a:xfrm>
        </p:grpSpPr>
        <p:grpSp>
          <p:nvGrpSpPr>
            <p:cNvPr id="21" name="Group 20"/>
            <p:cNvGrpSpPr/>
            <p:nvPr/>
          </p:nvGrpSpPr>
          <p:grpSpPr>
            <a:xfrm>
              <a:off x="4932807" y="4315626"/>
              <a:ext cx="3886200" cy="2224875"/>
              <a:chOff x="5140410" y="1299102"/>
              <a:chExt cx="3886200" cy="2224875"/>
            </a:xfrm>
          </p:grpSpPr>
          <p:pic>
            <p:nvPicPr>
              <p:cNvPr id="19" name="Content Placeholder 7"/>
              <p:cNvPicPr>
                <a:picLocks noChangeAspect="1"/>
              </p:cNvPicPr>
              <p:nvPr/>
            </p:nvPicPr>
            <p:blipFill>
              <a:blip r:embed="rId4"/>
              <a:stretch>
                <a:fillRect/>
              </a:stretch>
            </p:blipFill>
            <p:spPr>
              <a:xfrm>
                <a:off x="5140410" y="1299102"/>
                <a:ext cx="3886200" cy="1090613"/>
              </a:xfrm>
              <a:prstGeom prst="rect">
                <a:avLst/>
              </a:prstGeom>
            </p:spPr>
          </p:pic>
          <p:pic>
            <p:nvPicPr>
              <p:cNvPr id="20" name="Content Placeholder 8"/>
              <p:cNvPicPr>
                <a:picLocks noChangeAspect="1"/>
              </p:cNvPicPr>
              <p:nvPr/>
            </p:nvPicPr>
            <p:blipFill>
              <a:blip r:embed="rId5"/>
              <a:stretch>
                <a:fillRect/>
              </a:stretch>
            </p:blipFill>
            <p:spPr>
              <a:xfrm>
                <a:off x="5140410" y="1857444"/>
                <a:ext cx="3886200" cy="1666533"/>
              </a:xfrm>
              <a:prstGeom prst="rect">
                <a:avLst/>
              </a:prstGeom>
            </p:spPr>
          </p:pic>
        </p:grpSp>
        <p:sp>
          <p:nvSpPr>
            <p:cNvPr id="25" name="Rectangle 24"/>
            <p:cNvSpPr/>
            <p:nvPr/>
          </p:nvSpPr>
          <p:spPr>
            <a:xfrm>
              <a:off x="4891360" y="4288535"/>
              <a:ext cx="3945935" cy="225196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644692" y="3759138"/>
            <a:ext cx="3945935" cy="2781363"/>
            <a:chOff x="644692" y="3759138"/>
            <a:chExt cx="3945935" cy="2781363"/>
          </a:xfrm>
        </p:grpSpPr>
        <p:grpSp>
          <p:nvGrpSpPr>
            <p:cNvPr id="22" name="Group 21"/>
            <p:cNvGrpSpPr/>
            <p:nvPr/>
          </p:nvGrpSpPr>
          <p:grpSpPr>
            <a:xfrm>
              <a:off x="685663" y="3783355"/>
              <a:ext cx="3886200" cy="2757146"/>
              <a:chOff x="2178846" y="2557086"/>
              <a:chExt cx="3886200" cy="2757146"/>
            </a:xfrm>
          </p:grpSpPr>
          <p:pic>
            <p:nvPicPr>
              <p:cNvPr id="23" name="Content Placeholder 7"/>
              <p:cNvPicPr>
                <a:picLocks noChangeAspect="1"/>
              </p:cNvPicPr>
              <p:nvPr/>
            </p:nvPicPr>
            <p:blipFill>
              <a:blip r:embed="rId4"/>
              <a:stretch>
                <a:fillRect/>
              </a:stretch>
            </p:blipFill>
            <p:spPr>
              <a:xfrm>
                <a:off x="2178846" y="2557086"/>
                <a:ext cx="3886200" cy="1090613"/>
              </a:xfrm>
              <a:prstGeom prst="rect">
                <a:avLst/>
              </a:prstGeom>
            </p:spPr>
          </p:pic>
          <p:pic>
            <p:nvPicPr>
              <p:cNvPr id="24" name="Content Placeholder 8"/>
              <p:cNvPicPr>
                <a:picLocks noChangeAspect="1"/>
              </p:cNvPicPr>
              <p:nvPr/>
            </p:nvPicPr>
            <p:blipFill>
              <a:blip r:embed="rId5"/>
              <a:stretch>
                <a:fillRect/>
              </a:stretch>
            </p:blipFill>
            <p:spPr>
              <a:xfrm>
                <a:off x="2178846" y="3647699"/>
                <a:ext cx="3886200" cy="1666533"/>
              </a:xfrm>
              <a:prstGeom prst="rect">
                <a:avLst/>
              </a:prstGeom>
            </p:spPr>
          </p:pic>
        </p:grpSp>
        <p:sp>
          <p:nvSpPr>
            <p:cNvPr id="26" name="Rectangle 25"/>
            <p:cNvSpPr/>
            <p:nvPr/>
          </p:nvSpPr>
          <p:spPr>
            <a:xfrm>
              <a:off x="644692" y="3759138"/>
              <a:ext cx="3945935" cy="278136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172529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8" name="Content Placeholder 7"/>
          <p:cNvPicPr>
            <a:picLocks noGrp="1" noChangeAspect="1"/>
          </p:cNvPicPr>
          <p:nvPr>
            <p:ph sz="quarter" idx="13"/>
          </p:nvPr>
        </p:nvPicPr>
        <p:blipFill>
          <a:blip r:embed="rId2"/>
          <a:stretch>
            <a:fillRect/>
          </a:stretch>
        </p:blipFill>
        <p:spPr>
          <a:xfrm>
            <a:off x="544513" y="1203899"/>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96</a:t>
            </a:fld>
            <a:endParaRPr lang="en-US" dirty="0"/>
          </a:p>
        </p:txBody>
      </p:sp>
      <p:pic>
        <p:nvPicPr>
          <p:cNvPr id="9" name="Picture 8"/>
          <p:cNvPicPr>
            <a:picLocks noChangeAspect="1"/>
          </p:cNvPicPr>
          <p:nvPr/>
        </p:nvPicPr>
        <p:blipFill>
          <a:blip r:embed="rId3"/>
          <a:stretch>
            <a:fillRect/>
          </a:stretch>
        </p:blipFill>
        <p:spPr>
          <a:xfrm>
            <a:off x="544664" y="1565040"/>
            <a:ext cx="1801074" cy="4494572"/>
          </a:xfrm>
          <a:prstGeom prst="rect">
            <a:avLst/>
          </a:prstGeom>
        </p:spPr>
      </p:pic>
      <p:pic>
        <p:nvPicPr>
          <p:cNvPr id="14" name="Picture 13"/>
          <p:cNvPicPr>
            <a:picLocks noChangeAspect="1"/>
          </p:cNvPicPr>
          <p:nvPr/>
        </p:nvPicPr>
        <p:blipFill>
          <a:blip r:embed="rId4"/>
          <a:stretch>
            <a:fillRect/>
          </a:stretch>
        </p:blipFill>
        <p:spPr>
          <a:xfrm>
            <a:off x="7683692" y="1256391"/>
            <a:ext cx="942586" cy="203436"/>
          </a:xfrm>
          <a:prstGeom prst="rect">
            <a:avLst/>
          </a:prstGeom>
        </p:spPr>
      </p:pic>
      <p:pic>
        <p:nvPicPr>
          <p:cNvPr id="15" name="Picture 14"/>
          <p:cNvPicPr>
            <a:picLocks noChangeAspect="1"/>
          </p:cNvPicPr>
          <p:nvPr/>
        </p:nvPicPr>
        <p:blipFill>
          <a:blip r:embed="rId5"/>
          <a:stretch>
            <a:fillRect/>
          </a:stretch>
        </p:blipFill>
        <p:spPr>
          <a:xfrm>
            <a:off x="2345738" y="1578097"/>
            <a:ext cx="6353762" cy="1849534"/>
          </a:xfrm>
          <a:prstGeom prst="rect">
            <a:avLst/>
          </a:prstGeom>
        </p:spPr>
      </p:pic>
      <p:pic>
        <p:nvPicPr>
          <p:cNvPr id="11" name="Picture 10"/>
          <p:cNvPicPr>
            <a:picLocks noChangeAspect="1"/>
          </p:cNvPicPr>
          <p:nvPr/>
        </p:nvPicPr>
        <p:blipFill>
          <a:blip r:embed="rId6"/>
          <a:stretch>
            <a:fillRect/>
          </a:stretch>
        </p:blipFill>
        <p:spPr>
          <a:xfrm>
            <a:off x="2345738" y="3362905"/>
            <a:ext cx="6353762" cy="2993094"/>
          </a:xfrm>
          <a:prstGeom prst="rect">
            <a:avLst/>
          </a:prstGeom>
        </p:spPr>
      </p:pic>
      <p:sp>
        <p:nvSpPr>
          <p:cNvPr id="16" name="Rectangle 15"/>
          <p:cNvSpPr/>
          <p:nvPr/>
        </p:nvSpPr>
        <p:spPr>
          <a:xfrm>
            <a:off x="4967926" y="1543155"/>
            <a:ext cx="638790" cy="297677"/>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Left Arrow 17"/>
          <p:cNvSpPr/>
          <p:nvPr/>
        </p:nvSpPr>
        <p:spPr>
          <a:xfrm>
            <a:off x="5654839" y="1421667"/>
            <a:ext cx="2178975" cy="523900"/>
          </a:xfrm>
          <a:prstGeom prst="leftArrow">
            <a:avLst/>
          </a:prstGeom>
          <a:solidFill>
            <a:srgbClr val="30F0F0"/>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Note Submitted</a:t>
            </a:r>
            <a:endParaRPr lang="en-US" b="1" dirty="0">
              <a:solidFill>
                <a:srgbClr val="0033CC"/>
              </a:solidFill>
            </a:endParaRPr>
          </a:p>
        </p:txBody>
      </p:sp>
      <p:sp>
        <p:nvSpPr>
          <p:cNvPr id="19" name="Rectangle 18"/>
          <p:cNvSpPr/>
          <p:nvPr/>
        </p:nvSpPr>
        <p:spPr>
          <a:xfrm>
            <a:off x="2743200" y="2213810"/>
            <a:ext cx="5787189" cy="1125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756998" y="2213810"/>
            <a:ext cx="876266" cy="369332"/>
          </a:xfrm>
          <a:prstGeom prst="rect">
            <a:avLst/>
          </a:prstGeom>
          <a:noFill/>
        </p:spPr>
        <p:txBody>
          <a:bodyPr vert="horz" wrap="none" rtlCol="0">
            <a:spAutoFit/>
          </a:bodyPr>
          <a:lstStyle/>
          <a:p>
            <a:r>
              <a:rPr lang="en-US" b="1" dirty="0" smtClean="0">
                <a:solidFill>
                  <a:srgbClr val="FF0000"/>
                </a:solidFill>
              </a:rPr>
              <a:t>Review</a:t>
            </a:r>
            <a:endParaRPr lang="en-US" b="1" dirty="0">
              <a:solidFill>
                <a:srgbClr val="FF0000"/>
              </a:solidFill>
            </a:endParaRPr>
          </a:p>
        </p:txBody>
      </p:sp>
      <p:sp>
        <p:nvSpPr>
          <p:cNvPr id="21" name="Rectangle 20"/>
          <p:cNvSpPr/>
          <p:nvPr/>
        </p:nvSpPr>
        <p:spPr>
          <a:xfrm>
            <a:off x="2484321" y="4843409"/>
            <a:ext cx="6046068" cy="12162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4884549" y="5283559"/>
            <a:ext cx="876266" cy="369332"/>
          </a:xfrm>
          <a:prstGeom prst="rect">
            <a:avLst/>
          </a:prstGeom>
          <a:noFill/>
        </p:spPr>
        <p:txBody>
          <a:bodyPr vert="horz" wrap="none" rtlCol="0">
            <a:spAutoFit/>
          </a:bodyPr>
          <a:lstStyle/>
          <a:p>
            <a:r>
              <a:rPr lang="en-US" b="1" dirty="0" smtClean="0">
                <a:solidFill>
                  <a:srgbClr val="FF0000"/>
                </a:solidFill>
              </a:rPr>
              <a:t>Review</a:t>
            </a:r>
            <a:endParaRPr lang="en-US" b="1" dirty="0">
              <a:solidFill>
                <a:srgbClr val="FF0000"/>
              </a:solidFill>
            </a:endParaRPr>
          </a:p>
        </p:txBody>
      </p:sp>
      <p:pic>
        <p:nvPicPr>
          <p:cNvPr id="17" name="Picture 16"/>
          <p:cNvPicPr>
            <a:picLocks noChangeAspect="1"/>
          </p:cNvPicPr>
          <p:nvPr/>
        </p:nvPicPr>
        <p:blipFill>
          <a:blip r:embed="rId7"/>
          <a:stretch>
            <a:fillRect/>
          </a:stretch>
        </p:blipFill>
        <p:spPr>
          <a:xfrm>
            <a:off x="7205995" y="2837445"/>
            <a:ext cx="1230681" cy="436693"/>
          </a:xfrm>
          <a:prstGeom prst="rect">
            <a:avLst/>
          </a:prstGeom>
        </p:spPr>
      </p:pic>
      <p:pic>
        <p:nvPicPr>
          <p:cNvPr id="24" name="Picture 23"/>
          <p:cNvPicPr>
            <a:picLocks noChangeAspect="1"/>
          </p:cNvPicPr>
          <p:nvPr/>
        </p:nvPicPr>
        <p:blipFill>
          <a:blip r:embed="rId8"/>
          <a:stretch>
            <a:fillRect/>
          </a:stretch>
        </p:blipFill>
        <p:spPr>
          <a:xfrm>
            <a:off x="530801" y="5923128"/>
            <a:ext cx="1784410" cy="586854"/>
          </a:xfrm>
          <a:prstGeom prst="rect">
            <a:avLst/>
          </a:prstGeom>
        </p:spPr>
      </p:pic>
      <p:sp>
        <p:nvSpPr>
          <p:cNvPr id="25" name="Rectangle 24"/>
          <p:cNvSpPr/>
          <p:nvPr/>
        </p:nvSpPr>
        <p:spPr>
          <a:xfrm>
            <a:off x="544556" y="3521641"/>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15249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45738" y="1578097"/>
            <a:ext cx="6353762" cy="1849534"/>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pic>
        <p:nvPicPr>
          <p:cNvPr id="8" name="Content Placeholder 7"/>
          <p:cNvPicPr>
            <a:picLocks noGrp="1" noChangeAspect="1"/>
          </p:cNvPicPr>
          <p:nvPr>
            <p:ph sz="quarter" idx="13"/>
          </p:nvPr>
        </p:nvPicPr>
        <p:blipFill>
          <a:blip r:embed="rId3"/>
          <a:stretch>
            <a:fillRect/>
          </a:stretch>
        </p:blipFill>
        <p:spPr>
          <a:xfrm>
            <a:off x="544513" y="1203899"/>
            <a:ext cx="8154987" cy="326199"/>
          </a:xfrm>
          <a:prstGeom prst="rect">
            <a:avLst/>
          </a:prstGeom>
        </p:spPr>
      </p:pic>
      <p:sp>
        <p:nvSpPr>
          <p:cNvPr id="4" name="Slide Number Placeholder 3"/>
          <p:cNvSpPr>
            <a:spLocks noGrp="1"/>
          </p:cNvSpPr>
          <p:nvPr>
            <p:ph type="sldNum" sz="quarter" idx="12"/>
          </p:nvPr>
        </p:nvSpPr>
        <p:spPr/>
        <p:txBody>
          <a:bodyPr/>
          <a:lstStyle/>
          <a:p>
            <a:fld id="{2361B722-4FBA-4E8B-A822-C8C574FB7B56}" type="slidenum">
              <a:rPr lang="en-US" smtClean="0"/>
              <a:t>97</a:t>
            </a:fld>
            <a:endParaRPr lang="en-US" dirty="0"/>
          </a:p>
        </p:txBody>
      </p:sp>
      <p:pic>
        <p:nvPicPr>
          <p:cNvPr id="9" name="Picture 8"/>
          <p:cNvPicPr>
            <a:picLocks noChangeAspect="1"/>
          </p:cNvPicPr>
          <p:nvPr/>
        </p:nvPicPr>
        <p:blipFill>
          <a:blip r:embed="rId4"/>
          <a:stretch>
            <a:fillRect/>
          </a:stretch>
        </p:blipFill>
        <p:spPr>
          <a:xfrm>
            <a:off x="544664" y="1565040"/>
            <a:ext cx="1801074" cy="4494572"/>
          </a:xfrm>
          <a:prstGeom prst="rect">
            <a:avLst/>
          </a:prstGeom>
        </p:spPr>
      </p:pic>
      <p:pic>
        <p:nvPicPr>
          <p:cNvPr id="11" name="Picture 10"/>
          <p:cNvPicPr>
            <a:picLocks noChangeAspect="1"/>
          </p:cNvPicPr>
          <p:nvPr/>
        </p:nvPicPr>
        <p:blipFill>
          <a:blip r:embed="rId5"/>
          <a:stretch>
            <a:fillRect/>
          </a:stretch>
        </p:blipFill>
        <p:spPr>
          <a:xfrm>
            <a:off x="2345738" y="2175543"/>
            <a:ext cx="6353762" cy="2993094"/>
          </a:xfrm>
          <a:prstGeom prst="rect">
            <a:avLst/>
          </a:prstGeom>
        </p:spPr>
      </p:pic>
      <p:pic>
        <p:nvPicPr>
          <p:cNvPr id="12" name="Picture 11"/>
          <p:cNvPicPr>
            <a:picLocks noChangeAspect="1"/>
          </p:cNvPicPr>
          <p:nvPr/>
        </p:nvPicPr>
        <p:blipFill>
          <a:blip r:embed="rId6"/>
          <a:stretch>
            <a:fillRect/>
          </a:stretch>
        </p:blipFill>
        <p:spPr>
          <a:xfrm>
            <a:off x="7683692" y="1242743"/>
            <a:ext cx="942586" cy="203436"/>
          </a:xfrm>
          <a:prstGeom prst="rect">
            <a:avLst/>
          </a:prstGeom>
        </p:spPr>
      </p:pic>
      <p:pic>
        <p:nvPicPr>
          <p:cNvPr id="17" name="Picture 16"/>
          <p:cNvPicPr>
            <a:picLocks noChangeAspect="1"/>
          </p:cNvPicPr>
          <p:nvPr/>
        </p:nvPicPr>
        <p:blipFill>
          <a:blip r:embed="rId7"/>
          <a:stretch>
            <a:fillRect/>
          </a:stretch>
        </p:blipFill>
        <p:spPr>
          <a:xfrm>
            <a:off x="530800" y="5868536"/>
            <a:ext cx="1814935" cy="889418"/>
          </a:xfrm>
          <a:prstGeom prst="rect">
            <a:avLst/>
          </a:prstGeom>
        </p:spPr>
      </p:pic>
      <p:pic>
        <p:nvPicPr>
          <p:cNvPr id="2" name="Picture 1"/>
          <p:cNvPicPr>
            <a:picLocks noChangeAspect="1"/>
          </p:cNvPicPr>
          <p:nvPr/>
        </p:nvPicPr>
        <p:blipFill>
          <a:blip r:embed="rId8"/>
          <a:stretch>
            <a:fillRect/>
          </a:stretch>
        </p:blipFill>
        <p:spPr>
          <a:xfrm>
            <a:off x="2345737" y="5137434"/>
            <a:ext cx="6353763" cy="1329044"/>
          </a:xfrm>
          <a:prstGeom prst="rect">
            <a:avLst/>
          </a:prstGeom>
        </p:spPr>
      </p:pic>
      <p:pic>
        <p:nvPicPr>
          <p:cNvPr id="3" name="Picture 2"/>
          <p:cNvPicPr>
            <a:picLocks noChangeAspect="1"/>
          </p:cNvPicPr>
          <p:nvPr/>
        </p:nvPicPr>
        <p:blipFill>
          <a:blip r:embed="rId9"/>
          <a:stretch>
            <a:fillRect/>
          </a:stretch>
        </p:blipFill>
        <p:spPr>
          <a:xfrm>
            <a:off x="2345737" y="6412383"/>
            <a:ext cx="6353763" cy="314932"/>
          </a:xfrm>
          <a:prstGeom prst="rect">
            <a:avLst/>
          </a:prstGeom>
        </p:spPr>
      </p:pic>
      <p:sp>
        <p:nvSpPr>
          <p:cNvPr id="14" name="Rectangle 13"/>
          <p:cNvSpPr/>
          <p:nvPr/>
        </p:nvSpPr>
        <p:spPr>
          <a:xfrm>
            <a:off x="7124131" y="6388605"/>
            <a:ext cx="996287" cy="369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977721" y="6311708"/>
            <a:ext cx="1112453" cy="518996"/>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Option</a:t>
            </a:r>
            <a:endParaRPr lang="en-US" b="1" dirty="0">
              <a:solidFill>
                <a:srgbClr val="FF0000"/>
              </a:solidFill>
            </a:endParaRPr>
          </a:p>
        </p:txBody>
      </p:sp>
      <p:sp>
        <p:nvSpPr>
          <p:cNvPr id="18" name="Rectangle 17"/>
          <p:cNvSpPr/>
          <p:nvPr/>
        </p:nvSpPr>
        <p:spPr>
          <a:xfrm>
            <a:off x="544556" y="3521641"/>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03594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 </a:t>
            </a:r>
            <a:r>
              <a:rPr lang="en-US" dirty="0" smtClean="0"/>
              <a:t>Plan </a:t>
            </a:r>
            <a:r>
              <a:rPr lang="en-US" dirty="0"/>
              <a:t>- Supervisor</a:t>
            </a:r>
          </a:p>
        </p:txBody>
      </p:sp>
      <p:sp>
        <p:nvSpPr>
          <p:cNvPr id="4" name="Slide Number Placeholder 3"/>
          <p:cNvSpPr>
            <a:spLocks noGrp="1"/>
          </p:cNvSpPr>
          <p:nvPr>
            <p:ph type="sldNum" sz="quarter" idx="12"/>
          </p:nvPr>
        </p:nvSpPr>
        <p:spPr/>
        <p:txBody>
          <a:bodyPr/>
          <a:lstStyle/>
          <a:p>
            <a:fld id="{6B6ACD0B-C28B-43EC-8BAD-9AD42B47F861}" type="slidenum">
              <a:rPr lang="en-US" smtClean="0">
                <a:solidFill>
                  <a:srgbClr val="1F497D"/>
                </a:solidFill>
              </a:rPr>
              <a:pPr/>
              <a:t>98</a:t>
            </a:fld>
            <a:endParaRPr lang="en-US" dirty="0">
              <a:solidFill>
                <a:srgbClr val="1F497D"/>
              </a:solidFill>
            </a:endParaRPr>
          </a:p>
        </p:txBody>
      </p:sp>
      <p:pic>
        <p:nvPicPr>
          <p:cNvPr id="3" name="Content Placeholder 2"/>
          <p:cNvPicPr>
            <a:picLocks noGrp="1" noChangeAspect="1"/>
          </p:cNvPicPr>
          <p:nvPr>
            <p:ph sz="quarter" idx="13"/>
          </p:nvPr>
        </p:nvPicPr>
        <p:blipFill>
          <a:blip r:embed="rId2"/>
          <a:stretch>
            <a:fillRect/>
          </a:stretch>
        </p:blipFill>
        <p:spPr>
          <a:xfrm>
            <a:off x="544513" y="1986799"/>
            <a:ext cx="8137525" cy="3373351"/>
          </a:xfrm>
          <a:prstGeom prst="rect">
            <a:avLst/>
          </a:prstGeom>
        </p:spPr>
      </p:pic>
      <p:sp>
        <p:nvSpPr>
          <p:cNvPr id="9" name="TextBox 8"/>
          <p:cNvSpPr txBox="1"/>
          <p:nvPr/>
        </p:nvSpPr>
        <p:spPr>
          <a:xfrm>
            <a:off x="-89634" y="5707921"/>
            <a:ext cx="9398086" cy="492443"/>
          </a:xfrm>
          <a:prstGeom prst="rect">
            <a:avLst/>
          </a:prstGeom>
          <a:noFill/>
        </p:spPr>
        <p:txBody>
          <a:bodyPr wrap="none" rtlCol="0">
            <a:spAutoFit/>
          </a:bodyPr>
          <a:lstStyle/>
          <a:p>
            <a:pPr algn="ctr"/>
            <a:r>
              <a:rPr lang="en-US" sz="2600" b="1" i="1" dirty="0" smtClean="0">
                <a:solidFill>
                  <a:srgbClr val="0033CC"/>
                </a:solidFill>
              </a:rPr>
              <a:t>If </a:t>
            </a:r>
            <a:r>
              <a:rPr lang="en-US" sz="2400" b="1" i="1" dirty="0" smtClean="0">
                <a:solidFill>
                  <a:srgbClr val="0033CC"/>
                </a:solidFill>
              </a:rPr>
              <a:t>Employee’s</a:t>
            </a:r>
            <a:r>
              <a:rPr lang="en-US" sz="2600" b="1" i="1" dirty="0" smtClean="0">
                <a:solidFill>
                  <a:srgbClr val="0033CC"/>
                </a:solidFill>
              </a:rPr>
              <a:t> Contribution Plan is good, see next slide to approve…</a:t>
            </a:r>
            <a:endParaRPr lang="en-US" sz="2600" b="1" i="1" dirty="0">
              <a:solidFill>
                <a:srgbClr val="0033CC"/>
              </a:solidFill>
            </a:endParaRPr>
          </a:p>
        </p:txBody>
      </p:sp>
      <p:sp>
        <p:nvSpPr>
          <p:cNvPr id="10" name="Action Button: Forward or Next 9">
            <a:hlinkClick r:id="rId3" action="ppaction://hlinksldjump" highlightClick="1"/>
          </p:cNvPr>
          <p:cNvSpPr/>
          <p:nvPr/>
        </p:nvSpPr>
        <p:spPr>
          <a:xfrm>
            <a:off x="2867428" y="4001300"/>
            <a:ext cx="3656202" cy="1197725"/>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If returning Contribution Plan to employee, change to Slide Show then click on this button to go to Return to Employee</a:t>
            </a:r>
            <a:endParaRPr lang="en-US" b="1" dirty="0">
              <a:solidFill>
                <a:srgbClr val="FF0000"/>
              </a:solidFill>
            </a:endParaRPr>
          </a:p>
        </p:txBody>
      </p:sp>
    </p:spTree>
    <p:extLst>
      <p:ext uri="{BB962C8B-B14F-4D97-AF65-F5344CB8AC3E}">
        <p14:creationId xmlns:p14="http://schemas.microsoft.com/office/powerpoint/2010/main" val="38937373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345738" y="1578097"/>
            <a:ext cx="6353762" cy="1849534"/>
          </a:xfrm>
          <a:prstGeom prst="rect">
            <a:avLst/>
          </a:prstGeom>
        </p:spPr>
      </p:pic>
      <p:sp>
        <p:nvSpPr>
          <p:cNvPr id="6" name="Title 5"/>
          <p:cNvSpPr>
            <a:spLocks noGrp="1"/>
          </p:cNvSpPr>
          <p:nvPr>
            <p:ph type="title"/>
          </p:nvPr>
        </p:nvSpPr>
        <p:spPr/>
        <p:txBody>
          <a:bodyPr/>
          <a:lstStyle/>
          <a:p>
            <a:r>
              <a:rPr lang="en-US" dirty="0"/>
              <a:t>Contribution </a:t>
            </a:r>
            <a:r>
              <a:rPr lang="en-US" dirty="0" smtClean="0"/>
              <a:t>Plan </a:t>
            </a:r>
            <a:r>
              <a:rPr lang="en-US" dirty="0"/>
              <a:t>- Supervisor</a:t>
            </a:r>
          </a:p>
        </p:txBody>
      </p:sp>
      <p:sp>
        <p:nvSpPr>
          <p:cNvPr id="4" name="Slide Number Placeholder 3"/>
          <p:cNvSpPr>
            <a:spLocks noGrp="1"/>
          </p:cNvSpPr>
          <p:nvPr>
            <p:ph type="sldNum" sz="quarter" idx="12"/>
          </p:nvPr>
        </p:nvSpPr>
        <p:spPr/>
        <p:txBody>
          <a:bodyPr/>
          <a:lstStyle/>
          <a:p>
            <a:fld id="{2361B722-4FBA-4E8B-A822-C8C574FB7B56}" type="slidenum">
              <a:rPr lang="en-US" smtClean="0"/>
              <a:t>99</a:t>
            </a:fld>
            <a:endParaRPr lang="en-US" dirty="0"/>
          </a:p>
        </p:txBody>
      </p:sp>
      <p:pic>
        <p:nvPicPr>
          <p:cNvPr id="9" name="Picture 8"/>
          <p:cNvPicPr>
            <a:picLocks noChangeAspect="1"/>
          </p:cNvPicPr>
          <p:nvPr/>
        </p:nvPicPr>
        <p:blipFill>
          <a:blip r:embed="rId3"/>
          <a:stretch>
            <a:fillRect/>
          </a:stretch>
        </p:blipFill>
        <p:spPr>
          <a:xfrm>
            <a:off x="544664" y="1565040"/>
            <a:ext cx="1801074" cy="4494572"/>
          </a:xfrm>
          <a:prstGeom prst="rect">
            <a:avLst/>
          </a:prstGeom>
        </p:spPr>
      </p:pic>
      <p:pic>
        <p:nvPicPr>
          <p:cNvPr id="11" name="Picture 10"/>
          <p:cNvPicPr>
            <a:picLocks noChangeAspect="1"/>
          </p:cNvPicPr>
          <p:nvPr/>
        </p:nvPicPr>
        <p:blipFill>
          <a:blip r:embed="rId4"/>
          <a:stretch>
            <a:fillRect/>
          </a:stretch>
        </p:blipFill>
        <p:spPr>
          <a:xfrm>
            <a:off x="2345738" y="2175543"/>
            <a:ext cx="6353762" cy="2993094"/>
          </a:xfrm>
          <a:prstGeom prst="rect">
            <a:avLst/>
          </a:prstGeom>
        </p:spPr>
      </p:pic>
      <p:pic>
        <p:nvPicPr>
          <p:cNvPr id="2" name="Picture 1"/>
          <p:cNvPicPr>
            <a:picLocks noChangeAspect="1"/>
          </p:cNvPicPr>
          <p:nvPr/>
        </p:nvPicPr>
        <p:blipFill>
          <a:blip r:embed="rId5"/>
          <a:stretch>
            <a:fillRect/>
          </a:stretch>
        </p:blipFill>
        <p:spPr>
          <a:xfrm>
            <a:off x="2345737" y="5137434"/>
            <a:ext cx="6353763" cy="1329044"/>
          </a:xfrm>
          <a:prstGeom prst="rect">
            <a:avLst/>
          </a:prstGeom>
        </p:spPr>
      </p:pic>
      <p:pic>
        <p:nvPicPr>
          <p:cNvPr id="3" name="Picture 2"/>
          <p:cNvPicPr>
            <a:picLocks noChangeAspect="1"/>
          </p:cNvPicPr>
          <p:nvPr/>
        </p:nvPicPr>
        <p:blipFill>
          <a:blip r:embed="rId6"/>
          <a:stretch>
            <a:fillRect/>
          </a:stretch>
        </p:blipFill>
        <p:spPr>
          <a:xfrm>
            <a:off x="2345737" y="6477303"/>
            <a:ext cx="6353763" cy="268866"/>
          </a:xfrm>
          <a:prstGeom prst="rect">
            <a:avLst/>
          </a:prstGeom>
        </p:spPr>
      </p:pic>
      <p:pic>
        <p:nvPicPr>
          <p:cNvPr id="7" name="Content Placeholder 6"/>
          <p:cNvPicPr>
            <a:picLocks noGrp="1" noChangeAspect="1"/>
          </p:cNvPicPr>
          <p:nvPr>
            <p:ph sz="quarter" idx="13"/>
          </p:nvPr>
        </p:nvPicPr>
        <p:blipFill>
          <a:blip r:embed="rId7"/>
          <a:stretch>
            <a:fillRect/>
          </a:stretch>
        </p:blipFill>
        <p:spPr>
          <a:xfrm>
            <a:off x="544513" y="1234097"/>
            <a:ext cx="8154987" cy="320396"/>
          </a:xfrm>
          <a:prstGeom prst="rect">
            <a:avLst/>
          </a:prstGeom>
        </p:spPr>
      </p:pic>
      <p:pic>
        <p:nvPicPr>
          <p:cNvPr id="13" name="Picture 12"/>
          <p:cNvPicPr>
            <a:picLocks noChangeAspect="1"/>
          </p:cNvPicPr>
          <p:nvPr/>
        </p:nvPicPr>
        <p:blipFill>
          <a:blip r:embed="rId8"/>
          <a:stretch>
            <a:fillRect/>
          </a:stretch>
        </p:blipFill>
        <p:spPr>
          <a:xfrm>
            <a:off x="7683692" y="1256391"/>
            <a:ext cx="942586" cy="203436"/>
          </a:xfrm>
          <a:prstGeom prst="rect">
            <a:avLst/>
          </a:prstGeom>
        </p:spPr>
      </p:pic>
      <p:sp>
        <p:nvSpPr>
          <p:cNvPr id="18" name="Right Arrow 17"/>
          <p:cNvSpPr/>
          <p:nvPr/>
        </p:nvSpPr>
        <p:spPr>
          <a:xfrm>
            <a:off x="2497539" y="5693177"/>
            <a:ext cx="1452363" cy="626469"/>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Check One</a:t>
            </a:r>
            <a:endParaRPr lang="en-US" b="1" dirty="0">
              <a:solidFill>
                <a:srgbClr val="FF0000"/>
              </a:solidFill>
            </a:endParaRPr>
          </a:p>
        </p:txBody>
      </p:sp>
      <p:pic>
        <p:nvPicPr>
          <p:cNvPr id="16" name="Picture 15"/>
          <p:cNvPicPr>
            <a:picLocks noChangeAspect="1"/>
          </p:cNvPicPr>
          <p:nvPr/>
        </p:nvPicPr>
        <p:blipFill>
          <a:blip r:embed="rId9"/>
          <a:stretch>
            <a:fillRect/>
          </a:stretch>
        </p:blipFill>
        <p:spPr>
          <a:xfrm>
            <a:off x="544449" y="6032072"/>
            <a:ext cx="1801286" cy="714098"/>
          </a:xfrm>
          <a:prstGeom prst="rect">
            <a:avLst/>
          </a:prstGeom>
        </p:spPr>
      </p:pic>
      <p:sp>
        <p:nvSpPr>
          <p:cNvPr id="15" name="Rectangle 14"/>
          <p:cNvSpPr/>
          <p:nvPr/>
        </p:nvSpPr>
        <p:spPr>
          <a:xfrm>
            <a:off x="2345736" y="5193854"/>
            <a:ext cx="6280542" cy="12695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 Arrow 18"/>
          <p:cNvSpPr/>
          <p:nvPr/>
        </p:nvSpPr>
        <p:spPr>
          <a:xfrm rot="20072675">
            <a:off x="6742961" y="5226613"/>
            <a:ext cx="1433014" cy="522878"/>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Select Date</a:t>
            </a:r>
            <a:endParaRPr lang="en-US" b="1" dirty="0">
              <a:solidFill>
                <a:srgbClr val="FF0000"/>
              </a:solidFill>
            </a:endParaRPr>
          </a:p>
        </p:txBody>
      </p:sp>
      <p:sp>
        <p:nvSpPr>
          <p:cNvPr id="20" name="Left Arrow 19"/>
          <p:cNvSpPr/>
          <p:nvPr/>
        </p:nvSpPr>
        <p:spPr>
          <a:xfrm rot="750235">
            <a:off x="6751689" y="5937469"/>
            <a:ext cx="2206247" cy="843444"/>
          </a:xfrm>
          <a:prstGeom prst="lef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Check </a:t>
            </a:r>
            <a:r>
              <a:rPr lang="en-US" sz="1200" b="1" dirty="0" smtClean="0">
                <a:solidFill>
                  <a:srgbClr val="FF0000"/>
                </a:solidFill>
              </a:rPr>
              <a:t>Box To Auto-Populate with Supervisor’s </a:t>
            </a:r>
            <a:r>
              <a:rPr lang="en-US" sz="1200" b="1" dirty="0">
                <a:solidFill>
                  <a:srgbClr val="FF0000"/>
                </a:solidFill>
              </a:rPr>
              <a:t>Name</a:t>
            </a:r>
          </a:p>
        </p:txBody>
      </p:sp>
      <p:sp>
        <p:nvSpPr>
          <p:cNvPr id="17" name="Rectangle 16"/>
          <p:cNvSpPr/>
          <p:nvPr/>
        </p:nvSpPr>
        <p:spPr>
          <a:xfrm>
            <a:off x="544556" y="3521641"/>
            <a:ext cx="1770655" cy="332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191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8_Custom Design">
  <a:themeElements>
    <a:clrScheme name="HCI">
      <a:dk1>
        <a:srgbClr val="636363"/>
      </a:dk1>
      <a:lt1>
        <a:sysClr val="window" lastClr="FFFFFF"/>
      </a:lt1>
      <a:dk2>
        <a:srgbClr val="1F497D"/>
      </a:dk2>
      <a:lt2>
        <a:srgbClr val="EEECE1"/>
      </a:lt2>
      <a:accent1>
        <a:srgbClr val="0070C0"/>
      </a:accent1>
      <a:accent2>
        <a:srgbClr val="E36C09"/>
      </a:accent2>
      <a:accent3>
        <a:srgbClr val="7F7F7F"/>
      </a:accent3>
      <a:accent4>
        <a:srgbClr val="17365D"/>
      </a:accent4>
      <a:accent5>
        <a:srgbClr val="5F497A"/>
      </a:accent5>
      <a:accent6>
        <a:srgbClr val="95373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38160</TotalTime>
  <Words>6071</Words>
  <Application>Microsoft Office PowerPoint</Application>
  <PresentationFormat>On-screen Show (4:3)</PresentationFormat>
  <Paragraphs>1663</Paragraphs>
  <Slides>312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312</vt:i4>
      </vt:variant>
    </vt:vector>
  </HeadingPairs>
  <TitlesOfParts>
    <vt:vector size="319" baseType="lpstr">
      <vt:lpstr>Arial</vt:lpstr>
      <vt:lpstr>Calibri</vt:lpstr>
      <vt:lpstr>Helvetica</vt:lpstr>
      <vt:lpstr>Segoe Print</vt:lpstr>
      <vt:lpstr>Webdings</vt:lpstr>
      <vt:lpstr>Wingdings</vt:lpstr>
      <vt:lpstr>8_Custom Design</vt:lpstr>
      <vt:lpstr>Contribution-based Compensation and Appraisal System (CCAS)  Introduction and Overview</vt:lpstr>
      <vt:lpstr>CAS2Net Login</vt:lpstr>
      <vt:lpstr>CAS2Net Login</vt:lpstr>
      <vt:lpstr>CAS2Net Login</vt:lpstr>
      <vt:lpstr>CAS2Net Login</vt:lpstr>
      <vt:lpstr>CAS2Net Overview – Menu / Home / Welcome</vt:lpstr>
      <vt:lpstr>CAS2Net Overview &gt; Menu &gt; Home &gt; FAQs</vt:lpstr>
      <vt:lpstr>CAS2Net – Overview &gt; Menu &gt; Home &gt; About</vt:lpstr>
      <vt:lpstr>CAS2Net – Overview – Session Countdown Timer</vt:lpstr>
      <vt:lpstr>CAS2Net – Overview – Session Countdown Timer</vt:lpstr>
      <vt:lpstr>CAS2Net – Overview – Session Countdown Timer</vt:lpstr>
      <vt:lpstr>CAS2Net – Overview – Logout</vt:lpstr>
      <vt:lpstr>CAS2Net – Overview &gt; Logout</vt:lpstr>
      <vt:lpstr>CAS2Net – Overview &gt; Edit Profile</vt:lpstr>
      <vt:lpstr>CAS2Net – Overview &gt; Edit Profile &gt; User Profile</vt:lpstr>
      <vt:lpstr>CAS2Net – Overview &gt; Edit Profile &gt; User Profile General User Information</vt:lpstr>
      <vt:lpstr>CAS2Net – Overview &gt; Edit Profile &gt; User Profile Organization Information</vt:lpstr>
      <vt:lpstr>CAS2Net – Overview &gt; Edit Profile &gt; User Profile Organization Information</vt:lpstr>
      <vt:lpstr>CAS2Net – Overview &gt; Edit Profile &gt; User Profile Salary Information</vt:lpstr>
      <vt:lpstr>CAS2Net – Overview &gt; Edit Profile &gt; User Profile Organization Roles</vt:lpstr>
      <vt:lpstr>CAS2Net – Overview &gt; Edit Profile &gt; User Profile Trusted Users</vt:lpstr>
      <vt:lpstr>CAS2Net – Overview &gt; Edit Profile &gt; User Profile Exit User Profile</vt:lpstr>
      <vt:lpstr>CAS2Net – Overview &gt; Contact</vt:lpstr>
      <vt:lpstr>CAS2Net – Overview  Menus for Different Users</vt:lpstr>
      <vt:lpstr>CAS2Net – Overview &gt; Menu &gt; Home &gt; Employee Information Panels for Different Users</vt:lpstr>
      <vt:lpstr>CAS2Net – Overview &gt; Menu &gt; Home &gt; Supervisor Information Panels for Different Users</vt:lpstr>
      <vt:lpstr>CAS2Net – Overview &gt; Menu &gt; Home &gt; Manager Information Panels for Different Users</vt:lpstr>
      <vt:lpstr>CAS2Net – Overview &gt; Menu &gt; Home &gt; Manager Information Panels for Different Users</vt:lpstr>
      <vt:lpstr>CAS2Net Enhancements &gt; Home &gt; Index Notifications and POCs </vt:lpstr>
      <vt:lpstr>CAS2Net Enhancements &gt; Home &gt; Index  Dashboards for Supervisors</vt:lpstr>
      <vt:lpstr>CAS2Net Enhancements &gt; Home &gt; Index  Some Pay Pool Business May Require Supervisor 2 Approval Contribution Plan, Midpoint Assessment, Closeout Assessment, Additional Feedback, and Annual Assessment</vt:lpstr>
      <vt:lpstr>CAS2Net Enhancements &gt; Home &gt; Index  Dashboards for Manager</vt:lpstr>
      <vt:lpstr>CAS2Net Enhancements – Session Countdown Timer Contribution Plan, Midpoint Assessment, Closeout Assessment, Additional Feedback, and Annual Assessment</vt:lpstr>
      <vt:lpstr>CAS2Net Enhancements - Writing Tool Kit Contribution Plan, Midpoint Assessment, Closeout Assessment, Additional Feedback, and Annual Assessment</vt:lpstr>
      <vt:lpstr>CAS2Net Enhancements - Auto Save Contribution Plan, Midpoint Assessment, Closeout Assessment, Additional Feedback, and Annual Assessment </vt:lpstr>
      <vt:lpstr>CAS2Net Enhancements - Spell Check Contribution Plan, Midpoint Assessment, Closeout Assessment, Additional Feedback, and Annual Assessment</vt:lpstr>
      <vt:lpstr>CAS2Net Enhancements – Hot Link to Factor Descriptors Contribution Plan, Midpoint Assessment, Closeout Assessment, Additional Feedback, and Annual Assessment</vt:lpstr>
      <vt:lpstr>CAS2Net Enhancements – Hot Link to Factor Descriptors Contribution Plan, Midpoint Assessment, Closeout Assessment, Additional Feedback, and Annual Assessment</vt:lpstr>
      <vt:lpstr>CAS2Net Enhancements – Contribution Plan</vt:lpstr>
      <vt:lpstr>CAS2Net Enhancements – Contribution Plan</vt:lpstr>
      <vt:lpstr>CAS2Net Enhancements – Contribution Plan</vt:lpstr>
      <vt:lpstr>CAS2Net Enhancement - Email Notification  Whenever An Action Requires Review, Return and/or Approval Contribution Plan, Midpoint Assessment, Closeout Assessment, Additional Feedback, and Annual Assessment</vt:lpstr>
      <vt:lpstr>CAS2Net Enhancement - Email Notification  Whenever An Action Requires Review, Return and/or Approval Contribution Plan, Midpoint Assessment, Closeout Assessment, Additional Feedback, and Annual Assessment</vt:lpstr>
      <vt:lpstr>CAS2Net Enhancement –  Approved Contribution Plan Required for Midpoint and Annual Self-Assessment</vt:lpstr>
      <vt:lpstr>CAS2Net Enhancements &gt; Reports</vt:lpstr>
      <vt:lpstr>CAS2Net Enhancements &gt; Reports</vt:lpstr>
      <vt:lpstr>CAS2Net Enhancements &gt; Reports</vt:lpstr>
      <vt:lpstr>CAS2Net Questions, Issues, Problems</vt:lpstr>
      <vt:lpstr>Contribution-based Compensation and Appraisal System (CCAS) Contribution Plan Mid-Point Closeout Annual</vt:lpstr>
      <vt:lpstr>CAS2Net Login</vt:lpstr>
      <vt:lpstr>Contribution Plan - Employee</vt:lpstr>
      <vt:lpstr>Contribution Plan - Employee</vt:lpstr>
      <vt:lpstr>Contribution Plan - Employee</vt:lpstr>
      <vt:lpstr>Contribution Plan - Employee</vt:lpstr>
      <vt:lpstr>Writing Tool Kit Contribution Plan, Midpoint Assessment, Closeout Assessment, Additional Feedback, and Annual Assessment </vt:lpstr>
      <vt:lpstr>Auto Save Contribution Plan, Midpoint Assessment, Closeout Assessment, Additional Feedback, and Annual Assessment</vt:lpstr>
      <vt:lpstr>Spell Check Contribution Plan, Midpoint Assessment, Closeout Assessment, Additional Feedback, and Annual Assessment</vt:lpstr>
      <vt:lpstr>Contribution Plan - Employee</vt:lpstr>
      <vt:lpstr>Contribution Plan - Employee</vt:lpstr>
      <vt:lpstr>Contribution Plan - Employee</vt:lpstr>
      <vt:lpstr>Contribution Plan - Employee</vt:lpstr>
      <vt:lpstr>Contribution Plan - Employee</vt:lpstr>
      <vt:lpstr>Contribution Plan - Employee</vt:lpstr>
      <vt:lpstr>Contribution Plan - Employee</vt:lpstr>
      <vt:lpstr>Contribution Plan with Mandatory Objectives and by Three Factors</vt:lpstr>
      <vt:lpstr>Contribution Plan by Three Factors - Employee</vt:lpstr>
      <vt:lpstr>Contribution Plan by Three Factors - Employee</vt:lpstr>
      <vt:lpstr>Contribution Plan by Three Factors - Employee Hot Link to Factor Level Descriptors</vt:lpstr>
      <vt:lpstr>Contribution Plan by Three Factors - Employee</vt:lpstr>
      <vt:lpstr>Contribution Plan by Three Factors - Employee</vt:lpstr>
      <vt:lpstr>Contribution Plan by Three Factors - Employee</vt:lpstr>
      <vt:lpstr>Contribution Plan by Three Factors - Employee</vt:lpstr>
      <vt:lpstr>Contribution Plan by Three Factors - Employee</vt:lpstr>
      <vt:lpstr>Contribution Plan by Three Factors - Employee</vt:lpstr>
      <vt:lpstr>Contribution Plan Returned – Email Notification </vt:lpstr>
      <vt:lpstr>Contribution Plan Returned - Employee</vt:lpstr>
      <vt:lpstr>Contribution Plan – Email Notification </vt:lpstr>
      <vt:lpstr>Contribution Plan – Employee - Reports</vt:lpstr>
      <vt:lpstr>Contribution Plan – Employee - Reports</vt:lpstr>
      <vt:lpstr>Contribution Plan – Generate Reports</vt:lpstr>
      <vt:lpstr>Contribution Plan – Generate Reports</vt:lpstr>
      <vt:lpstr>Contribution Plan – Generated PDF</vt:lpstr>
      <vt:lpstr>Contribution Plan – Log Out</vt:lpstr>
      <vt:lpstr>CAS2Net Questions, Issues, Problems</vt:lpstr>
      <vt:lpstr>Contribution-based Compensation and Appraisal System (CCAS) Contribution Plan Mid-Point Closeout Annual</vt:lpstr>
      <vt:lpstr>Contribution Plan Submitted – Email Notification </vt:lpstr>
      <vt:lpstr>CAS2Net Login</vt:lpstr>
      <vt:lpstr>Contribution Plan – Overview - Supervisor </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vt:lpstr>
      <vt:lpstr>Contribution Plan – Supervisor – Generate PDF</vt:lpstr>
      <vt:lpstr>Contribution Plan – Supervisor – Generate PDF</vt:lpstr>
      <vt:lpstr>Contribution Plan – Supervisor – Generate PDF</vt:lpstr>
      <vt:lpstr>Contribution Plan – Supervisor – Generated PDF</vt:lpstr>
      <vt:lpstr>Contribution Plan - Supervisor</vt:lpstr>
      <vt:lpstr>Contribution Plan – Supervisor Return to Employee or Modify</vt:lpstr>
      <vt:lpstr>Contribution Plan - Supervisor  Modify / Return to Employee</vt:lpstr>
      <vt:lpstr>Contribution Plan - Supervisor  Modify / Return to Employee</vt:lpstr>
      <vt:lpstr>Contribution Plan - Supervisor  Modify / Return to Employee</vt:lpstr>
      <vt:lpstr>Contribution Plan Returned – Email Notification </vt:lpstr>
      <vt:lpstr>Contribution Plan – Supervisor Modify</vt:lpstr>
      <vt:lpstr>Contribution Plan – Supervisor Modify</vt:lpstr>
      <vt:lpstr>Contribution Plan – Supervisor Modify</vt:lpstr>
      <vt:lpstr>Contribution Plan – Supervisor - Reports</vt:lpstr>
      <vt:lpstr>Contribution Plan – Supervisor 1 to Supervisor 2</vt:lpstr>
      <vt:lpstr>Contribution Plan – Supervisor 1 to Supervisor 2</vt:lpstr>
      <vt:lpstr>Contribution Plan – Supervisor 1 to Supervisor 2</vt:lpstr>
      <vt:lpstr>Contribution Plan – Supervisor 1 to Supervisor 2</vt:lpstr>
      <vt:lpstr>CAS2Net Questions, Issues, Problems</vt:lpstr>
      <vt:lpstr>Some Pay Pool Business Rules  May Require Supervisor 2 Approval  Contribution Plan Supervisor 2 Approval</vt:lpstr>
      <vt:lpstr>Contribution Plan – Email Notification Supervisor 1 to Supervisor 2 </vt:lpstr>
      <vt:lpstr>CAS2Net Login</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2 Approval</vt:lpstr>
      <vt:lpstr>Contribution Plan – Supervisor 1 Employee Detail</vt:lpstr>
      <vt:lpstr>Contribution Plan - Supervisor 2 Return to Supervisor 1 or Modify</vt:lpstr>
      <vt:lpstr>Contribution Plan – Supervisor 2 to Supervisor 1</vt:lpstr>
      <vt:lpstr>Contribution Plan – Supervisor 2 to Supervisor 1 </vt:lpstr>
      <vt:lpstr>Contribution Plan Returned – Email Notification Supervisor 2 to Supervisor 1  </vt:lpstr>
      <vt:lpstr>Contribution Plan – Supervisor 2 to Supervisor 1</vt:lpstr>
      <vt:lpstr>CAS2Net Questions, Issues, Problems</vt:lpstr>
      <vt:lpstr>Contribution-based Compensation and Appraisal System (CCAS) Contribution Plan Mid-Point Closeout Annual</vt:lpstr>
      <vt:lpstr>Midpoint Assessment</vt:lpstr>
      <vt:lpstr>Midpoint Assessment – Employee</vt:lpstr>
      <vt:lpstr>CAS2Net Login</vt:lpstr>
      <vt:lpstr>Midpoint Assessment – Employee</vt:lpstr>
      <vt:lpstr>Midpoint Assessment – Employee</vt:lpstr>
      <vt:lpstr>Midpoint Assessment – Employee Hot Link to Factor Level Descriptors</vt:lpstr>
      <vt:lpstr>Midpoint Assessment – Employee</vt:lpstr>
      <vt:lpstr>Writing Tool Kit</vt:lpstr>
      <vt:lpstr>Auto Save Contribution Plan, Midpoint Assessment, Closeout Assessment, Additional Feedback, and Annual Assessment</vt:lpstr>
      <vt:lpstr>Spell Check Contribution Plan, Midpoint Assessment, Closeout Assessment, Additional Feedback, and Annual Assessment</vt:lpstr>
      <vt:lpstr>Midpoint Assessment – Employee</vt:lpstr>
      <vt:lpstr>Midpoint Assessment – Employee</vt:lpstr>
      <vt:lpstr>Midpoint Assessment – Employee</vt:lpstr>
      <vt:lpstr>Midpoint Assessment – Employee</vt:lpstr>
      <vt:lpstr>Midpoint Assessment – Employee</vt:lpstr>
      <vt:lpstr>Midpoint Assessment – Employee</vt:lpstr>
      <vt:lpstr>Midpoint Assessment – Employee - Reports</vt:lpstr>
      <vt:lpstr>Midpoint Assessment – Employee – Generated PDF</vt:lpstr>
      <vt:lpstr>CAS2Net Questions, Issues, Problems</vt:lpstr>
      <vt:lpstr>Contribution-based Compensation and Appraisal System (CCAS) Contribution Plan Mid-Point Closeout Annual</vt:lpstr>
      <vt:lpstr>Midpoint Assessment – Employee – Email Notification </vt:lpstr>
      <vt:lpstr>CAS2Net Login</vt:lpstr>
      <vt:lpstr>Midpoint Assessment – Supervisor</vt:lpstr>
      <vt:lpstr>Midpoint Assessment – Supervisor</vt:lpstr>
      <vt:lpstr>Midpoint Assessment – Supervisor</vt:lpstr>
      <vt:lpstr>Midpoint Assessment – Supervisor</vt:lpstr>
      <vt:lpstr>Midpoint Assessment – Supervisor</vt:lpstr>
      <vt:lpstr>Midpoint Assessment – Supervisor</vt:lpstr>
      <vt:lpstr>Midpoint Assessment – Supervisor</vt:lpstr>
      <vt:lpstr>Midpoint Assessment – Supervisor Hot Link to Factor Level Descriptors</vt:lpstr>
      <vt:lpstr>Writing Tool Kit Contribution Plan, Midpoint Assessment, Closeout Assessment, Additional Feedback, and Annual Assessment </vt:lpstr>
      <vt:lpstr>Auto Save Contribution Plan, Midpoint Assessment, Closeout Assessment, Additional Feedback, and Annual Assessment</vt:lpstr>
      <vt:lpstr>Spell Check Contribution Plan, Midpoint Assessment, Closeout Assessment, Additional Feedback, and Annual Assessment</vt:lpstr>
      <vt:lpstr>Midpoint Assessment – Supervisor</vt:lpstr>
      <vt:lpstr>Midpoint Assessment – Supervisor</vt:lpstr>
      <vt:lpstr>Midpoint Assessment – Supervisor</vt:lpstr>
      <vt:lpstr>Midpoint Assessment – Supervisor</vt:lpstr>
      <vt:lpstr>Midpoint Assessment – Supervisor</vt:lpstr>
      <vt:lpstr>Midpoint Assessment – Supervisor</vt:lpstr>
      <vt:lpstr>Midpoint Assessment – Supervisor</vt:lpstr>
      <vt:lpstr>Midpoint Assessment – Supervisor &gt; Reports</vt:lpstr>
      <vt:lpstr>Midpoint Assessment – Supervisor &gt; Reports</vt:lpstr>
      <vt:lpstr>Midpoint Assessment – Supervisor &gt; Reports</vt:lpstr>
      <vt:lpstr>Midpoint Assessment – Supervisor &gt; Reports</vt:lpstr>
      <vt:lpstr>Midpoint Assessment – Supervisor – Generated PDF</vt:lpstr>
      <vt:lpstr>Midpoint Assessment – Supervisor Return to Employee or Modify</vt:lpstr>
      <vt:lpstr>Midpoint Assessment – Supervisor</vt:lpstr>
      <vt:lpstr>Midpoint Assessment – Supervisor</vt:lpstr>
      <vt:lpstr>Midpoint Assessment – Supervisor</vt:lpstr>
      <vt:lpstr>Midpoint Assessment – Email Notification CAS2Net to Employee (Supervisor 1 will not see this email)</vt:lpstr>
      <vt:lpstr>Midpoint Assessment – Email Notification Employee to Supervisor 1</vt:lpstr>
      <vt:lpstr>Midpoint Assessment – Supervisor</vt:lpstr>
      <vt:lpstr>Midpoint Assessment – Supervisor</vt:lpstr>
      <vt:lpstr>Midpoint Assessment – Supervisor (Return to Employee)</vt:lpstr>
      <vt:lpstr>Midpoint Assessment  Supervisor 2 Approval</vt:lpstr>
      <vt:lpstr>Midpoint Assessment – Supervisor 1 to Supervisor 2</vt:lpstr>
      <vt:lpstr>Midpoint Assessment – Supervisor 1 to Supervisor 2</vt:lpstr>
      <vt:lpstr>Midpoint Assessment – Supervisor 1 to Supervisor 2</vt:lpstr>
      <vt:lpstr>CAS2Net Questions, Issues, Problems</vt:lpstr>
      <vt:lpstr>Some Pay Pool Business Rules  May Require Supervisor 2 Approval  Midpoint Assessment Supervisor 2 Approval</vt:lpstr>
      <vt:lpstr>Midpoint Assessment – Email Notification Supervisor 1 to Supervisor 2 Approval</vt:lpstr>
      <vt:lpstr>CAS2Net Login</vt:lpstr>
      <vt:lpstr>CAS2Net Overview Midpoint Assessment – Supervisor 2 Approval</vt:lpstr>
      <vt:lpstr>Midpoint Assessment – Supervisor 2 Approval</vt:lpstr>
      <vt:lpstr>Midpoint Assessment – Supervisor 2 Approval</vt:lpstr>
      <vt:lpstr>Midpoint Assessment – Supervisor 2 Approval</vt:lpstr>
      <vt:lpstr>Midpoint Assessment – Supervisor 2 Approval</vt:lpstr>
      <vt:lpstr>Midpoint Assessment - Employee Hot Link to Factor Level Descriptors</vt:lpstr>
      <vt:lpstr>Midpoint Assessment – Supervisor 2 Approval</vt:lpstr>
      <vt:lpstr>Midpoint Assessment – Supervisor 2 Approval</vt:lpstr>
      <vt:lpstr>Midpoint Assessment – Supervisor 2 Return to Supervisor 1 </vt:lpstr>
      <vt:lpstr>Midpoint Assessment – Supervisor 2 Approval</vt:lpstr>
      <vt:lpstr>Midpoint Assessment – Supervisor 2 Approval Return to Supervisor 1</vt:lpstr>
      <vt:lpstr>Midpoint Assessment – Supervisor 2 Approval Return to Supervisor 1</vt:lpstr>
      <vt:lpstr>Midpoint Assessment – Supervisor 2 Approval Supervisor 1 to Supervisor 2</vt:lpstr>
      <vt:lpstr>Midpoint Assessment – Supervisor 2 Approval</vt:lpstr>
      <vt:lpstr>Midpoint Assessment – Supervisor 2 Approval</vt:lpstr>
      <vt:lpstr>Midpoint Assessment – Supervisor 2 Approval</vt:lpstr>
      <vt:lpstr>CAS2Net Questions, Issues, Problems</vt:lpstr>
      <vt:lpstr>Contribution-based Compensation and Appraisal System (CCAS) Contribution Plan Mid-Point Closeout Annual</vt:lpstr>
      <vt:lpstr>Annual Assessment – Employee</vt:lpstr>
      <vt:lpstr>CAS2Net Login</vt:lpstr>
      <vt:lpstr>Annual Assessment - Employee</vt:lpstr>
      <vt:lpstr>Annual Assessment</vt:lpstr>
      <vt:lpstr>Annual Assessment - Employee</vt:lpstr>
      <vt:lpstr>Annual Assessment - Employee Hot Link to Factor Level Descriptors</vt:lpstr>
      <vt:lpstr>Writing Tool Kit Contribution Plan, Midpoint Assessment, Closeout Assessment, Additional Feedback, and Annual Assessment </vt:lpstr>
      <vt:lpstr>Auto Save Contribution Plan, Midpoint Assessment, Closeout Assessment, Additional Feedback, and Annual Assessment</vt:lpstr>
      <vt:lpstr>Spell Check Contribution Plan, Midpoint Assessment, Closeout Assessment, Additional Feedback, and Annual Assessment</vt:lpstr>
      <vt:lpstr>Annual Assessment - Employee</vt:lpstr>
      <vt:lpstr>Hot Link to Approved Midpoint Review </vt:lpstr>
      <vt:lpstr>Annual Assessment - Employee</vt:lpstr>
      <vt:lpstr>Auto Save </vt:lpstr>
      <vt:lpstr>Annual Assessment - Employee</vt:lpstr>
      <vt:lpstr>Annual Assessment - Employee</vt:lpstr>
      <vt:lpstr>Annual Assessment - Employee</vt:lpstr>
      <vt:lpstr>Annual Assessment - Employee</vt:lpstr>
      <vt:lpstr>Annual Assessment - Employee</vt:lpstr>
      <vt:lpstr>Annual Assessment - Employee</vt:lpstr>
      <vt:lpstr>Annual Assessment – Email Notification</vt:lpstr>
      <vt:lpstr>Annual Assessment – Supervisor Return to Employee </vt:lpstr>
      <vt:lpstr>CAS2Net Questions, Issues, Problems</vt:lpstr>
      <vt:lpstr>Contribution-based Compensation and Appraisal System (CCAS) Contribution Plan Mid-Point Closeout Annual</vt:lpstr>
      <vt:lpstr>Annual Assessment – Email Notification</vt:lpstr>
      <vt:lpstr>CAS2Net Login</vt:lpstr>
      <vt:lpstr>Annual Assessment – Supervisor</vt:lpstr>
      <vt:lpstr>Annual Assessment - Supervisor</vt:lpstr>
      <vt:lpstr>Annual Assessment - Supervisor</vt:lpstr>
      <vt:lpstr>Annual Assessment - Supervisor</vt:lpstr>
      <vt:lpstr>Annual Assessment - Supervisor</vt:lpstr>
      <vt:lpstr>Annual Assessment - Supervisor</vt:lpstr>
      <vt:lpstr>Annual Assessment - Supervisor</vt:lpstr>
      <vt:lpstr>Annual Assessment - Supervisor Hot Link to Factor Level Descriptors</vt:lpstr>
      <vt:lpstr>Writing Tool Kit Contribution Plan, Midpoint Assessment, Closeout Assessment, Additional Feedback, and Annual Assessment </vt:lpstr>
      <vt:lpstr>Auto Save Contribution Plan, Midpoint Assessment, Closeout Assessment, Additional Feedback, and Annual Assessment</vt:lpstr>
      <vt:lpstr>Spell Check Contribution Plan, Midpoint Assessment, Closeout Assessment, Additional Feedback, and Annual Assessment</vt:lpstr>
      <vt:lpstr>Annual Assessment - Supervisor</vt:lpstr>
      <vt:lpstr>Annual Assessment – Supervisor - Scoring</vt:lpstr>
      <vt:lpstr>Annual Assessment - Supervisor</vt:lpstr>
      <vt:lpstr>Annual Assessment - Supervisor</vt:lpstr>
      <vt:lpstr>Annual Assessment - Supervisor</vt:lpstr>
      <vt:lpstr>Annual Assessment - Supervisor</vt:lpstr>
      <vt:lpstr>Annual Assessment - Supervisor</vt:lpstr>
      <vt:lpstr>Annual Assessment - Supervisor</vt:lpstr>
      <vt:lpstr>Annual Assessment - Supervisor</vt:lpstr>
      <vt:lpstr>Annual Assessment - Supervisor</vt:lpstr>
      <vt:lpstr>Annual Assessment - Supervisor</vt:lpstr>
      <vt:lpstr>Annual Assessment - Supervisor</vt:lpstr>
      <vt:lpstr>Modify Annual Assessment - Supervisor</vt:lpstr>
      <vt:lpstr>Modify Annual Assessment - Supervisor</vt:lpstr>
      <vt:lpstr>Modify Annual Assessment - Supervisor</vt:lpstr>
      <vt:lpstr>Return to Employee Annual Assessment - Supervisor</vt:lpstr>
      <vt:lpstr>Return to Employee Annual Assessment - Supervisor</vt:lpstr>
      <vt:lpstr>Return to Employee Annual Assessment - Supervisor</vt:lpstr>
      <vt:lpstr>Return to Employee Annual Assessment - Supervisor</vt:lpstr>
      <vt:lpstr>Return to Employee Annual Assessment - Supervisor</vt:lpstr>
      <vt:lpstr>Return to Employee Assessment – Employee to Supervisor</vt:lpstr>
      <vt:lpstr>Return to Employee Annual Assessment - Supervisor</vt:lpstr>
      <vt:lpstr>Return to Employee Annual Assessment - Supervisor</vt:lpstr>
      <vt:lpstr>Return to Employee Annual Assessment - Supervisor</vt:lpstr>
      <vt:lpstr>Return to Employee Annual Assessment - Supervisor</vt:lpstr>
      <vt:lpstr>Return to Employee Annual Assessment - Supervisor</vt:lpstr>
      <vt:lpstr>Annual Assessment - Supervisor</vt:lpstr>
      <vt:lpstr>Annual Assessment - Supervisor</vt:lpstr>
      <vt:lpstr>Annual Assessment – Supervisor 1 to Supervisor 2</vt:lpstr>
      <vt:lpstr>Annual Assessment – Supervisor 1 to Supervisor 2</vt:lpstr>
      <vt:lpstr>Annual Assessment – Email Notification Supervisor 1 to Supervisor 2</vt:lpstr>
      <vt:lpstr>CAS2Net Questions, Issues, Problems</vt:lpstr>
      <vt:lpstr>Some Pay Pool Business Rules  May Require Supervisor 2 Approval  Annual Assessment Supervisor 2 Approval</vt:lpstr>
      <vt:lpstr>Annual Assessment – Email Notification Supervisor 1 to Supervisor 2</vt:lpstr>
      <vt:lpstr>CAS2Net Login</vt:lpstr>
      <vt:lpstr>Annual Assessment – Supervisor 2 Approval</vt:lpstr>
      <vt:lpstr>Annual Assessment – Supervisor 2 Approval</vt:lpstr>
      <vt:lpstr>Annual Assessment – Supervisor 2 Approval</vt:lpstr>
      <vt:lpstr>Annual Assessment – Supervisor 2 Approval</vt:lpstr>
      <vt:lpstr>Annual Assessment – Supervisor 2 – Reviewing Scores</vt:lpstr>
      <vt:lpstr>Annual Assessment – Supervisor 2 Approval</vt:lpstr>
      <vt:lpstr>Annual Assessment – Supervisor 2 Approval</vt:lpstr>
      <vt:lpstr>Annual Assessment – Supervisor 2 Approval</vt:lpstr>
      <vt:lpstr>Annual Assessment – Supervisor 2 Approval</vt:lpstr>
      <vt:lpstr>Annual Assessment – Supervisor 2 Approval</vt:lpstr>
      <vt:lpstr>Annual Assessment – Email Notification Return to Supervisor 1</vt:lpstr>
      <vt:lpstr>Annual Assessment – Supervisor 2 Approval Supervisor 1</vt:lpstr>
      <vt:lpstr>Annual Assessment – Supervisor 1</vt:lpstr>
      <vt:lpstr>Annual Assessment – Email Notification</vt:lpstr>
      <vt:lpstr>Annual Assessment – Supervisor 2 Approval</vt:lpstr>
      <vt:lpstr>Annual Assessment – Supervisor 2 Approval</vt:lpstr>
      <vt:lpstr>Annual Assessment – Supervisor 2 Approval</vt:lpstr>
      <vt:lpstr>CAS2Net Questions, Issues, Problems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HCI</dc:title>
  <dc:creator>jerold.a.lee.ctr@mail.mil</dc:creator>
  <cp:lastModifiedBy>Lee, Jerold - CTR</cp:lastModifiedBy>
  <cp:revision>1889</cp:revision>
  <cp:lastPrinted>2018-10-12T19:38:57Z</cp:lastPrinted>
  <dcterms:created xsi:type="dcterms:W3CDTF">2015-01-07T15:26:33Z</dcterms:created>
  <dcterms:modified xsi:type="dcterms:W3CDTF">2019-03-05T19:17:23Z</dcterms:modified>
</cp:coreProperties>
</file>